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58" r:id="rId5"/>
    <p:sldId id="259" r:id="rId6"/>
    <p:sldId id="261" r:id="rId7"/>
    <p:sldId id="260" r:id="rId8"/>
    <p:sldId id="265" r:id="rId9"/>
    <p:sldId id="266" r:id="rId10"/>
    <p:sldId id="267" r:id="rId11"/>
    <p:sldId id="268" r:id="rId12"/>
    <p:sldId id="262" r:id="rId13"/>
    <p:sldId id="263" r:id="rId14"/>
    <p:sldId id="281" r:id="rId15"/>
    <p:sldId id="282" r:id="rId16"/>
    <p:sldId id="285" r:id="rId17"/>
    <p:sldId id="283" r:id="rId18"/>
    <p:sldId id="264" r:id="rId19"/>
    <p:sldId id="286" r:id="rId20"/>
    <p:sldId id="28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A939C-E5DA-4B57-9773-0FC039769C36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256E-B4DE-4369-B8BC-FBBC0537CD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44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A3B3EA2A-2004-C0EC-00E1-1CBCC2D64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rgbClr val="FFFFFF"/>
              </a:buClr>
            </a:pPr>
            <a:endParaRPr lang="pt-BR" altLang="pt-BR" sz="2400">
              <a:solidFill>
                <a:schemeClr val="bg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7C3B043-2F95-0494-E774-5B67FE2376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BF3EC-5C51-E653-4FC5-236D7251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DF8ACE-52F6-D9B0-A00E-03F021A22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762DB9-B497-6E14-F368-986CF16D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2D8F77-19DB-B047-2843-C75D5A24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8BBE63-161D-FC7B-5F50-18A882C9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41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B82F1-41DA-A8B3-A467-7D7E0D34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F49BA9-A0AA-2F88-FCDE-B7BDD884D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425FC4-4B87-38F2-468E-2DC8B840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845ACF-6F6C-FE2A-8D5B-03647496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668898-DEDC-E53F-AE35-6CAA1509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3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65A40E-DE35-11AA-4E74-1058DA1F7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5BC06D-27B7-854D-3D62-B9B4472CA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B63DAF-6A17-76AD-B4D6-AF55FFF6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98F952-6BFF-8630-AE73-96EB8BC8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F9EDF-FC2B-8338-30DB-84512FCA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67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BF532-BF87-E48E-E0E6-A0FF5C67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CA0989-1134-1F4A-DB28-341AC4244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D60A24-3933-A6E6-BEA6-4CFC3C04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6D4D1-E62F-7D65-B0E8-0B21F6A9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863363-9DF5-9024-2A9C-120067EF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9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019F6-1CDA-B539-F3AC-83AE1704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ACB98C-5657-0B44-6320-CFEDBF54C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1E0F5-A233-71EA-1056-E509AA57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159AE6-4652-F946-A762-FA0E49B3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61B7B8-9A0D-FFD1-A625-DF3C34A9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4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6BA15-300B-663A-A85B-46F4F29E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6F0349-ABFC-92E5-62C0-E6326D1D5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BA4EF5-E8EB-E446-1612-BFF57C61B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86299F-3316-95C3-B21E-3646E12D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998246-96B0-D59B-9CB3-9F7CA50E6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13D49A-CE40-566F-CD3D-1725B993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41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BC103-6533-DF77-8584-60C37987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0AFB85-7110-EE1B-B63B-644680421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DC743C-5899-C112-7DBD-CD0ED9845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5CCAE5-D465-F6EA-97BA-7987FD711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720813-C7D5-D7C7-5B1B-394C875B6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5CC556-0F1E-35B4-DFFF-DF4190EE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FBF78C-1658-64A8-582F-D177389B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38D4602-0EEC-E2F8-B2FF-0C7A150C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22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F4BC6-9FF0-2F75-6F2D-A1878273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F7023F1-39FD-23E8-A749-2E312BE1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21ED8E-955B-373D-7E31-ED2FE590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CDC035-232E-1EE1-3F97-9E6CE658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15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B62543-D00F-8910-8F4E-3B5EC027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482102-52B8-D2F2-E968-82C98264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0BDD2C-E07E-0A29-A4A1-6D60997B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17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436C0-C857-3816-28ED-C16E9471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FDAEC-6A94-93D7-0247-EE9D5B1F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51495B-9F2D-2D87-9825-128456B8A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BEEF67-BDC5-103B-2761-35FFEA89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BE2F43-B462-CD5E-1EE9-DB673215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7A7567-E968-3613-A3A3-222E1960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5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2A0AC-5E9A-DBEF-695D-268B8EDA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B7F80D-A1D1-D362-33A7-447F135B4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ECECAB-5F2B-F31B-6131-798A30C29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138C68-3513-9A2B-785A-5AA7E1C3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BDE838-506A-4848-D0CE-5CFFF803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75470B-66C2-2B0F-330B-9AD1B2B7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34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F15E3E-F29E-C257-24F8-331430F6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2D0738-F42E-C745-9A4E-2216971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B4B307-A457-984C-0F7C-D63C41019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9F2E4-5733-4C44-B87F-9B209DCA00AB}" type="datetimeFigureOut">
              <a:rPr lang="pt-BR" smtClean="0"/>
              <a:t>01/07/2026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806DBC-45BB-7F4E-04DE-FDE8EA8CE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F28796-E096-6A1D-44B7-E9DAFC035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06D17E-EDE9-447D-BD87-3F05837FE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54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783D-DD72-04EA-E3A1-8688924D1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Esporotricose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A8B5B8-3210-646D-E5FD-7E5CE7671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Dr. Fernando de Araújo Pedrosa</a:t>
            </a:r>
          </a:p>
          <a:p>
            <a:r>
              <a:rPr lang="pt-BR" dirty="0"/>
              <a:t>(82) 99331-1692</a:t>
            </a:r>
          </a:p>
        </p:txBody>
      </p:sp>
    </p:spTree>
    <p:extLst>
      <p:ext uri="{BB962C8B-B14F-4D97-AF65-F5344CB8AC3E}">
        <p14:creationId xmlns:p14="http://schemas.microsoft.com/office/powerpoint/2010/main" val="90383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AA671-8E21-9458-A568-5F5FFD48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sporotricose: casos da doença aumentam 162% em 10 anos no RJ; saiba mais -  26/05/2023 - UOL VivaBem">
            <a:extLst>
              <a:ext uri="{FF2B5EF4-FFF2-40B4-BE49-F238E27FC236}">
                <a16:creationId xmlns:a16="http://schemas.microsoft.com/office/drawing/2014/main" id="{58EBB7E8-7307-801F-3EE1-F2D85045C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66" y="2068644"/>
            <a:ext cx="4557009" cy="3987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23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06DDA-F443-6AEA-B359-CE3B6592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úde alerta sobre cuidados com a Esporotricose em Campo Mourão">
            <a:extLst>
              <a:ext uri="{FF2B5EF4-FFF2-40B4-BE49-F238E27FC236}">
                <a16:creationId xmlns:a16="http://schemas.microsoft.com/office/drawing/2014/main" id="{8CD22F2F-C712-7822-BFDB-8C6141CD6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94" y="2023671"/>
            <a:ext cx="4796852" cy="464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96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1674C-A80F-55D1-3AC9-A649D35C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2B6621-922F-CFBE-55FB-995AF8AE2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essencialmente Clínico</a:t>
            </a:r>
          </a:p>
          <a:p>
            <a:r>
              <a:rPr lang="pt-BR" dirty="0"/>
              <a:t>Pode ser confirmado por biópsia com histopatológico</a:t>
            </a:r>
          </a:p>
          <a:p>
            <a:r>
              <a:rPr lang="pt-BR" dirty="0"/>
              <a:t>Raspagem da lesão com cultura</a:t>
            </a:r>
          </a:p>
          <a:p>
            <a:r>
              <a:rPr lang="pt-BR" dirty="0"/>
              <a:t>Existe teste intradérmico de imunidade celular utilizando antígeno do fungo conhecido como </a:t>
            </a:r>
            <a:r>
              <a:rPr lang="pt-BR" dirty="0" err="1"/>
              <a:t>esporotriquina</a:t>
            </a:r>
            <a:r>
              <a:rPr lang="pt-BR" dirty="0"/>
              <a:t>.</a:t>
            </a:r>
          </a:p>
          <a:p>
            <a:r>
              <a:rPr lang="pt-BR" dirty="0"/>
              <a:t>A pesquisa direta do fungo extraído da lesão não produzem bons resultados.</a:t>
            </a:r>
          </a:p>
        </p:txBody>
      </p:sp>
    </p:spTree>
    <p:extLst>
      <p:ext uri="{BB962C8B-B14F-4D97-AF65-F5344CB8AC3E}">
        <p14:creationId xmlns:p14="http://schemas.microsoft.com/office/powerpoint/2010/main" val="331442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43F4B-3C7B-2D53-D658-410C0521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Diferencial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63E72C-27D4-6AA5-DD35-49004BCFA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Leishmaniose Tegumentar Americana – (LTA)</a:t>
            </a:r>
          </a:p>
          <a:p>
            <a:r>
              <a:rPr lang="pt-BR" dirty="0"/>
              <a:t>Carcinoma Epidermoide (basocelular ou Espinocelular)</a:t>
            </a:r>
          </a:p>
          <a:p>
            <a:r>
              <a:rPr lang="pt-BR" dirty="0"/>
              <a:t>Tuberculose cutânea </a:t>
            </a:r>
          </a:p>
          <a:p>
            <a:r>
              <a:rPr lang="pt-BR" dirty="0" err="1"/>
              <a:t>Cromomicose</a:t>
            </a:r>
            <a:endParaRPr lang="pt-BR" dirty="0"/>
          </a:p>
          <a:p>
            <a:r>
              <a:rPr lang="pt-BR" dirty="0"/>
              <a:t>Furunculose</a:t>
            </a:r>
          </a:p>
          <a:p>
            <a:r>
              <a:rPr lang="pt-BR" dirty="0"/>
              <a:t>Impetigo</a:t>
            </a:r>
          </a:p>
          <a:p>
            <a:r>
              <a:rPr lang="pt-BR" dirty="0"/>
              <a:t>Foliculite </a:t>
            </a:r>
          </a:p>
        </p:txBody>
      </p:sp>
    </p:spTree>
    <p:extLst>
      <p:ext uri="{BB962C8B-B14F-4D97-AF65-F5344CB8AC3E}">
        <p14:creationId xmlns:p14="http://schemas.microsoft.com/office/powerpoint/2010/main" val="240715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7B33441B-112F-78D4-BD4A-3D7342BC2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703491"/>
            <a:ext cx="7772400" cy="955219"/>
          </a:xfrm>
        </p:spPr>
        <p:txBody>
          <a:bodyPr vert="horz" lIns="92160" tIns="46080" rIns="92160" bIns="46080" rtlCol="0" anchor="ctr">
            <a:spAutoFit/>
          </a:bodyPr>
          <a:lstStyle/>
          <a:p>
            <a:pPr>
              <a:lnSpc>
                <a:spcPct val="139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/>
              <a:t>Leishmaniase</a:t>
            </a:r>
            <a:r>
              <a:rPr lang="en-GB" dirty="0"/>
              <a:t> </a:t>
            </a:r>
            <a:r>
              <a:rPr lang="en-GB" dirty="0" err="1"/>
              <a:t>Tegumentar</a:t>
            </a:r>
            <a:r>
              <a:rPr lang="en-GB" dirty="0"/>
              <a:t>  - LTA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D3ABDC0A-FC3A-BBA6-3B40-153A9271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6400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CB55A-53BB-38CE-FBF3-896CBF23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Tuberculose Cutânea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8996DEB-1D0A-60CB-9D11-BD698F7EA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1825625"/>
            <a:ext cx="6990736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5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A194A-1102-2E8A-83B9-50F89424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  Úlcera Bacteriana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F8D0F91-2CFC-24CA-7576-BC779272C9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8169" y="1825625"/>
            <a:ext cx="6150076" cy="4667250"/>
          </a:xfrm>
        </p:spPr>
      </p:pic>
    </p:spTree>
    <p:extLst>
      <p:ext uri="{BB962C8B-B14F-4D97-AF65-F5344CB8AC3E}">
        <p14:creationId xmlns:p14="http://schemas.microsoft.com/office/powerpoint/2010/main" val="84110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BC83A-9B42-EFEE-AFB1-2188F2B4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Carcinoma Basocelular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12E2B4E-72BF-50D8-17BA-7E7056CAF6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65" y="2035277"/>
            <a:ext cx="6002593" cy="445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2AB6CB68-6EEA-5CCF-C7D3-5F635DA9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573" y="3140869"/>
            <a:ext cx="1871663" cy="5762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ts val="7200"/>
              </a:lnSpc>
              <a:spcBef>
                <a:spcPts val="800"/>
              </a:spcBef>
              <a:buClr>
                <a:srgbClr val="FFFFFF"/>
              </a:buClr>
              <a:buSzPct val="100000"/>
              <a:buFont typeface="Arial Black" panose="020B0A04020102020204" pitchFamily="34" charset="0"/>
              <a:buChar char="•"/>
              <a:defRPr sz="32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1pPr>
            <a:lvl2pPr marL="742950" indent="-285750">
              <a:lnSpc>
                <a:spcPts val="6300"/>
              </a:lnSpc>
              <a:spcBef>
                <a:spcPts val="700"/>
              </a:spcBef>
              <a:buClr>
                <a:srgbClr val="FFFFFF"/>
              </a:buClr>
              <a:buSzPct val="100000"/>
              <a:buFont typeface="Arial Black" panose="020B0A04020102020204" pitchFamily="34" charset="0"/>
              <a:buChar char="–"/>
              <a:defRPr sz="28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2pPr>
            <a:lvl3pPr marL="1143000" indent="-228600">
              <a:lnSpc>
                <a:spcPts val="54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 Black" panose="020B0A04020102020204" pitchFamily="34" charset="0"/>
              <a:buChar char="•"/>
              <a:defRPr sz="24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3pPr>
            <a:lvl4pPr marL="1600200" indent="-228600">
              <a:lnSpc>
                <a:spcPts val="4488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 Black" panose="020B0A04020102020204" pitchFamily="34" charset="0"/>
              <a:buChar char="–"/>
              <a:defRPr sz="20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4pPr>
            <a:lvl5pPr marL="2057400" indent="-228600">
              <a:lnSpc>
                <a:spcPts val="4488"/>
              </a:lnSpc>
              <a:spcBef>
                <a:spcPts val="500"/>
              </a:spcBef>
              <a:buClr>
                <a:srgbClr val="FFFFFF"/>
              </a:buClr>
              <a:buSzPct val="100000"/>
              <a:buFont typeface="Arial Black" panose="020B0A04020102020204" pitchFamily="34" charset="0"/>
              <a:buChar char="»"/>
              <a:defRPr sz="20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ts val="4488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 Black" panose="020B0A04020102020204" pitchFamily="34" charset="0"/>
              <a:buChar char="»"/>
              <a:defRPr sz="20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ts val="4488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 Black" panose="020B0A04020102020204" pitchFamily="34" charset="0"/>
              <a:buChar char="»"/>
              <a:defRPr sz="20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ts val="4488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 Black" panose="020B0A04020102020204" pitchFamily="34" charset="0"/>
              <a:buChar char="»"/>
              <a:defRPr sz="20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ts val="4488"/>
              </a:lnSpc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 Black" panose="020B0A04020102020204" pitchFamily="34" charset="0"/>
              <a:buChar char="»"/>
              <a:defRPr sz="2000">
                <a:solidFill>
                  <a:srgbClr val="FFFFFF"/>
                </a:solidFill>
                <a:latin typeface="Arial Black" panose="020B0A040201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pt-BR" altLang="pt-B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5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0CD18-3D2D-63C2-8135-99B80DCE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97766-F0AC-35CA-A503-D605FFF0C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Itraconazol</a:t>
            </a:r>
            <a:r>
              <a:rPr lang="pt-BR" dirty="0"/>
              <a:t> dose de (100 a 200mg/dia, VO por 3 a 6 meses)</a:t>
            </a:r>
          </a:p>
          <a:p>
            <a:r>
              <a:rPr lang="pt-BR" dirty="0"/>
              <a:t>Iodeto de Potássio à 20% em gotas ascendentes até atingir 40 gotas dia por 3 a 6 meses.</a:t>
            </a:r>
          </a:p>
        </p:txBody>
      </p:sp>
    </p:spTree>
    <p:extLst>
      <p:ext uri="{BB962C8B-B14F-4D97-AF65-F5344CB8AC3E}">
        <p14:creationId xmlns:p14="http://schemas.microsoft.com/office/powerpoint/2010/main" val="230344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563A9-FC50-57F5-519B-6F40D635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Profilaxia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A2C86-CC3A-9000-13E5-1D75D361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25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85E08-5736-C8B8-49E7-EE769B9A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                 Agente Etiológico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DA46DA-BCFD-5EBF-A26E-D9652274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Fungo  </a:t>
            </a:r>
            <a:r>
              <a:rPr lang="pt-BR" b="1" i="1" dirty="0" err="1"/>
              <a:t>Sporotrix</a:t>
            </a:r>
            <a:r>
              <a:rPr lang="pt-BR" b="1" i="1" dirty="0"/>
              <a:t> schenckii</a:t>
            </a:r>
          </a:p>
          <a:p>
            <a:endParaRPr lang="pt-BR" b="1" i="1" dirty="0"/>
          </a:p>
          <a:p>
            <a:pPr marL="0" indent="0">
              <a:buNone/>
            </a:pPr>
            <a:r>
              <a:rPr lang="pt-BR" dirty="0"/>
              <a:t>É encontrado no solo, em madeiras umedecidas e vegetais.</a:t>
            </a:r>
          </a:p>
        </p:txBody>
      </p:sp>
    </p:spTree>
    <p:extLst>
      <p:ext uri="{BB962C8B-B14F-4D97-AF65-F5344CB8AC3E}">
        <p14:creationId xmlns:p14="http://schemas.microsoft.com/office/powerpoint/2010/main" val="416942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E72C94-8EA7-53F8-EFE0-4C2749DE3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5152648" cy="1421306"/>
          </a:xfrm>
        </p:spPr>
        <p:txBody>
          <a:bodyPr>
            <a:normAutofit/>
          </a:bodyPr>
          <a:lstStyle/>
          <a:p>
            <a:pPr algn="l"/>
            <a:r>
              <a:rPr lang="pt-BR" sz="4400" dirty="0"/>
              <a:t>  Farol de Coruripe/AL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886003-B09B-15CB-7867-9BED28436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987766"/>
            <a:ext cx="4620584" cy="1065412"/>
          </a:xfrm>
        </p:spPr>
        <p:txBody>
          <a:bodyPr>
            <a:normAutofit/>
          </a:bodyPr>
          <a:lstStyle/>
          <a:p>
            <a:r>
              <a:rPr lang="pt-BR" sz="4400" dirty="0"/>
              <a:t>Obrigado!!!!</a:t>
            </a:r>
          </a:p>
        </p:txBody>
      </p:sp>
      <p:pic>
        <p:nvPicPr>
          <p:cNvPr id="4" name="Imagem 3" descr="Ficheiro:Farol Coruripe 02.jpg – Wikipédia, a enciclopédia livre">
            <a:extLst>
              <a:ext uri="{FF2B5EF4-FFF2-40B4-BE49-F238E27FC236}">
                <a16:creationId xmlns:a16="http://schemas.microsoft.com/office/drawing/2014/main" id="{181E0380-38FD-A5BB-90DE-C437E9C0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3675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998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70AC671-3B7A-F458-1A3B-D5F4C8BF5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4000" dirty="0"/>
              <a:t>PORTARIA GM/MS Nº 6.734, de 18 de março de 2025.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75B2797-DE43-125F-C69D-6852D2B1E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844675"/>
            <a:ext cx="8229600" cy="230505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Lista Nacional de Agravos de Notificação Compulsória</a:t>
            </a:r>
          </a:p>
        </p:txBody>
      </p:sp>
      <p:sp>
        <p:nvSpPr>
          <p:cNvPr id="12292" name="CaixaDeTexto 2">
            <a:extLst>
              <a:ext uri="{FF2B5EF4-FFF2-40B4-BE49-F238E27FC236}">
                <a16:creationId xmlns:a16="http://schemas.microsoft.com/office/drawing/2014/main" id="{C6C6B75E-0ABD-5C13-312E-6923327C3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997201"/>
            <a:ext cx="849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https://bvsms.saude.gov.br/bvs/saudelegis/gm/2025/prt6734_31_03_2025.html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46C2D-4764-A2CF-3B20-0E446198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Epidemiologia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95418F-8DD9-C977-6238-98AA56608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Encontrada em áreas urbanas e rurais.</a:t>
            </a:r>
          </a:p>
          <a:p>
            <a:r>
              <a:rPr lang="pt-BR" dirty="0"/>
              <a:t>Acometem mais seres urbanos que lidam com a terra e animais.</a:t>
            </a:r>
          </a:p>
          <a:p>
            <a:r>
              <a:rPr lang="pt-BR" dirty="0"/>
              <a:t>Acometem mais indivíduos do sexo masculino por razões profissionais.</a:t>
            </a:r>
          </a:p>
          <a:p>
            <a:r>
              <a:rPr lang="pt-BR" dirty="0"/>
              <a:t>De distribuição mundial com maior ocorrência em países tropicais e subtropicais.</a:t>
            </a:r>
          </a:p>
        </p:txBody>
      </p:sp>
    </p:spTree>
    <p:extLst>
      <p:ext uri="{BB962C8B-B14F-4D97-AF65-F5344CB8AC3E}">
        <p14:creationId xmlns:p14="http://schemas.microsoft.com/office/powerpoint/2010/main" val="374167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B0F9B-F441-368E-EE8A-705FC42A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Transmissão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C6CB7C-83F7-3577-697A-4354F8C7A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contaminação ocorre pela inoculação do fungo por perfurações e arranhões ou traumatismo diversos, mais raramente por inalação.</a:t>
            </a:r>
          </a:p>
        </p:txBody>
      </p:sp>
    </p:spTree>
    <p:extLst>
      <p:ext uri="{BB962C8B-B14F-4D97-AF65-F5344CB8AC3E}">
        <p14:creationId xmlns:p14="http://schemas.microsoft.com/office/powerpoint/2010/main" val="189519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9D12B-B80A-FCA8-6D1C-FF2C62C9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Tempo de incubação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0A5647-66A5-08FD-860F-F5131C21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 07 a 30 dias.</a:t>
            </a:r>
          </a:p>
        </p:txBody>
      </p:sp>
    </p:spTree>
    <p:extLst>
      <p:ext uri="{BB962C8B-B14F-4D97-AF65-F5344CB8AC3E}">
        <p14:creationId xmlns:p14="http://schemas.microsoft.com/office/powerpoint/2010/main" val="204578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847A1-2642-CF78-2F66-DF42E103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Patogenia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8CC999-EE77-D6C8-99C9-94629111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Após a inoculação do fungo, forma-se uma lesão papulonodular evoluindo para um lesão nodular com tendencia a ulceração com formação de crosta e posterior linfangite ascendente com formações de pequenos nódulos.</a:t>
            </a:r>
          </a:p>
          <a:p>
            <a:r>
              <a:rPr lang="pt-BR" dirty="0"/>
              <a:t>Mais raramente pode haver comprometimento mucoso</a:t>
            </a:r>
          </a:p>
          <a:p>
            <a:r>
              <a:rPr lang="pt-BR" dirty="0"/>
              <a:t>Na transmissão mucosa pode haver comprometimento pulmonar</a:t>
            </a:r>
          </a:p>
        </p:txBody>
      </p:sp>
    </p:spTree>
    <p:extLst>
      <p:ext uri="{BB962C8B-B14F-4D97-AF65-F5344CB8AC3E}">
        <p14:creationId xmlns:p14="http://schemas.microsoft.com/office/powerpoint/2010/main" val="116936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745A4-5FA3-7E27-565F-3BB44C9C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CB3A14-1C9C-CC8D-271B-203BB103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E8207-E454-790D-FEB2-430E793B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7672" y="1825625"/>
            <a:ext cx="65024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711A5-1589-E7D8-538C-4ECC2111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0FE956-21EC-E6DB-13D1-BC79E066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18" y="1825625"/>
            <a:ext cx="3822492" cy="44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0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316</Words>
  <Application>Microsoft Office PowerPoint</Application>
  <PresentationFormat>Widescreen</PresentationFormat>
  <Paragraphs>47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Times New Roman</vt:lpstr>
      <vt:lpstr>Tema do Office</vt:lpstr>
      <vt:lpstr>Esporotricose</vt:lpstr>
      <vt:lpstr>                          Agente Etiológico</vt:lpstr>
      <vt:lpstr>PORTARIA GM/MS Nº 6.734, de 18 de março de 2025.</vt:lpstr>
      <vt:lpstr>Epidemiologia</vt:lpstr>
      <vt:lpstr>Transmissão</vt:lpstr>
      <vt:lpstr>Tempo de incubação</vt:lpstr>
      <vt:lpstr>Patogenia</vt:lpstr>
      <vt:lpstr>Apresentação do PowerPoint</vt:lpstr>
      <vt:lpstr>Apresentação do PowerPoint</vt:lpstr>
      <vt:lpstr>Apresentação do PowerPoint</vt:lpstr>
      <vt:lpstr>Apresentação do PowerPoint</vt:lpstr>
      <vt:lpstr>Diagnóstico</vt:lpstr>
      <vt:lpstr>Diagnóstico Diferencial</vt:lpstr>
      <vt:lpstr>Leishmaniase Tegumentar  - LTA</vt:lpstr>
      <vt:lpstr>                       Tuberculose Cutânea</vt:lpstr>
      <vt:lpstr>                            Úlcera Bacteriana</vt:lpstr>
      <vt:lpstr>                        Carcinoma Basocelular</vt:lpstr>
      <vt:lpstr>Tratamento</vt:lpstr>
      <vt:lpstr>Profilaxia</vt:lpstr>
      <vt:lpstr>  Farol de Coruripe/AL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Cursos</dc:creator>
  <cp:lastModifiedBy>Cursos</cp:lastModifiedBy>
  <cp:revision>5</cp:revision>
  <dcterms:created xsi:type="dcterms:W3CDTF">2026-06-30T20:55:06Z</dcterms:created>
  <dcterms:modified xsi:type="dcterms:W3CDTF">2026-07-01T12:42:29Z</dcterms:modified>
</cp:coreProperties>
</file>