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33"/>
  </p:notesMasterIdLst>
  <p:sldIdLst>
    <p:sldId id="349" r:id="rId2"/>
    <p:sldId id="306" r:id="rId3"/>
    <p:sldId id="257" r:id="rId4"/>
    <p:sldId id="456" r:id="rId5"/>
    <p:sldId id="259" r:id="rId6"/>
    <p:sldId id="329" r:id="rId7"/>
    <p:sldId id="301" r:id="rId8"/>
    <p:sldId id="308" r:id="rId9"/>
    <p:sldId id="269" r:id="rId10"/>
    <p:sldId id="331" r:id="rId11"/>
    <p:sldId id="332" r:id="rId12"/>
    <p:sldId id="268" r:id="rId13"/>
    <p:sldId id="315" r:id="rId14"/>
    <p:sldId id="294" r:id="rId15"/>
    <p:sldId id="428" r:id="rId16"/>
    <p:sldId id="450" r:id="rId17"/>
    <p:sldId id="451" r:id="rId18"/>
    <p:sldId id="441" r:id="rId19"/>
    <p:sldId id="452" r:id="rId20"/>
    <p:sldId id="458" r:id="rId21"/>
    <p:sldId id="459" r:id="rId22"/>
    <p:sldId id="460" r:id="rId23"/>
    <p:sldId id="430" r:id="rId24"/>
    <p:sldId id="443" r:id="rId25"/>
    <p:sldId id="448" r:id="rId26"/>
    <p:sldId id="444" r:id="rId27"/>
    <p:sldId id="437" r:id="rId28"/>
    <p:sldId id="445" r:id="rId29"/>
    <p:sldId id="446" r:id="rId30"/>
    <p:sldId id="447" r:id="rId31"/>
    <p:sldId id="45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FBE7E7-980D-4971-8ED2-AC9FFC1B7F74}" type="doc">
      <dgm:prSet loTypeId="urn:microsoft.com/office/officeart/2005/8/layout/defaul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6A246E6-5912-48C8-88FD-2E3CABB8B6FE}">
      <dgm:prSet/>
      <dgm:spPr/>
      <dgm:t>
        <a:bodyPr/>
        <a:lstStyle/>
        <a:p>
          <a:r>
            <a:rPr lang="en-US" b="1" dirty="0"/>
            <a:t>Red flags (</a:t>
          </a:r>
          <a:r>
            <a:rPr lang="en-US" b="1" dirty="0" err="1"/>
            <a:t>na</a:t>
          </a:r>
          <a:r>
            <a:rPr lang="en-US" b="1" dirty="0"/>
            <a:t> </a:t>
          </a:r>
          <a:r>
            <a:rPr lang="en-US" b="1" dirty="0" err="1"/>
            <a:t>prática</a:t>
          </a:r>
          <a:r>
            <a:rPr lang="en-US" b="1" dirty="0"/>
            <a:t> </a:t>
          </a:r>
          <a:r>
            <a:rPr lang="en-US" b="1" dirty="0" err="1"/>
            <a:t>clínica</a:t>
          </a:r>
          <a:r>
            <a:rPr lang="en-US" b="1" dirty="0"/>
            <a:t>)</a:t>
          </a:r>
          <a:endParaRPr lang="en-US" dirty="0"/>
        </a:p>
      </dgm:t>
    </dgm:pt>
    <dgm:pt modelId="{9E98D8CC-D217-4AC6-9A91-20286890F4C9}" type="parTrans" cxnId="{479EB29F-11D4-47E1-A199-7B33180C83ED}">
      <dgm:prSet/>
      <dgm:spPr/>
      <dgm:t>
        <a:bodyPr/>
        <a:lstStyle/>
        <a:p>
          <a:endParaRPr lang="en-US"/>
        </a:p>
      </dgm:t>
    </dgm:pt>
    <dgm:pt modelId="{8AADCF30-3F6D-487D-84B6-617868588D4B}" type="sibTrans" cxnId="{479EB29F-11D4-47E1-A199-7B33180C83ED}">
      <dgm:prSet/>
      <dgm:spPr/>
      <dgm:t>
        <a:bodyPr/>
        <a:lstStyle/>
        <a:p>
          <a:endParaRPr lang="en-US"/>
        </a:p>
      </dgm:t>
    </dgm:pt>
    <dgm:pt modelId="{F716C947-3ABD-45C2-80AD-BEB0FCD58881}">
      <dgm:prSet/>
      <dgm:spPr/>
      <dgm:t>
        <a:bodyPr/>
        <a:lstStyle/>
        <a:p>
          <a:r>
            <a:rPr lang="en-US"/>
            <a:t>Fique atento a:</a:t>
          </a:r>
        </a:p>
      </dgm:t>
    </dgm:pt>
    <dgm:pt modelId="{C6EBA23F-9D38-41BC-AAC8-3A6F0622134C}" type="parTrans" cxnId="{2D1A8844-C0C2-40B4-9148-21AFE26D48B0}">
      <dgm:prSet/>
      <dgm:spPr/>
      <dgm:t>
        <a:bodyPr/>
        <a:lstStyle/>
        <a:p>
          <a:endParaRPr lang="en-US"/>
        </a:p>
      </dgm:t>
    </dgm:pt>
    <dgm:pt modelId="{EE02E526-4FD5-4126-AFB5-5EFE1BD7108C}" type="sibTrans" cxnId="{2D1A8844-C0C2-40B4-9148-21AFE26D48B0}">
      <dgm:prSet/>
      <dgm:spPr/>
      <dgm:t>
        <a:bodyPr/>
        <a:lstStyle/>
        <a:p>
          <a:endParaRPr lang="en-US"/>
        </a:p>
      </dgm:t>
    </dgm:pt>
    <dgm:pt modelId="{EDA4AA37-FF10-44D7-8C41-A010A4A61873}">
      <dgm:prSet/>
      <dgm:spPr/>
      <dgm:t>
        <a:bodyPr/>
        <a:lstStyle/>
        <a:p>
          <a:r>
            <a:rPr lang="en-US" dirty="0" err="1"/>
            <a:t>Dispneia</a:t>
          </a:r>
          <a:r>
            <a:rPr lang="en-US" dirty="0"/>
            <a:t> ou </a:t>
          </a:r>
          <a:r>
            <a:rPr lang="en-US" dirty="0" err="1"/>
            <a:t>hipoxemia</a:t>
          </a:r>
          <a:endParaRPr lang="en-US" dirty="0"/>
        </a:p>
        <a:p>
          <a:r>
            <a:rPr lang="en-US" dirty="0"/>
            <a:t>SAT    95%  </a:t>
          </a:r>
        </a:p>
      </dgm:t>
    </dgm:pt>
    <dgm:pt modelId="{C917E5EA-6DB0-4805-8396-F6FEF5AE3E6C}" type="parTrans" cxnId="{88D2D89B-7CFF-485E-9623-1FBB588A2107}">
      <dgm:prSet/>
      <dgm:spPr/>
      <dgm:t>
        <a:bodyPr/>
        <a:lstStyle/>
        <a:p>
          <a:endParaRPr lang="en-US"/>
        </a:p>
      </dgm:t>
    </dgm:pt>
    <dgm:pt modelId="{FA23923D-2326-45FE-8C97-64A3062FAED8}" type="sibTrans" cxnId="{88D2D89B-7CFF-485E-9623-1FBB588A2107}">
      <dgm:prSet/>
      <dgm:spPr/>
      <dgm:t>
        <a:bodyPr/>
        <a:lstStyle/>
        <a:p>
          <a:endParaRPr lang="en-US"/>
        </a:p>
      </dgm:t>
    </dgm:pt>
    <dgm:pt modelId="{DFA4D2F7-0CFD-4F6A-8A0E-C81C519BB14F}">
      <dgm:prSet/>
      <dgm:spPr/>
      <dgm:t>
        <a:bodyPr/>
        <a:lstStyle/>
        <a:p>
          <a:r>
            <a:rPr lang="en-US"/>
            <a:t>Rebaixamento do nível de consciência </a:t>
          </a:r>
        </a:p>
      </dgm:t>
    </dgm:pt>
    <dgm:pt modelId="{9C1EFD8E-44D4-494C-BBC5-0B262459E83A}" type="parTrans" cxnId="{52518515-7154-4AF7-8D57-DE891140CE26}">
      <dgm:prSet/>
      <dgm:spPr/>
      <dgm:t>
        <a:bodyPr/>
        <a:lstStyle/>
        <a:p>
          <a:endParaRPr lang="en-US"/>
        </a:p>
      </dgm:t>
    </dgm:pt>
    <dgm:pt modelId="{9BA163FB-55A4-4E41-BDC0-0F9BCA9CC02E}" type="sibTrans" cxnId="{52518515-7154-4AF7-8D57-DE891140CE26}">
      <dgm:prSet/>
      <dgm:spPr/>
      <dgm:t>
        <a:bodyPr/>
        <a:lstStyle/>
        <a:p>
          <a:endParaRPr lang="en-US"/>
        </a:p>
      </dgm:t>
    </dgm:pt>
    <dgm:pt modelId="{0693EA77-DF92-4D8D-97EC-21C356544D66}">
      <dgm:prSet/>
      <dgm:spPr/>
      <dgm:t>
        <a:bodyPr/>
        <a:lstStyle/>
        <a:p>
          <a:r>
            <a:rPr lang="en-US"/>
            <a:t>Instabilidade hemodinâmica </a:t>
          </a:r>
        </a:p>
      </dgm:t>
    </dgm:pt>
    <dgm:pt modelId="{D6791DE8-7C37-4E74-8C7E-B54E5BE92511}" type="parTrans" cxnId="{07522166-7AD4-42F1-B3C3-5019D700EBAD}">
      <dgm:prSet/>
      <dgm:spPr/>
      <dgm:t>
        <a:bodyPr/>
        <a:lstStyle/>
        <a:p>
          <a:endParaRPr lang="en-US"/>
        </a:p>
      </dgm:t>
    </dgm:pt>
    <dgm:pt modelId="{6B38287B-E39E-4AA0-BAAF-67024D699A06}" type="sibTrans" cxnId="{07522166-7AD4-42F1-B3C3-5019D700EBAD}">
      <dgm:prSet/>
      <dgm:spPr/>
      <dgm:t>
        <a:bodyPr/>
        <a:lstStyle/>
        <a:p>
          <a:endParaRPr lang="en-US"/>
        </a:p>
      </dgm:t>
    </dgm:pt>
    <dgm:pt modelId="{28516506-78DA-49FC-8F39-E1C7FAB8078B}">
      <dgm:prSet/>
      <dgm:spPr/>
      <dgm:t>
        <a:bodyPr/>
        <a:lstStyle/>
        <a:p>
          <a:r>
            <a:rPr lang="en-US"/>
            <a:t>Retorno da febre após melhora inicial</a:t>
          </a:r>
        </a:p>
      </dgm:t>
    </dgm:pt>
    <dgm:pt modelId="{CD31ED0D-44F3-43CA-AF03-61B8637441C0}" type="parTrans" cxnId="{30EB634C-0BA7-4A65-B1C8-C56EE7C77A54}">
      <dgm:prSet/>
      <dgm:spPr/>
      <dgm:t>
        <a:bodyPr/>
        <a:lstStyle/>
        <a:p>
          <a:endParaRPr lang="en-US"/>
        </a:p>
      </dgm:t>
    </dgm:pt>
    <dgm:pt modelId="{B098B308-57BE-4D68-8FB1-637A28188C78}" type="sibTrans" cxnId="{30EB634C-0BA7-4A65-B1C8-C56EE7C77A54}">
      <dgm:prSet/>
      <dgm:spPr/>
      <dgm:t>
        <a:bodyPr/>
        <a:lstStyle/>
        <a:p>
          <a:endParaRPr lang="en-US"/>
        </a:p>
      </dgm:t>
    </dgm:pt>
    <dgm:pt modelId="{B12FD227-546B-48D8-860B-B86BA0DC40C2}" type="pres">
      <dgm:prSet presAssocID="{4FFBE7E7-980D-4971-8ED2-AC9FFC1B7F74}" presName="diagram" presStyleCnt="0">
        <dgm:presLayoutVars>
          <dgm:dir/>
          <dgm:resizeHandles val="exact"/>
        </dgm:presLayoutVars>
      </dgm:prSet>
      <dgm:spPr/>
    </dgm:pt>
    <dgm:pt modelId="{B17EE18B-7207-443D-9E23-5EEFF8399DEC}" type="pres">
      <dgm:prSet presAssocID="{66A246E6-5912-48C8-88FD-2E3CABB8B6FE}" presName="node" presStyleLbl="node1" presStyleIdx="0" presStyleCnt="6">
        <dgm:presLayoutVars>
          <dgm:bulletEnabled val="1"/>
        </dgm:presLayoutVars>
      </dgm:prSet>
      <dgm:spPr/>
    </dgm:pt>
    <dgm:pt modelId="{8E793AAE-8649-4A56-BA18-457145AE1791}" type="pres">
      <dgm:prSet presAssocID="{8AADCF30-3F6D-487D-84B6-617868588D4B}" presName="sibTrans" presStyleCnt="0"/>
      <dgm:spPr/>
    </dgm:pt>
    <dgm:pt modelId="{6C193A12-FF8B-4256-A5BA-CBA794677D1A}" type="pres">
      <dgm:prSet presAssocID="{F716C947-3ABD-45C2-80AD-BEB0FCD58881}" presName="node" presStyleLbl="node1" presStyleIdx="1" presStyleCnt="6">
        <dgm:presLayoutVars>
          <dgm:bulletEnabled val="1"/>
        </dgm:presLayoutVars>
      </dgm:prSet>
      <dgm:spPr/>
    </dgm:pt>
    <dgm:pt modelId="{E706E3B6-D17F-45E3-8956-A306F71844B4}" type="pres">
      <dgm:prSet presAssocID="{EE02E526-4FD5-4126-AFB5-5EFE1BD7108C}" presName="sibTrans" presStyleCnt="0"/>
      <dgm:spPr/>
    </dgm:pt>
    <dgm:pt modelId="{FCC55213-E883-4B33-AE5D-D6CB2043A9B4}" type="pres">
      <dgm:prSet presAssocID="{EDA4AA37-FF10-44D7-8C41-A010A4A61873}" presName="node" presStyleLbl="node1" presStyleIdx="2" presStyleCnt="6">
        <dgm:presLayoutVars>
          <dgm:bulletEnabled val="1"/>
        </dgm:presLayoutVars>
      </dgm:prSet>
      <dgm:spPr/>
    </dgm:pt>
    <dgm:pt modelId="{CAC59C83-71FE-4EC6-9BD9-FCFCC36264C6}" type="pres">
      <dgm:prSet presAssocID="{FA23923D-2326-45FE-8C97-64A3062FAED8}" presName="sibTrans" presStyleCnt="0"/>
      <dgm:spPr/>
    </dgm:pt>
    <dgm:pt modelId="{CB582617-C8BA-4CC9-A93E-011DC783C9AF}" type="pres">
      <dgm:prSet presAssocID="{DFA4D2F7-0CFD-4F6A-8A0E-C81C519BB14F}" presName="node" presStyleLbl="node1" presStyleIdx="3" presStyleCnt="6">
        <dgm:presLayoutVars>
          <dgm:bulletEnabled val="1"/>
        </dgm:presLayoutVars>
      </dgm:prSet>
      <dgm:spPr/>
    </dgm:pt>
    <dgm:pt modelId="{CA0EA32E-6544-4BAF-9E32-FC4DE92EC018}" type="pres">
      <dgm:prSet presAssocID="{9BA163FB-55A4-4E41-BDC0-0F9BCA9CC02E}" presName="sibTrans" presStyleCnt="0"/>
      <dgm:spPr/>
    </dgm:pt>
    <dgm:pt modelId="{57A0323C-595F-4A30-AB92-F792E9B954FC}" type="pres">
      <dgm:prSet presAssocID="{0693EA77-DF92-4D8D-97EC-21C356544D66}" presName="node" presStyleLbl="node1" presStyleIdx="4" presStyleCnt="6">
        <dgm:presLayoutVars>
          <dgm:bulletEnabled val="1"/>
        </dgm:presLayoutVars>
      </dgm:prSet>
      <dgm:spPr/>
    </dgm:pt>
    <dgm:pt modelId="{8FCD8DB6-4725-4AA9-873D-0D98F7592BE2}" type="pres">
      <dgm:prSet presAssocID="{6B38287B-E39E-4AA0-BAAF-67024D699A06}" presName="sibTrans" presStyleCnt="0"/>
      <dgm:spPr/>
    </dgm:pt>
    <dgm:pt modelId="{B3C77E1B-1553-49FD-BC72-FB9EF481A555}" type="pres">
      <dgm:prSet presAssocID="{28516506-78DA-49FC-8F39-E1C7FAB8078B}" presName="node" presStyleLbl="node1" presStyleIdx="5" presStyleCnt="6">
        <dgm:presLayoutVars>
          <dgm:bulletEnabled val="1"/>
        </dgm:presLayoutVars>
      </dgm:prSet>
      <dgm:spPr/>
    </dgm:pt>
  </dgm:ptLst>
  <dgm:cxnLst>
    <dgm:cxn modelId="{52518515-7154-4AF7-8D57-DE891140CE26}" srcId="{4FFBE7E7-980D-4971-8ED2-AC9FFC1B7F74}" destId="{DFA4D2F7-0CFD-4F6A-8A0E-C81C519BB14F}" srcOrd="3" destOrd="0" parTransId="{9C1EFD8E-44D4-494C-BBC5-0B262459E83A}" sibTransId="{9BA163FB-55A4-4E41-BDC0-0F9BCA9CC02E}"/>
    <dgm:cxn modelId="{2D1A8844-C0C2-40B4-9148-21AFE26D48B0}" srcId="{4FFBE7E7-980D-4971-8ED2-AC9FFC1B7F74}" destId="{F716C947-3ABD-45C2-80AD-BEB0FCD58881}" srcOrd="1" destOrd="0" parTransId="{C6EBA23F-9D38-41BC-AAC8-3A6F0622134C}" sibTransId="{EE02E526-4FD5-4126-AFB5-5EFE1BD7108C}"/>
    <dgm:cxn modelId="{07522166-7AD4-42F1-B3C3-5019D700EBAD}" srcId="{4FFBE7E7-980D-4971-8ED2-AC9FFC1B7F74}" destId="{0693EA77-DF92-4D8D-97EC-21C356544D66}" srcOrd="4" destOrd="0" parTransId="{D6791DE8-7C37-4E74-8C7E-B54E5BE92511}" sibTransId="{6B38287B-E39E-4AA0-BAAF-67024D699A06}"/>
    <dgm:cxn modelId="{30EB634C-0BA7-4A65-B1C8-C56EE7C77A54}" srcId="{4FFBE7E7-980D-4971-8ED2-AC9FFC1B7F74}" destId="{28516506-78DA-49FC-8F39-E1C7FAB8078B}" srcOrd="5" destOrd="0" parTransId="{CD31ED0D-44F3-43CA-AF03-61B8637441C0}" sibTransId="{B098B308-57BE-4D68-8FB1-637A28188C78}"/>
    <dgm:cxn modelId="{CF743E4E-0690-4564-B03F-224B8CD3C70D}" type="presOf" srcId="{4FFBE7E7-980D-4971-8ED2-AC9FFC1B7F74}" destId="{B12FD227-546B-48D8-860B-B86BA0DC40C2}" srcOrd="0" destOrd="0" presId="urn:microsoft.com/office/officeart/2005/8/layout/default"/>
    <dgm:cxn modelId="{E3D16E4F-4C52-4B79-B764-D99B01F4EB48}" type="presOf" srcId="{DFA4D2F7-0CFD-4F6A-8A0E-C81C519BB14F}" destId="{CB582617-C8BA-4CC9-A93E-011DC783C9AF}" srcOrd="0" destOrd="0" presId="urn:microsoft.com/office/officeart/2005/8/layout/default"/>
    <dgm:cxn modelId="{12264B71-B4D0-4DCF-8732-1A335EFBE3BC}" type="presOf" srcId="{F716C947-3ABD-45C2-80AD-BEB0FCD58881}" destId="{6C193A12-FF8B-4256-A5BA-CBA794677D1A}" srcOrd="0" destOrd="0" presId="urn:microsoft.com/office/officeart/2005/8/layout/default"/>
    <dgm:cxn modelId="{E996DE72-AEDC-4896-8750-3385BF4A70B9}" type="presOf" srcId="{66A246E6-5912-48C8-88FD-2E3CABB8B6FE}" destId="{B17EE18B-7207-443D-9E23-5EEFF8399DEC}" srcOrd="0" destOrd="0" presId="urn:microsoft.com/office/officeart/2005/8/layout/default"/>
    <dgm:cxn modelId="{E5E81894-2CD4-42A0-BC2F-AD84B39DC740}" type="presOf" srcId="{0693EA77-DF92-4D8D-97EC-21C356544D66}" destId="{57A0323C-595F-4A30-AB92-F792E9B954FC}" srcOrd="0" destOrd="0" presId="urn:microsoft.com/office/officeart/2005/8/layout/default"/>
    <dgm:cxn modelId="{88D2D89B-7CFF-485E-9623-1FBB588A2107}" srcId="{4FFBE7E7-980D-4971-8ED2-AC9FFC1B7F74}" destId="{EDA4AA37-FF10-44D7-8C41-A010A4A61873}" srcOrd="2" destOrd="0" parTransId="{C917E5EA-6DB0-4805-8396-F6FEF5AE3E6C}" sibTransId="{FA23923D-2326-45FE-8C97-64A3062FAED8}"/>
    <dgm:cxn modelId="{479EB29F-11D4-47E1-A199-7B33180C83ED}" srcId="{4FFBE7E7-980D-4971-8ED2-AC9FFC1B7F74}" destId="{66A246E6-5912-48C8-88FD-2E3CABB8B6FE}" srcOrd="0" destOrd="0" parTransId="{9E98D8CC-D217-4AC6-9A91-20286890F4C9}" sibTransId="{8AADCF30-3F6D-487D-84B6-617868588D4B}"/>
    <dgm:cxn modelId="{B98B38F4-52BB-418B-94DE-9948A7C414C0}" type="presOf" srcId="{28516506-78DA-49FC-8F39-E1C7FAB8078B}" destId="{B3C77E1B-1553-49FD-BC72-FB9EF481A555}" srcOrd="0" destOrd="0" presId="urn:microsoft.com/office/officeart/2005/8/layout/default"/>
    <dgm:cxn modelId="{F070D7FA-295A-4D4D-8BB9-F1B75079C72C}" type="presOf" srcId="{EDA4AA37-FF10-44D7-8C41-A010A4A61873}" destId="{FCC55213-E883-4B33-AE5D-D6CB2043A9B4}" srcOrd="0" destOrd="0" presId="urn:microsoft.com/office/officeart/2005/8/layout/default"/>
    <dgm:cxn modelId="{10E6B90B-FE8F-46EF-BD68-2790E9E095A5}" type="presParOf" srcId="{B12FD227-546B-48D8-860B-B86BA0DC40C2}" destId="{B17EE18B-7207-443D-9E23-5EEFF8399DEC}" srcOrd="0" destOrd="0" presId="urn:microsoft.com/office/officeart/2005/8/layout/default"/>
    <dgm:cxn modelId="{335B7BD0-DD11-4008-8812-5DEF8ED48B7E}" type="presParOf" srcId="{B12FD227-546B-48D8-860B-B86BA0DC40C2}" destId="{8E793AAE-8649-4A56-BA18-457145AE1791}" srcOrd="1" destOrd="0" presId="urn:microsoft.com/office/officeart/2005/8/layout/default"/>
    <dgm:cxn modelId="{06D3FE70-0C2C-4794-A834-AD57DAB1BE13}" type="presParOf" srcId="{B12FD227-546B-48D8-860B-B86BA0DC40C2}" destId="{6C193A12-FF8B-4256-A5BA-CBA794677D1A}" srcOrd="2" destOrd="0" presId="urn:microsoft.com/office/officeart/2005/8/layout/default"/>
    <dgm:cxn modelId="{7FA96577-A264-45BF-B728-A0665D3B6C75}" type="presParOf" srcId="{B12FD227-546B-48D8-860B-B86BA0DC40C2}" destId="{E706E3B6-D17F-45E3-8956-A306F71844B4}" srcOrd="3" destOrd="0" presId="urn:microsoft.com/office/officeart/2005/8/layout/default"/>
    <dgm:cxn modelId="{B1842897-85B0-4953-A136-0CE8199FBC15}" type="presParOf" srcId="{B12FD227-546B-48D8-860B-B86BA0DC40C2}" destId="{FCC55213-E883-4B33-AE5D-D6CB2043A9B4}" srcOrd="4" destOrd="0" presId="urn:microsoft.com/office/officeart/2005/8/layout/default"/>
    <dgm:cxn modelId="{CEAE9C9C-C4C1-4BB7-8558-1DBEF32136EC}" type="presParOf" srcId="{B12FD227-546B-48D8-860B-B86BA0DC40C2}" destId="{CAC59C83-71FE-4EC6-9BD9-FCFCC36264C6}" srcOrd="5" destOrd="0" presId="urn:microsoft.com/office/officeart/2005/8/layout/default"/>
    <dgm:cxn modelId="{A90B35E4-FA81-41F6-8AEC-416B635A8E05}" type="presParOf" srcId="{B12FD227-546B-48D8-860B-B86BA0DC40C2}" destId="{CB582617-C8BA-4CC9-A93E-011DC783C9AF}" srcOrd="6" destOrd="0" presId="urn:microsoft.com/office/officeart/2005/8/layout/default"/>
    <dgm:cxn modelId="{EFF42116-1F48-4C05-B1BC-7BF20368D0A4}" type="presParOf" srcId="{B12FD227-546B-48D8-860B-B86BA0DC40C2}" destId="{CA0EA32E-6544-4BAF-9E32-FC4DE92EC018}" srcOrd="7" destOrd="0" presId="urn:microsoft.com/office/officeart/2005/8/layout/default"/>
    <dgm:cxn modelId="{C73CC24F-3B6B-4A9A-9CF2-7641FDB92C35}" type="presParOf" srcId="{B12FD227-546B-48D8-860B-B86BA0DC40C2}" destId="{57A0323C-595F-4A30-AB92-F792E9B954FC}" srcOrd="8" destOrd="0" presId="urn:microsoft.com/office/officeart/2005/8/layout/default"/>
    <dgm:cxn modelId="{F44917D5-6FC5-4E59-9DBA-031B544D0317}" type="presParOf" srcId="{B12FD227-546B-48D8-860B-B86BA0DC40C2}" destId="{8FCD8DB6-4725-4AA9-873D-0D98F7592BE2}" srcOrd="9" destOrd="0" presId="urn:microsoft.com/office/officeart/2005/8/layout/default"/>
    <dgm:cxn modelId="{3A8C56DE-ED65-4AA0-8853-E40B4AC1568C}" type="presParOf" srcId="{B12FD227-546B-48D8-860B-B86BA0DC40C2}" destId="{B3C77E1B-1553-49FD-BC72-FB9EF481A55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1FF69C-A994-4FBE-84CD-C3643B9F264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E19CD0-D9F7-4742-B1EC-3353C9E41971}">
      <dgm:prSet/>
      <dgm:spPr/>
      <dgm:t>
        <a:bodyPr/>
        <a:lstStyle/>
        <a:p>
          <a:r>
            <a:rPr lang="pt-BR" dirty="0"/>
            <a:t>Adultos, adolescentes e crianças com graves deficiências imunológicas ou em uso de drogas imunossupressoras</a:t>
          </a:r>
          <a:endParaRPr lang="en-US" dirty="0"/>
        </a:p>
      </dgm:t>
    </dgm:pt>
    <dgm:pt modelId="{F027046A-8E48-4518-8096-4AD7B721989E}" type="parTrans" cxnId="{FD16E0D2-2D9C-49B2-BDE4-9B5E6544CB2A}">
      <dgm:prSet/>
      <dgm:spPr/>
      <dgm:t>
        <a:bodyPr/>
        <a:lstStyle/>
        <a:p>
          <a:endParaRPr lang="en-US"/>
        </a:p>
      </dgm:t>
    </dgm:pt>
    <dgm:pt modelId="{8F5ECB25-551B-4E5A-A923-E2206AE6F578}" type="sibTrans" cxnId="{FD16E0D2-2D9C-49B2-BDE4-9B5E6544CB2A}">
      <dgm:prSet/>
      <dgm:spPr/>
      <dgm:t>
        <a:bodyPr/>
        <a:lstStyle/>
        <a:p>
          <a:endParaRPr lang="en-US"/>
        </a:p>
      </dgm:t>
    </dgm:pt>
    <dgm:pt modelId="{03FC00B6-A5D4-42BC-92E0-E689321CBC70}">
      <dgm:prSet/>
      <dgm:spPr/>
      <dgm:t>
        <a:bodyPr/>
        <a:lstStyle/>
        <a:p>
          <a:r>
            <a:rPr lang="pt-BR"/>
            <a:t>Residentes de alto risco em instituições de longa permanência, durante surtos na instituição - comorbidades. </a:t>
          </a:r>
          <a:endParaRPr lang="en-US"/>
        </a:p>
      </dgm:t>
    </dgm:pt>
    <dgm:pt modelId="{2150981C-D87F-4E82-AE2C-05FCA23B6094}" type="parTrans" cxnId="{DE2893BF-70DD-4678-BDF8-C9703E017A58}">
      <dgm:prSet/>
      <dgm:spPr/>
      <dgm:t>
        <a:bodyPr/>
        <a:lstStyle/>
        <a:p>
          <a:endParaRPr lang="en-US"/>
        </a:p>
      </dgm:t>
    </dgm:pt>
    <dgm:pt modelId="{66164341-2A1D-48FA-9CDB-2F65E96C5865}" type="sibTrans" cxnId="{DE2893BF-70DD-4678-BDF8-C9703E017A58}">
      <dgm:prSet/>
      <dgm:spPr/>
      <dgm:t>
        <a:bodyPr/>
        <a:lstStyle/>
        <a:p>
          <a:endParaRPr lang="en-US"/>
        </a:p>
      </dgm:t>
    </dgm:pt>
    <dgm:pt modelId="{72D5C905-7F82-49D9-80FA-60F54FB5B289}" type="pres">
      <dgm:prSet presAssocID="{DB1FF69C-A994-4FBE-84CD-C3643B9F264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5694745-E957-4F80-862C-37841DE32C9A}" type="pres">
      <dgm:prSet presAssocID="{A1E19CD0-D9F7-4742-B1EC-3353C9E41971}" presName="hierRoot1" presStyleCnt="0"/>
      <dgm:spPr/>
    </dgm:pt>
    <dgm:pt modelId="{DF178081-817D-41CB-B368-AF53330507EF}" type="pres">
      <dgm:prSet presAssocID="{A1E19CD0-D9F7-4742-B1EC-3353C9E41971}" presName="composite" presStyleCnt="0"/>
      <dgm:spPr/>
    </dgm:pt>
    <dgm:pt modelId="{ED92EA1D-D11C-478E-89F8-571A316F098C}" type="pres">
      <dgm:prSet presAssocID="{A1E19CD0-D9F7-4742-B1EC-3353C9E41971}" presName="background" presStyleLbl="node0" presStyleIdx="0" presStyleCnt="2"/>
      <dgm:spPr/>
    </dgm:pt>
    <dgm:pt modelId="{C4DC5862-EBC7-4291-872E-46CC5BC366C7}" type="pres">
      <dgm:prSet presAssocID="{A1E19CD0-D9F7-4742-B1EC-3353C9E41971}" presName="text" presStyleLbl="fgAcc0" presStyleIdx="0" presStyleCnt="2">
        <dgm:presLayoutVars>
          <dgm:chPref val="3"/>
        </dgm:presLayoutVars>
      </dgm:prSet>
      <dgm:spPr/>
    </dgm:pt>
    <dgm:pt modelId="{678E0E71-8583-44DC-AA82-618642A1DBDA}" type="pres">
      <dgm:prSet presAssocID="{A1E19CD0-D9F7-4742-B1EC-3353C9E41971}" presName="hierChild2" presStyleCnt="0"/>
      <dgm:spPr/>
    </dgm:pt>
    <dgm:pt modelId="{603238E1-C53D-4B12-95F6-F9AE8D09C5AB}" type="pres">
      <dgm:prSet presAssocID="{03FC00B6-A5D4-42BC-92E0-E689321CBC70}" presName="hierRoot1" presStyleCnt="0"/>
      <dgm:spPr/>
    </dgm:pt>
    <dgm:pt modelId="{92890345-2CEF-4ACD-BF91-F19D88C344A4}" type="pres">
      <dgm:prSet presAssocID="{03FC00B6-A5D4-42BC-92E0-E689321CBC70}" presName="composite" presStyleCnt="0"/>
      <dgm:spPr/>
    </dgm:pt>
    <dgm:pt modelId="{9CD46DB5-0A6C-4595-8A16-C0DDF960EFF9}" type="pres">
      <dgm:prSet presAssocID="{03FC00B6-A5D4-42BC-92E0-E689321CBC70}" presName="background" presStyleLbl="node0" presStyleIdx="1" presStyleCnt="2"/>
      <dgm:spPr/>
    </dgm:pt>
    <dgm:pt modelId="{B16696F0-9C5E-4282-B416-09C6D4112E11}" type="pres">
      <dgm:prSet presAssocID="{03FC00B6-A5D4-42BC-92E0-E689321CBC70}" presName="text" presStyleLbl="fgAcc0" presStyleIdx="1" presStyleCnt="2">
        <dgm:presLayoutVars>
          <dgm:chPref val="3"/>
        </dgm:presLayoutVars>
      </dgm:prSet>
      <dgm:spPr/>
    </dgm:pt>
    <dgm:pt modelId="{B6C64BB6-45B9-4BC9-82DC-85696D7A65AA}" type="pres">
      <dgm:prSet presAssocID="{03FC00B6-A5D4-42BC-92E0-E689321CBC70}" presName="hierChild2" presStyleCnt="0"/>
      <dgm:spPr/>
    </dgm:pt>
  </dgm:ptLst>
  <dgm:cxnLst>
    <dgm:cxn modelId="{B7313410-0D6D-4E3D-BB58-C7F186E58BEC}" type="presOf" srcId="{DB1FF69C-A994-4FBE-84CD-C3643B9F264D}" destId="{72D5C905-7F82-49D9-80FA-60F54FB5B289}" srcOrd="0" destOrd="0" presId="urn:microsoft.com/office/officeart/2005/8/layout/hierarchy1"/>
    <dgm:cxn modelId="{F7C7ED99-30B0-4BF7-97B8-AA79B5538D41}" type="presOf" srcId="{A1E19CD0-D9F7-4742-B1EC-3353C9E41971}" destId="{C4DC5862-EBC7-4291-872E-46CC5BC366C7}" srcOrd="0" destOrd="0" presId="urn:microsoft.com/office/officeart/2005/8/layout/hierarchy1"/>
    <dgm:cxn modelId="{DE2893BF-70DD-4678-BDF8-C9703E017A58}" srcId="{DB1FF69C-A994-4FBE-84CD-C3643B9F264D}" destId="{03FC00B6-A5D4-42BC-92E0-E689321CBC70}" srcOrd="1" destOrd="0" parTransId="{2150981C-D87F-4E82-AE2C-05FCA23B6094}" sibTransId="{66164341-2A1D-48FA-9CDB-2F65E96C5865}"/>
    <dgm:cxn modelId="{FD16E0D2-2D9C-49B2-BDE4-9B5E6544CB2A}" srcId="{DB1FF69C-A994-4FBE-84CD-C3643B9F264D}" destId="{A1E19CD0-D9F7-4742-B1EC-3353C9E41971}" srcOrd="0" destOrd="0" parTransId="{F027046A-8E48-4518-8096-4AD7B721989E}" sibTransId="{8F5ECB25-551B-4E5A-A923-E2206AE6F578}"/>
    <dgm:cxn modelId="{C8B52DEB-657E-43DB-81DC-EF1FA5BA855F}" type="presOf" srcId="{03FC00B6-A5D4-42BC-92E0-E689321CBC70}" destId="{B16696F0-9C5E-4282-B416-09C6D4112E11}" srcOrd="0" destOrd="0" presId="urn:microsoft.com/office/officeart/2005/8/layout/hierarchy1"/>
    <dgm:cxn modelId="{09E1219B-3C6E-43E0-B9B6-8BB81AF0D86E}" type="presParOf" srcId="{72D5C905-7F82-49D9-80FA-60F54FB5B289}" destId="{05694745-E957-4F80-862C-37841DE32C9A}" srcOrd="0" destOrd="0" presId="urn:microsoft.com/office/officeart/2005/8/layout/hierarchy1"/>
    <dgm:cxn modelId="{6DB3F49D-A95C-48BB-BDC1-CB99C4DA4C37}" type="presParOf" srcId="{05694745-E957-4F80-862C-37841DE32C9A}" destId="{DF178081-817D-41CB-B368-AF53330507EF}" srcOrd="0" destOrd="0" presId="urn:microsoft.com/office/officeart/2005/8/layout/hierarchy1"/>
    <dgm:cxn modelId="{70348324-D61B-4887-83A9-A700E5BB963B}" type="presParOf" srcId="{DF178081-817D-41CB-B368-AF53330507EF}" destId="{ED92EA1D-D11C-478E-89F8-571A316F098C}" srcOrd="0" destOrd="0" presId="urn:microsoft.com/office/officeart/2005/8/layout/hierarchy1"/>
    <dgm:cxn modelId="{46EB76A0-3187-447F-A530-8A3561B18ACF}" type="presParOf" srcId="{DF178081-817D-41CB-B368-AF53330507EF}" destId="{C4DC5862-EBC7-4291-872E-46CC5BC366C7}" srcOrd="1" destOrd="0" presId="urn:microsoft.com/office/officeart/2005/8/layout/hierarchy1"/>
    <dgm:cxn modelId="{83DCB4C5-4E9C-4636-85AA-95B5138A6023}" type="presParOf" srcId="{05694745-E957-4F80-862C-37841DE32C9A}" destId="{678E0E71-8583-44DC-AA82-618642A1DBDA}" srcOrd="1" destOrd="0" presId="urn:microsoft.com/office/officeart/2005/8/layout/hierarchy1"/>
    <dgm:cxn modelId="{E8DE67C1-E68D-49AD-9E23-3FE9D8A9D67D}" type="presParOf" srcId="{72D5C905-7F82-49D9-80FA-60F54FB5B289}" destId="{603238E1-C53D-4B12-95F6-F9AE8D09C5AB}" srcOrd="1" destOrd="0" presId="urn:microsoft.com/office/officeart/2005/8/layout/hierarchy1"/>
    <dgm:cxn modelId="{341D7005-BC22-4AFE-9154-6C984A4806F1}" type="presParOf" srcId="{603238E1-C53D-4B12-95F6-F9AE8D09C5AB}" destId="{92890345-2CEF-4ACD-BF91-F19D88C344A4}" srcOrd="0" destOrd="0" presId="urn:microsoft.com/office/officeart/2005/8/layout/hierarchy1"/>
    <dgm:cxn modelId="{1469AC60-CD2B-42BD-835D-B62713506283}" type="presParOf" srcId="{92890345-2CEF-4ACD-BF91-F19D88C344A4}" destId="{9CD46DB5-0A6C-4595-8A16-C0DDF960EFF9}" srcOrd="0" destOrd="0" presId="urn:microsoft.com/office/officeart/2005/8/layout/hierarchy1"/>
    <dgm:cxn modelId="{84D77A24-8B63-4353-BADA-7F201ED572A2}" type="presParOf" srcId="{92890345-2CEF-4ACD-BF91-F19D88C344A4}" destId="{B16696F0-9C5E-4282-B416-09C6D4112E11}" srcOrd="1" destOrd="0" presId="urn:microsoft.com/office/officeart/2005/8/layout/hierarchy1"/>
    <dgm:cxn modelId="{8CAED1C4-D4E5-4BD2-9CF9-2F59D3E25D72}" type="presParOf" srcId="{603238E1-C53D-4B12-95F6-F9AE8D09C5AB}" destId="{B6C64BB6-45B9-4BC9-82DC-85696D7A65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EE18B-7207-443D-9E23-5EEFF8399DEC}">
      <dsp:nvSpPr>
        <dsp:cNvPr id="0" name=""/>
        <dsp:cNvSpPr/>
      </dsp:nvSpPr>
      <dsp:spPr>
        <a:xfrm>
          <a:off x="155709" y="2985"/>
          <a:ext cx="3048634" cy="182918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Red flags (</a:t>
          </a:r>
          <a:r>
            <a:rPr lang="en-US" sz="3300" b="1" kern="1200" dirty="0" err="1"/>
            <a:t>na</a:t>
          </a:r>
          <a:r>
            <a:rPr lang="en-US" sz="3300" b="1" kern="1200" dirty="0"/>
            <a:t> </a:t>
          </a:r>
          <a:r>
            <a:rPr lang="en-US" sz="3300" b="1" kern="1200" dirty="0" err="1"/>
            <a:t>prática</a:t>
          </a:r>
          <a:r>
            <a:rPr lang="en-US" sz="3300" b="1" kern="1200" dirty="0"/>
            <a:t> </a:t>
          </a:r>
          <a:r>
            <a:rPr lang="en-US" sz="3300" b="1" kern="1200" dirty="0" err="1"/>
            <a:t>clínica</a:t>
          </a:r>
          <a:r>
            <a:rPr lang="en-US" sz="3300" b="1" kern="1200" dirty="0"/>
            <a:t>)</a:t>
          </a:r>
          <a:endParaRPr lang="en-US" sz="3300" kern="1200" dirty="0"/>
        </a:p>
      </dsp:txBody>
      <dsp:txXfrm>
        <a:off x="155709" y="2985"/>
        <a:ext cx="3048634" cy="1829180"/>
      </dsp:txXfrm>
    </dsp:sp>
    <dsp:sp modelId="{6C193A12-FF8B-4256-A5BA-CBA794677D1A}">
      <dsp:nvSpPr>
        <dsp:cNvPr id="0" name=""/>
        <dsp:cNvSpPr/>
      </dsp:nvSpPr>
      <dsp:spPr>
        <a:xfrm>
          <a:off x="3509207" y="2985"/>
          <a:ext cx="3048634" cy="182918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Fique atento a:</a:t>
          </a:r>
        </a:p>
      </dsp:txBody>
      <dsp:txXfrm>
        <a:off x="3509207" y="2985"/>
        <a:ext cx="3048634" cy="1829180"/>
      </dsp:txXfrm>
    </dsp:sp>
    <dsp:sp modelId="{FCC55213-E883-4B33-AE5D-D6CB2043A9B4}">
      <dsp:nvSpPr>
        <dsp:cNvPr id="0" name=""/>
        <dsp:cNvSpPr/>
      </dsp:nvSpPr>
      <dsp:spPr>
        <a:xfrm>
          <a:off x="155709" y="2137029"/>
          <a:ext cx="3048634" cy="182918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Dispneia</a:t>
          </a:r>
          <a:r>
            <a:rPr lang="en-US" sz="3300" kern="1200" dirty="0"/>
            <a:t> ou </a:t>
          </a:r>
          <a:r>
            <a:rPr lang="en-US" sz="3300" kern="1200" dirty="0" err="1"/>
            <a:t>hipoxemia</a:t>
          </a:r>
          <a:endParaRPr lang="en-US" sz="3300" kern="1200" dirty="0"/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SAT    95%  </a:t>
          </a:r>
        </a:p>
      </dsp:txBody>
      <dsp:txXfrm>
        <a:off x="155709" y="2137029"/>
        <a:ext cx="3048634" cy="1829180"/>
      </dsp:txXfrm>
    </dsp:sp>
    <dsp:sp modelId="{CB582617-C8BA-4CC9-A93E-011DC783C9AF}">
      <dsp:nvSpPr>
        <dsp:cNvPr id="0" name=""/>
        <dsp:cNvSpPr/>
      </dsp:nvSpPr>
      <dsp:spPr>
        <a:xfrm>
          <a:off x="3509207" y="2137029"/>
          <a:ext cx="3048634" cy="182918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Rebaixamento do nível de consciência </a:t>
          </a:r>
        </a:p>
      </dsp:txBody>
      <dsp:txXfrm>
        <a:off x="3509207" y="2137029"/>
        <a:ext cx="3048634" cy="1829180"/>
      </dsp:txXfrm>
    </dsp:sp>
    <dsp:sp modelId="{57A0323C-595F-4A30-AB92-F792E9B954FC}">
      <dsp:nvSpPr>
        <dsp:cNvPr id="0" name=""/>
        <dsp:cNvSpPr/>
      </dsp:nvSpPr>
      <dsp:spPr>
        <a:xfrm>
          <a:off x="155709" y="4271073"/>
          <a:ext cx="3048634" cy="182918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Instabilidade hemodinâmica </a:t>
          </a:r>
        </a:p>
      </dsp:txBody>
      <dsp:txXfrm>
        <a:off x="155709" y="4271073"/>
        <a:ext cx="3048634" cy="1829180"/>
      </dsp:txXfrm>
    </dsp:sp>
    <dsp:sp modelId="{B3C77E1B-1553-49FD-BC72-FB9EF481A555}">
      <dsp:nvSpPr>
        <dsp:cNvPr id="0" name=""/>
        <dsp:cNvSpPr/>
      </dsp:nvSpPr>
      <dsp:spPr>
        <a:xfrm>
          <a:off x="3509207" y="4271073"/>
          <a:ext cx="3048634" cy="182918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Retorno da febre após melhora inicial</a:t>
          </a:r>
        </a:p>
      </dsp:txBody>
      <dsp:txXfrm>
        <a:off x="3509207" y="4271073"/>
        <a:ext cx="3048634" cy="1829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2EA1D-D11C-478E-89F8-571A316F098C}">
      <dsp:nvSpPr>
        <dsp:cNvPr id="0" name=""/>
        <dsp:cNvSpPr/>
      </dsp:nvSpPr>
      <dsp:spPr>
        <a:xfrm>
          <a:off x="2182718" y="1172"/>
          <a:ext cx="3030730" cy="19245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C5862-EBC7-4291-872E-46CC5BC366C7}">
      <dsp:nvSpPr>
        <dsp:cNvPr id="0" name=""/>
        <dsp:cNvSpPr/>
      </dsp:nvSpPr>
      <dsp:spPr>
        <a:xfrm>
          <a:off x="2519465" y="321082"/>
          <a:ext cx="3030730" cy="1924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Adultos, adolescentes e crianças com graves deficiências imunológicas ou em uso de drogas imunossupressoras</a:t>
          </a:r>
          <a:endParaRPr lang="en-US" sz="2100" kern="1200" dirty="0"/>
        </a:p>
      </dsp:txBody>
      <dsp:txXfrm>
        <a:off x="2575832" y="377449"/>
        <a:ext cx="2917996" cy="1811779"/>
      </dsp:txXfrm>
    </dsp:sp>
    <dsp:sp modelId="{9CD46DB5-0A6C-4595-8A16-C0DDF960EFF9}">
      <dsp:nvSpPr>
        <dsp:cNvPr id="0" name=""/>
        <dsp:cNvSpPr/>
      </dsp:nvSpPr>
      <dsp:spPr>
        <a:xfrm>
          <a:off x="5886944" y="1172"/>
          <a:ext cx="3030730" cy="19245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696F0-9C5E-4282-B416-09C6D4112E11}">
      <dsp:nvSpPr>
        <dsp:cNvPr id="0" name=""/>
        <dsp:cNvSpPr/>
      </dsp:nvSpPr>
      <dsp:spPr>
        <a:xfrm>
          <a:off x="6223692" y="321082"/>
          <a:ext cx="3030730" cy="1924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Residentes de alto risco em instituições de longa permanência, durante surtos na instituição - comorbidades. </a:t>
          </a:r>
          <a:endParaRPr lang="en-US" sz="2100" kern="1200"/>
        </a:p>
      </dsp:txBody>
      <dsp:txXfrm>
        <a:off x="6280059" y="377449"/>
        <a:ext cx="2917996" cy="1811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1E63-F1AF-49BD-AB0A-C92B63C37B80}" type="datetimeFigureOut">
              <a:rPr lang="pt-BR" smtClean="0"/>
              <a:t>28/06/2026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C361E-67D2-493E-9742-B938ADE9D1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4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F24F8-7307-4D6D-A0EC-A22157C15864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13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7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0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1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87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7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6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9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7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5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9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6/28/2026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2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spapex.org/spapex/kawasaki3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ais são os tipos do vírus Influenza? - Cursau Educação - Blog">
            <a:extLst>
              <a:ext uri="{FF2B5EF4-FFF2-40B4-BE49-F238E27FC236}">
                <a16:creationId xmlns:a16="http://schemas.microsoft.com/office/drawing/2014/main" id="{4592F1CD-CE00-80C8-853F-0BA5EBD0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565562" y="4797946"/>
            <a:ext cx="52419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André Constant</a:t>
            </a:r>
          </a:p>
          <a:p>
            <a:pPr algn="ctr"/>
            <a:r>
              <a:rPr lang="pt-BR" sz="2400" dirty="0"/>
              <a:t>Médico Hospital Hélvio Auto</a:t>
            </a:r>
          </a:p>
          <a:p>
            <a:pPr algn="ctr"/>
            <a:r>
              <a:rPr lang="pt-BR" sz="2400" dirty="0"/>
              <a:t>Médico ESF Maceió</a:t>
            </a:r>
          </a:p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263081" y="6104794"/>
            <a:ext cx="16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02/07/2026</a:t>
            </a:r>
          </a:p>
        </p:txBody>
      </p:sp>
    </p:spTree>
    <p:extLst>
      <p:ext uri="{BB962C8B-B14F-4D97-AF65-F5344CB8AC3E}">
        <p14:creationId xmlns:p14="http://schemas.microsoft.com/office/powerpoint/2010/main" val="351099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Gripe grave</a:t>
            </a:r>
            <a:br>
              <a:rPr lang="pt-BR" dirty="0"/>
            </a:br>
            <a:r>
              <a:rPr lang="pt-BR" sz="3200" dirty="0"/>
              <a:t>Síndrome respiratória aguda grave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pt-BR" dirty="0"/>
              <a:t>A doença, causada por qualquer tipo antigênico do vírus A (H1N1, H3N2, H7N9, </a:t>
            </a:r>
            <a:r>
              <a:rPr lang="pt-BR" dirty="0" err="1"/>
              <a:t>etc</a:t>
            </a:r>
            <a:r>
              <a:rPr lang="pt-BR" dirty="0"/>
              <a:t>,), pode evoluir para a SRAG</a:t>
            </a:r>
          </a:p>
          <a:p>
            <a:endParaRPr lang="pt-BR" dirty="0"/>
          </a:p>
          <a:p>
            <a:endParaRPr lang="pt-BR" sz="5400" dirty="0"/>
          </a:p>
          <a:p>
            <a:r>
              <a:rPr lang="pt-BR" dirty="0"/>
              <a:t>Esta síndrome pode, inclusive, ser causada por outros agentes infecciosos (</a:t>
            </a:r>
            <a:r>
              <a:rPr lang="pt-BR" dirty="0" err="1"/>
              <a:t>adenovirus</a:t>
            </a:r>
            <a:r>
              <a:rPr lang="pt-BR" dirty="0"/>
              <a:t>, vírus sinciciais, vírus </a:t>
            </a:r>
            <a:r>
              <a:rPr lang="pt-BR" dirty="0" err="1"/>
              <a:t>coxsackie</a:t>
            </a:r>
            <a:r>
              <a:rPr lang="pt-BR" dirty="0"/>
              <a:t>, </a:t>
            </a:r>
            <a:r>
              <a:rPr lang="pt-BR" dirty="0" err="1"/>
              <a:t>echovirus</a:t>
            </a:r>
            <a:r>
              <a:rPr lang="pt-BR" dirty="0"/>
              <a:t>, </a:t>
            </a:r>
            <a:r>
              <a:rPr lang="pt-BR" dirty="0" err="1"/>
              <a:t>etc</a:t>
            </a:r>
            <a:r>
              <a:rPr lang="pt-BR" dirty="0"/>
              <a:t>)    </a:t>
            </a:r>
          </a:p>
        </p:txBody>
      </p:sp>
    </p:spTree>
    <p:extLst>
      <p:ext uri="{BB962C8B-B14F-4D97-AF65-F5344CB8AC3E}">
        <p14:creationId xmlns:p14="http://schemas.microsoft.com/office/powerpoint/2010/main" val="42139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1969" y="33027"/>
            <a:ext cx="7467600" cy="1143000"/>
          </a:xfrm>
        </p:spPr>
        <p:txBody>
          <a:bodyPr/>
          <a:lstStyle/>
          <a:p>
            <a:pPr algn="ctr"/>
            <a:r>
              <a:rPr lang="pt-BR" dirty="0"/>
              <a:t>PATOGENIA DA GRIPE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981200" y="1319530"/>
            <a:ext cx="7467600" cy="487375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                                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9608B4-E8AD-4250-A8BD-189F54F7AF74}"/>
              </a:ext>
            </a:extLst>
          </p:cNvPr>
          <p:cNvSpPr/>
          <p:nvPr/>
        </p:nvSpPr>
        <p:spPr>
          <a:xfrm>
            <a:off x="3784027" y="1176027"/>
            <a:ext cx="4464496" cy="10305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 Bactérias oportunistas</a:t>
            </a:r>
          </a:p>
          <a:p>
            <a:pPr algn="ctr"/>
            <a:r>
              <a:rPr lang="pt-BR" sz="1600" dirty="0"/>
              <a:t>Estreptococos, estafilococos </a:t>
            </a:r>
            <a:r>
              <a:rPr lang="pt-BR" sz="1600" dirty="0" err="1"/>
              <a:t>hemófilos</a:t>
            </a:r>
            <a:endParaRPr lang="pt-BR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D39E45-0A6F-4F0D-83BE-D3524E388312}"/>
              </a:ext>
            </a:extLst>
          </p:cNvPr>
          <p:cNvSpPr/>
          <p:nvPr/>
        </p:nvSpPr>
        <p:spPr>
          <a:xfrm>
            <a:off x="2613670" y="2649352"/>
            <a:ext cx="6964660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 Pneumonias, Broncopneumonias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BBB5BC-6BDF-4A14-A2D9-7B51FFB42B9D}"/>
              </a:ext>
            </a:extLst>
          </p:cNvPr>
          <p:cNvSpPr/>
          <p:nvPr/>
        </p:nvSpPr>
        <p:spPr>
          <a:xfrm>
            <a:off x="2613670" y="3914747"/>
            <a:ext cx="6964660" cy="9421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 SÍNDROME RESPIRATÓRIA AGUDA GRAVE</a:t>
            </a:r>
          </a:p>
          <a:p>
            <a:pPr algn="ctr"/>
            <a:r>
              <a:rPr lang="pt-BR" sz="2400" dirty="0"/>
              <a:t>(SRAG)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3A712E-1AFD-47C1-9BC2-B6A598C57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33" y="4028813"/>
            <a:ext cx="4160387" cy="227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9E9274F5-9E2A-4AD2-B7D5-51523F4B6ADB}"/>
              </a:ext>
            </a:extLst>
          </p:cNvPr>
          <p:cNvSpPr/>
          <p:nvPr/>
        </p:nvSpPr>
        <p:spPr>
          <a:xfrm>
            <a:off x="5961753" y="2240497"/>
            <a:ext cx="288032" cy="31757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528C198-5A56-423F-A828-5C4EBA5C8F82}"/>
              </a:ext>
            </a:extLst>
          </p:cNvPr>
          <p:cNvSpPr/>
          <p:nvPr/>
        </p:nvSpPr>
        <p:spPr>
          <a:xfrm>
            <a:off x="5961753" y="3414611"/>
            <a:ext cx="288032" cy="31757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ABC20C-F719-4B09-BAB7-87D709D4A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99" y="5166310"/>
            <a:ext cx="2576252" cy="1459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9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5"/>
          <p:cNvSpPr>
            <a:spLocks/>
          </p:cNvSpPr>
          <p:nvPr/>
        </p:nvSpPr>
        <p:spPr bwMode="auto">
          <a:xfrm>
            <a:off x="1919537" y="1653475"/>
            <a:ext cx="7776864" cy="4897139"/>
          </a:xfrm>
          <a:prstGeom prst="borderCallout1">
            <a:avLst>
              <a:gd name="adj1" fmla="val 6611"/>
              <a:gd name="adj2" fmla="val -954"/>
              <a:gd name="adj3" fmla="val 68778"/>
              <a:gd name="adj4" fmla="val -1250"/>
            </a:avLst>
          </a:prstGeom>
          <a:solidFill>
            <a:srgbClr val="53778B">
              <a:alpha val="1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latin typeface="Century Gothic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548680"/>
            <a:ext cx="7848550" cy="6167438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GRUPO DE RISCO</a:t>
            </a:r>
            <a:r>
              <a:rPr lang="pt-BR" sz="3600" b="1" dirty="0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pt-BR" sz="3200" b="1" dirty="0"/>
              <a:t>    </a:t>
            </a:r>
            <a:r>
              <a:rPr lang="pt-BR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</a:t>
            </a:r>
          </a:p>
          <a:p>
            <a:pPr>
              <a:buFont typeface="Wingdings" pitchFamily="2" charset="2"/>
              <a:buChar char="§"/>
            </a:pPr>
            <a:r>
              <a:rPr lang="pt-BR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Gestantes, Puérperas, Nutrizes, Pós-aborto                         </a:t>
            </a:r>
          </a:p>
          <a:p>
            <a:pPr>
              <a:buFont typeface="Wingdings" pitchFamily="2" charset="2"/>
              <a:buChar char="§"/>
            </a:pPr>
            <a:endParaRPr lang="pt-BR" sz="2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pt-BR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Crianças, Idosos, Índios aldeados</a:t>
            </a:r>
            <a:r>
              <a:rPr lang="pt-BR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</a:t>
            </a:r>
          </a:p>
          <a:p>
            <a:pPr>
              <a:buFont typeface="Wingdings" pitchFamily="2" charset="2"/>
              <a:buChar char="§"/>
            </a:pPr>
            <a:endParaRPr lang="pt-BR" sz="2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Font typeface="Wingdings" pitchFamily="2" charset="2"/>
              <a:buChar char="§"/>
            </a:pPr>
            <a:r>
              <a:rPr lang="pt-BR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Portadores de doenças crônicas </a:t>
            </a:r>
            <a:r>
              <a:rPr lang="pt-BR" sz="2600" dirty="0">
                <a:solidFill>
                  <a:schemeClr val="accent1">
                    <a:lumMod val="75000"/>
                  </a:schemeClr>
                </a:solidFill>
              </a:rPr>
              <a:t>(cardíacas</a:t>
            </a:r>
            <a:r>
              <a:rPr lang="pt-BR" sz="2600" dirty="0">
                <a:solidFill>
                  <a:srgbClr val="4C7C8B"/>
                </a:solidFill>
              </a:rPr>
              <a:t>, hipertensiva, renais, pulmonares, metabólicas, hemoglobinopatias)           </a:t>
            </a:r>
            <a:endParaRPr lang="pt-BR" sz="2600" dirty="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§"/>
            </a:pPr>
            <a:endParaRPr lang="pt-BR" sz="26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pt-BR" sz="2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pt-BR" sz="2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munodeprimidos</a:t>
            </a:r>
            <a:r>
              <a:rPr lang="pt-BR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pt-BR" sz="2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pt-BR" sz="2600" b="1" dirty="0"/>
              <a:t>       </a:t>
            </a:r>
            <a:endParaRPr lang="pt-BR" sz="1200" b="1" dirty="0"/>
          </a:p>
          <a:p>
            <a:pPr>
              <a:buFont typeface="Wingdings" pitchFamily="2" charset="2"/>
              <a:buNone/>
            </a:pPr>
            <a:endParaRPr lang="pt-BR" sz="1800" b="1" dirty="0"/>
          </a:p>
          <a:p>
            <a:pPr marL="742950" lvl="1" indent="-285750"/>
            <a:endParaRPr lang="pt-BR" sz="2600" b="1" dirty="0"/>
          </a:p>
        </p:txBody>
      </p:sp>
      <p:sp>
        <p:nvSpPr>
          <p:cNvPr id="24579" name="AutoShape 8"/>
          <p:cNvSpPr>
            <a:spLocks/>
          </p:cNvSpPr>
          <p:nvPr/>
        </p:nvSpPr>
        <p:spPr bwMode="auto">
          <a:xfrm>
            <a:off x="1826669" y="1630361"/>
            <a:ext cx="185737" cy="4920251"/>
          </a:xfrm>
          <a:prstGeom prst="leftBracket">
            <a:avLst>
              <a:gd name="adj" fmla="val 15377"/>
            </a:avLst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pt-BR">
                <a:latin typeface="Century Gothic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238348" y="3989409"/>
            <a:ext cx="214314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7964" y="188640"/>
            <a:ext cx="821531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3600" b="1" dirty="0"/>
              <a:t>SÍNDROME RESPIRATÓRIA AGUDA GRAVE     </a:t>
            </a:r>
            <a:br>
              <a:rPr lang="pt-BR" sz="3600" b="1" dirty="0"/>
            </a:br>
            <a:r>
              <a:rPr lang="pt-BR" sz="3600" b="1" dirty="0"/>
              <a:t>                              (SRAG)</a:t>
            </a:r>
            <a:endParaRPr lang="pt-BR" dirty="0"/>
          </a:p>
        </p:txBody>
      </p:sp>
      <p:sp>
        <p:nvSpPr>
          <p:cNvPr id="26635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981200" y="1474260"/>
            <a:ext cx="8186738" cy="4873625"/>
          </a:xfrm>
        </p:spPr>
        <p:txBody>
          <a:bodyPr/>
          <a:lstStyle/>
          <a:p>
            <a:r>
              <a:rPr lang="pt-BR" dirty="0"/>
              <a:t>Quadro grave, já no terreno das complicações</a:t>
            </a:r>
          </a:p>
          <a:p>
            <a:pPr>
              <a:buFont typeface="Wingdings" pitchFamily="2" charset="2"/>
              <a:buNone/>
            </a:pPr>
            <a:endParaRPr lang="pt-BR" sz="1800" dirty="0"/>
          </a:p>
          <a:p>
            <a:r>
              <a:rPr lang="pt-BR" dirty="0"/>
              <a:t>Pneumonias e Broncopneumonias: </a:t>
            </a:r>
          </a:p>
          <a:p>
            <a:pPr lvl="1"/>
            <a:r>
              <a:rPr lang="pt-BR" dirty="0"/>
              <a:t>Pelo próprio Vírus, outros vírus</a:t>
            </a:r>
          </a:p>
          <a:p>
            <a:pPr lvl="1"/>
            <a:r>
              <a:rPr lang="pt-BR" dirty="0"/>
              <a:t>Complicada por bactérias.</a:t>
            </a:r>
          </a:p>
          <a:p>
            <a:pPr lvl="1"/>
            <a:endParaRPr lang="pt-BR" sz="2900" dirty="0"/>
          </a:p>
          <a:p>
            <a:pPr>
              <a:buFont typeface="Wingdings" pitchFamily="2" charset="2"/>
              <a:buNone/>
            </a:pPr>
            <a:r>
              <a:rPr lang="pt-BR" b="1" dirty="0">
                <a:solidFill>
                  <a:srgbClr val="002060"/>
                </a:solidFill>
              </a:rPr>
              <a:t>    </a:t>
            </a:r>
            <a:r>
              <a:rPr lang="pt-BR" sz="3200" b="1" dirty="0">
                <a:solidFill>
                  <a:srgbClr val="002060"/>
                </a:solidFill>
              </a:rPr>
              <a:t>CLÍNICA</a:t>
            </a:r>
            <a:endParaRPr lang="pt-BR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None/>
            </a:pPr>
            <a:r>
              <a:rPr lang="pt-BR" b="1" dirty="0"/>
              <a:t>   </a:t>
            </a:r>
            <a:r>
              <a:rPr lang="pt-BR" sz="2300" dirty="0"/>
              <a:t>O quadro anterior, sequenciado por dispneia, batimentos das asas do nariz, tiragem comprometimento do estado geral, sinais de </a:t>
            </a:r>
            <a:r>
              <a:rPr lang="pt-BR" sz="2300" dirty="0" err="1"/>
              <a:t>toxemia</a:t>
            </a:r>
            <a:r>
              <a:rPr lang="pt-BR" sz="2300" dirty="0"/>
              <a:t>, cianose (SAT O² </a:t>
            </a:r>
            <a:r>
              <a:rPr lang="pt-BR" sz="2000" dirty="0"/>
              <a:t>menor que </a:t>
            </a:r>
            <a:r>
              <a:rPr lang="pt-BR" sz="2300" dirty="0"/>
              <a:t>95%), risco de morte.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upo 2"/>
          <p:cNvGrpSpPr>
            <a:grpSpLocks/>
          </p:cNvGrpSpPr>
          <p:nvPr/>
        </p:nvGrpSpPr>
        <p:grpSpPr bwMode="auto">
          <a:xfrm>
            <a:off x="2357983" y="476672"/>
            <a:ext cx="7250633" cy="6140946"/>
            <a:chOff x="932930" y="564654"/>
            <a:chExt cx="7250633" cy="6140946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>
            <a:xfrm>
              <a:off x="1654204" y="1876412"/>
              <a:ext cx="4071967" cy="2571768"/>
            </a:xfrm>
            <a:prstGeom prst="rect">
              <a:avLst/>
            </a:prstGeom>
            <a:noFill/>
          </p:spPr>
          <p:txBody>
            <a:bodyPr/>
            <a:lstStyle/>
            <a:p>
              <a:pPr marL="647700" lvl="1" indent="-457200">
                <a:lnSpc>
                  <a:spcPct val="105000"/>
                </a:lnSpc>
                <a:spcBef>
                  <a:spcPct val="50000"/>
                </a:spcBef>
                <a:buClr>
                  <a:srgbClr val="165DD0"/>
                </a:buClr>
                <a:buSzPct val="65000"/>
                <a:buFont typeface="Wingdings" panose="05000000000000000000" pitchFamily="2" charset="2"/>
                <a:buChar char="§"/>
                <a:defRPr/>
              </a:pPr>
              <a:r>
                <a:rPr lang="pt-BR" sz="2800" kern="0" dirty="0"/>
                <a:t>Coriza</a:t>
              </a:r>
            </a:p>
            <a:p>
              <a:pPr marL="647700" lvl="1" indent="-457200">
                <a:lnSpc>
                  <a:spcPct val="105000"/>
                </a:lnSpc>
                <a:spcBef>
                  <a:spcPct val="50000"/>
                </a:spcBef>
                <a:buClr>
                  <a:srgbClr val="165DD0"/>
                </a:buClr>
                <a:buSzPct val="65000"/>
                <a:buFont typeface="Wingdings" panose="05000000000000000000" pitchFamily="2" charset="2"/>
                <a:buChar char="§"/>
                <a:defRPr/>
              </a:pPr>
              <a:r>
                <a:rPr lang="pt-BR" sz="2800" kern="0" dirty="0"/>
                <a:t>Lacrimejamento</a:t>
              </a:r>
            </a:p>
            <a:p>
              <a:pPr marL="647700" lvl="1" indent="-457200">
                <a:lnSpc>
                  <a:spcPct val="105000"/>
                </a:lnSpc>
                <a:spcBef>
                  <a:spcPct val="50000"/>
                </a:spcBef>
                <a:buClr>
                  <a:srgbClr val="165DD0"/>
                </a:buClr>
                <a:buSzPct val="65000"/>
                <a:buFont typeface="Wingdings" panose="05000000000000000000" pitchFamily="2" charset="2"/>
                <a:buChar char="§"/>
                <a:defRPr/>
              </a:pPr>
              <a:r>
                <a:rPr lang="pt-BR" sz="2800" kern="0" dirty="0"/>
                <a:t>Espirros, Tosse </a:t>
              </a:r>
            </a:p>
            <a:p>
              <a:pPr marL="647700" lvl="1" indent="-457200">
                <a:lnSpc>
                  <a:spcPct val="105000"/>
                </a:lnSpc>
                <a:spcBef>
                  <a:spcPct val="50000"/>
                </a:spcBef>
                <a:buClr>
                  <a:srgbClr val="165DD0"/>
                </a:buClr>
                <a:buSzPct val="65000"/>
                <a:buFont typeface="Wingdings" panose="05000000000000000000" pitchFamily="2" charset="2"/>
                <a:buChar char="§"/>
                <a:defRPr/>
              </a:pPr>
              <a:r>
                <a:rPr lang="pt-BR" sz="2800" kern="0" dirty="0"/>
                <a:t>Febre baixa</a:t>
              </a:r>
            </a:p>
            <a:p>
              <a:pPr marL="647700" lvl="1" indent="-457200">
                <a:lnSpc>
                  <a:spcPct val="105000"/>
                </a:lnSpc>
                <a:spcBef>
                  <a:spcPct val="50000"/>
                </a:spcBef>
                <a:buClr>
                  <a:srgbClr val="165DD0"/>
                </a:buClr>
                <a:buSzPct val="65000"/>
                <a:defRPr/>
              </a:pPr>
              <a:endParaRPr lang="pt-BR" sz="2800" kern="0" dirty="0"/>
            </a:p>
            <a:p>
              <a:pPr marL="647700" lvl="1" indent="-457200">
                <a:lnSpc>
                  <a:spcPct val="105000"/>
                </a:lnSpc>
                <a:spcBef>
                  <a:spcPct val="50000"/>
                </a:spcBef>
                <a:buClr>
                  <a:srgbClr val="165DD0"/>
                </a:buClr>
                <a:buSzPct val="65000"/>
                <a:defRPr/>
              </a:pPr>
              <a:r>
                <a:rPr lang="pt-BR" sz="2800" kern="0" dirty="0"/>
                <a:t>DENGUE</a:t>
              </a:r>
            </a:p>
            <a:p>
              <a:pPr marL="647700" lvl="1" indent="-457200">
                <a:lnSpc>
                  <a:spcPct val="105000"/>
                </a:lnSpc>
                <a:spcBef>
                  <a:spcPct val="50000"/>
                </a:spcBef>
                <a:buClr>
                  <a:srgbClr val="165DD0"/>
                </a:buClr>
                <a:buSzPct val="65000"/>
                <a:defRPr/>
              </a:pPr>
              <a:r>
                <a:rPr lang="pt-BR" sz="2800" kern="0" dirty="0"/>
                <a:t>LEPTOSPIROSE</a:t>
              </a:r>
            </a:p>
            <a:p>
              <a:pPr marL="190500" lvl="1">
                <a:lnSpc>
                  <a:spcPct val="105000"/>
                </a:lnSpc>
                <a:spcBef>
                  <a:spcPct val="50000"/>
                </a:spcBef>
                <a:buClr>
                  <a:srgbClr val="165DD0"/>
                </a:buClr>
                <a:buSzPct val="65000"/>
                <a:defRPr/>
              </a:pPr>
              <a:endParaRPr lang="pt-BR" sz="2800" kern="0" dirty="0"/>
            </a:p>
          </p:txBody>
        </p:sp>
        <p:sp>
          <p:nvSpPr>
            <p:cNvPr id="5" name="Rectangle 3"/>
            <p:cNvSpPr txBox="1">
              <a:spLocks noChangeArrowheads="1"/>
            </p:cNvSpPr>
            <p:nvPr/>
          </p:nvSpPr>
          <p:spPr>
            <a:xfrm>
              <a:off x="932930" y="564654"/>
              <a:ext cx="7128792" cy="1303040"/>
            </a:xfrm>
            <a:prstGeom prst="rect">
              <a:avLst/>
            </a:prstGeom>
            <a:noFill/>
          </p:spPr>
          <p:txBody>
            <a:bodyPr anchor="b"/>
            <a:lstStyle/>
            <a:p>
              <a:pPr algn="ctr">
                <a:defRPr/>
              </a:pPr>
              <a:r>
                <a:rPr lang="pt-BR" sz="3200" kern="0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RESFRIADO - </a:t>
              </a:r>
              <a:r>
                <a:rPr lang="pt-BR" sz="3200" kern="0" dirty="0" err="1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Rhinovirus</a:t>
              </a:r>
              <a:endParaRPr lang="pt-BR" sz="3200" kern="0" dirty="0">
                <a:solidFill>
                  <a:srgbClr val="00206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6151" name="Picture 4" descr="sneezer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514600"/>
              <a:ext cx="2087563" cy="4191000"/>
            </a:xfrm>
            <a:prstGeom prst="rect">
              <a:avLst/>
            </a:prstGeom>
            <a:noFill/>
            <a:ln w="635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106959" y="-8618"/>
            <a:ext cx="7467600" cy="1143000"/>
          </a:xfrm>
        </p:spPr>
        <p:txBody>
          <a:bodyPr/>
          <a:lstStyle/>
          <a:p>
            <a:pPr algn="ctr"/>
            <a:r>
              <a:rPr lang="pt-BR" dirty="0"/>
              <a:t>DIAGNÓSTICO DIFERENCIAL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1738282" y="1785926"/>
            <a:ext cx="7467600" cy="4873752"/>
          </a:xfrm>
        </p:spPr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8063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4DC504A-2D72-146B-CB0A-2732DCA810E7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DIAGNÓSTICO</a:t>
            </a:r>
          </a:p>
        </p:txBody>
      </p:sp>
      <p:sp>
        <p:nvSpPr>
          <p:cNvPr id="20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3F0F148-FFF1-83DE-A73F-7E6875F23DDB}"/>
              </a:ext>
            </a:extLst>
          </p:cNvPr>
          <p:cNvSpPr txBox="1"/>
          <p:nvPr/>
        </p:nvSpPr>
        <p:spPr>
          <a:xfrm>
            <a:off x="-1524" y="2872899"/>
            <a:ext cx="5190744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         </a:t>
            </a:r>
            <a:r>
              <a:rPr lang="en-US" sz="2800" dirty="0"/>
              <a:t>IMINENTEMENTE CLÍNICO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Febre de início </a:t>
            </a:r>
            <a:r>
              <a:rPr lang="en-US" sz="2800" dirty="0" err="1"/>
              <a:t>súbito</a:t>
            </a:r>
            <a:r>
              <a:rPr lang="en-US" sz="2800" dirty="0"/>
              <a:t> </a:t>
            </a:r>
            <a:r>
              <a:rPr lang="en-US" sz="2800" dirty="0" err="1"/>
              <a:t>acompanhada</a:t>
            </a:r>
            <a:r>
              <a:rPr lang="en-US" sz="2800" dirty="0"/>
              <a:t> de </a:t>
            </a:r>
            <a:r>
              <a:rPr lang="en-US" sz="2800" dirty="0" err="1"/>
              <a:t>tosse</a:t>
            </a:r>
            <a:r>
              <a:rPr lang="en-US" sz="2800" dirty="0"/>
              <a:t>, </a:t>
            </a:r>
            <a:r>
              <a:rPr lang="en-US" sz="2800" dirty="0" err="1"/>
              <a:t>dor</a:t>
            </a:r>
            <a:r>
              <a:rPr lang="en-US" sz="2800" dirty="0"/>
              <a:t> de </a:t>
            </a:r>
            <a:r>
              <a:rPr lang="en-US" sz="2800" dirty="0" err="1"/>
              <a:t>garganta</a:t>
            </a:r>
            <a:r>
              <a:rPr lang="en-US" sz="2800" dirty="0"/>
              <a:t>,  </a:t>
            </a:r>
            <a:r>
              <a:rPr lang="en-US" sz="2800" dirty="0" err="1"/>
              <a:t>cefaleia</a:t>
            </a:r>
            <a:r>
              <a:rPr lang="en-US" sz="2800" dirty="0"/>
              <a:t>, </a:t>
            </a:r>
            <a:r>
              <a:rPr lang="en-US" sz="2800" dirty="0" err="1"/>
              <a:t>mialgia</a:t>
            </a:r>
            <a:r>
              <a:rPr lang="en-US" sz="2800" dirty="0"/>
              <a:t> ,artralgia.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      </a:t>
            </a:r>
          </a:p>
        </p:txBody>
      </p:sp>
      <p:pic>
        <p:nvPicPr>
          <p:cNvPr id="1026" name="Picture 2" descr="Imagem gerada: Infográfico sobre vírus respiratórios">
            <a:extLst>
              <a:ext uri="{FF2B5EF4-FFF2-40B4-BE49-F238E27FC236}">
                <a16:creationId xmlns:a16="http://schemas.microsoft.com/office/drawing/2014/main" id="{141B5BF3-8FBA-73A6-6674-A18BC54BB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345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3D76361-88C5-D200-A77B-333AFFF9C5ED}"/>
              </a:ext>
            </a:extLst>
          </p:cNvPr>
          <p:cNvSpPr txBox="1"/>
          <p:nvPr/>
        </p:nvSpPr>
        <p:spPr>
          <a:xfrm>
            <a:off x="277036" y="5279288"/>
            <a:ext cx="6097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/>
              <a:t>SÍNDROME GRIPAL</a:t>
            </a:r>
          </a:p>
        </p:txBody>
      </p:sp>
    </p:spTree>
    <p:extLst>
      <p:ext uri="{BB962C8B-B14F-4D97-AF65-F5344CB8AC3E}">
        <p14:creationId xmlns:p14="http://schemas.microsoft.com/office/powerpoint/2010/main" val="9362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F20737C-6D1A-AEBD-2925-D6B74AEEE432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5A688B0-27AB-54E6-7DCB-01BFDACE2EA4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EA716E1-56A7-A75F-CB67-914A44AFB9D7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3B1FA81-F3A7-4200-82AB-847BF3A0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331" y="1233244"/>
            <a:ext cx="5224669" cy="476084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D3D6CBA-8AC7-D048-CE00-F003BACE46C6}"/>
              </a:ext>
            </a:extLst>
          </p:cNvPr>
          <p:cNvSpPr txBox="1"/>
          <p:nvPr/>
        </p:nvSpPr>
        <p:spPr>
          <a:xfrm>
            <a:off x="246490" y="248048"/>
            <a:ext cx="113306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DIAGNÓSTICO LABORATORIAL:</a:t>
            </a:r>
          </a:p>
          <a:p>
            <a:r>
              <a:rPr lang="pt-BR" sz="2800" dirty="0"/>
              <a:t>          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868DB5-3FC4-B5B2-3D8B-259993E36ACC}"/>
              </a:ext>
            </a:extLst>
          </p:cNvPr>
          <p:cNvSpPr txBox="1"/>
          <p:nvPr/>
        </p:nvSpPr>
        <p:spPr>
          <a:xfrm>
            <a:off x="253863" y="1702305"/>
            <a:ext cx="101205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Extremos de idade </a:t>
            </a:r>
            <a:r>
              <a:rPr lang="pt-BR" dirty="0"/>
              <a:t>(menor 5 anos e maior de 60 anos)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Gestantes e puérperas até 45 dias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Imunossuprimidos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Doenças Crônicas – DPOC, HAS, DM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Indígenas aldeados</a:t>
            </a:r>
          </a:p>
        </p:txBody>
      </p:sp>
    </p:spTree>
    <p:extLst>
      <p:ext uri="{BB962C8B-B14F-4D97-AF65-F5344CB8AC3E}">
        <p14:creationId xmlns:p14="http://schemas.microsoft.com/office/powerpoint/2010/main" val="4150936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A5EEE-5276-02A2-17CA-C3D6C0684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F1B13094-F5E1-DA0B-236E-27F4A2D95F82}"/>
              </a:ext>
            </a:extLst>
          </p:cNvPr>
          <p:cNvSpPr txBox="1"/>
          <p:nvPr/>
        </p:nvSpPr>
        <p:spPr>
          <a:xfrm>
            <a:off x="4035782" y="0"/>
            <a:ext cx="6097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DIAGNÓSTICO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6498656-E504-4564-4E15-8F18B1B9F7E3}"/>
              </a:ext>
            </a:extLst>
          </p:cNvPr>
          <p:cNvSpPr txBox="1"/>
          <p:nvPr/>
        </p:nvSpPr>
        <p:spPr>
          <a:xfrm>
            <a:off x="335942" y="853880"/>
            <a:ext cx="113306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DIAGNÓSTICO LABORATORIAL:</a:t>
            </a:r>
          </a:p>
          <a:p>
            <a:r>
              <a:rPr lang="pt-BR" sz="2800" dirty="0"/>
              <a:t>           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7C26CAB-A348-DB05-CFBB-0D9B3A31ED2A}"/>
              </a:ext>
            </a:extLst>
          </p:cNvPr>
          <p:cNvSpPr txBox="1"/>
          <p:nvPr/>
        </p:nvSpPr>
        <p:spPr>
          <a:xfrm>
            <a:off x="1090861" y="674075"/>
            <a:ext cx="1012052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           </a:t>
            </a:r>
          </a:p>
          <a:p>
            <a:endParaRPr lang="pt-BR" sz="2800" dirty="0"/>
          </a:p>
          <a:p>
            <a:r>
              <a:rPr lang="pt-BR" sz="2800" dirty="0"/>
              <a:t>       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D62443-C927-CC74-D3D8-AD12AD1E8A05}"/>
              </a:ext>
            </a:extLst>
          </p:cNvPr>
          <p:cNvSpPr txBox="1"/>
          <p:nvPr/>
        </p:nvSpPr>
        <p:spPr>
          <a:xfrm>
            <a:off x="1090861" y="769441"/>
            <a:ext cx="10120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                                 </a:t>
            </a:r>
            <a:r>
              <a:rPr lang="pt-BR" sz="3200" dirty="0"/>
              <a:t>Exames inespecíficos: </a:t>
            </a:r>
          </a:p>
          <a:p>
            <a:r>
              <a:rPr lang="pt-BR" sz="3200" dirty="0"/>
              <a:t>- Hemograma, Prot. C Reativa, </a:t>
            </a:r>
            <a:r>
              <a:rPr lang="pt-BR" sz="3200" dirty="0" err="1"/>
              <a:t>Rx</a:t>
            </a:r>
            <a:r>
              <a:rPr lang="pt-BR" sz="3200" dirty="0"/>
              <a:t> de Tórax...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57160A-D005-2F77-D170-F237EEDA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39" y="3190461"/>
            <a:ext cx="10287000" cy="36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24749CD-FEFF-8B3F-4F9B-FD369AE3A25B}"/>
              </a:ext>
            </a:extLst>
          </p:cNvPr>
          <p:cNvSpPr txBox="1"/>
          <p:nvPr/>
        </p:nvSpPr>
        <p:spPr>
          <a:xfrm>
            <a:off x="354329" y="197346"/>
            <a:ext cx="1110002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32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pt-BR" sz="32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32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ápido de Influenza  </a:t>
            </a:r>
          </a:p>
          <a:p>
            <a:pPr algn="just"/>
            <a:endParaRPr lang="pt-BR" sz="3200" b="0" i="0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xame diagnóstico </a:t>
            </a:r>
            <a:r>
              <a:rPr lang="pt-BR" sz="2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point-of-</a:t>
            </a:r>
            <a:r>
              <a:rPr lang="pt-BR" sz="2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(feito no momento do atendimento)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Identifica a presença de antígenos virais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(Influenza A e B)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em secreções respiratórias</a:t>
            </a:r>
            <a:r>
              <a:rPr lang="pt-BR" sz="28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24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preferencialmente 3º- 5º dias</a:t>
            </a:r>
            <a:r>
              <a:rPr lang="pt-BR" sz="24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pt-BR" sz="2800" b="0" i="0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DCCB75-52A0-841F-73B4-A62B04A82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370" y="3633847"/>
            <a:ext cx="3041871" cy="26289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4067B8A-2675-8A6A-05BE-0CE5C0B5A791}"/>
              </a:ext>
            </a:extLst>
          </p:cNvPr>
          <p:cNvSpPr txBox="1"/>
          <p:nvPr/>
        </p:nvSpPr>
        <p:spPr>
          <a:xfrm>
            <a:off x="365759" y="2451110"/>
            <a:ext cx="111000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800" b="0" i="0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800" b="0" i="0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Diferencia a gripe de outras doenças respiratórias</a:t>
            </a:r>
            <a:r>
              <a:rPr lang="pt-BR" sz="28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28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8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Iniciar o tratamento antiviral precocemente. </a:t>
            </a:r>
          </a:p>
          <a:p>
            <a:pPr algn="just"/>
            <a:r>
              <a:rPr lang="pt-BR" sz="28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rápido</a:t>
            </a:r>
            <a:r>
              <a:rPr lang="pt-BR" sz="2800" b="0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(10 a 30 minutos) </a:t>
            </a:r>
          </a:p>
          <a:p>
            <a:pPr algn="just"/>
            <a:endParaRPr lang="pt-BR" sz="28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8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509EF72-DBD6-5470-1596-F5B87BA31315}"/>
              </a:ext>
            </a:extLst>
          </p:cNvPr>
          <p:cNvSpPr txBox="1"/>
          <p:nvPr/>
        </p:nvSpPr>
        <p:spPr>
          <a:xfrm>
            <a:off x="354328" y="3671024"/>
            <a:ext cx="111000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2800" b="0" i="0" dirty="0">
              <a:solidFill>
                <a:srgbClr val="0A0A0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8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800" dirty="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800" dirty="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é tão sensível quanto os exame moleculares</a:t>
            </a:r>
          </a:p>
          <a:p>
            <a:pPr marL="342900" indent="-342900" algn="just">
              <a:buFontTx/>
              <a:buChar char="-"/>
            </a:pPr>
            <a:r>
              <a:rPr lang="pt-BR" sz="2400" dirty="0"/>
              <a:t>Um resultado negativo </a:t>
            </a:r>
            <a:r>
              <a:rPr lang="pt-BR" sz="2400" b="1" dirty="0"/>
              <a:t>não exclui influenza</a:t>
            </a:r>
          </a:p>
          <a:p>
            <a:pPr marL="342900" indent="-342900" algn="just">
              <a:buFontTx/>
              <a:buChar char="-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400" dirty="0"/>
              <a:t>ensibilidade varia entre 50% e 80%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6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CF9BE4F-0D0B-49AD-FFF8-83B54DD41ED4}"/>
              </a:ext>
            </a:extLst>
          </p:cNvPr>
          <p:cNvSpPr txBox="1"/>
          <p:nvPr/>
        </p:nvSpPr>
        <p:spPr>
          <a:xfrm>
            <a:off x="783515" y="424071"/>
            <a:ext cx="6070120" cy="1708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RT-PCR </a:t>
            </a:r>
            <a:r>
              <a:rPr lang="en-US" sz="4000" dirty="0" err="1">
                <a:latin typeface="+mj-lt"/>
                <a:ea typeface="+mj-ea"/>
                <a:cs typeface="+mj-cs"/>
              </a:rPr>
              <a:t>em</a:t>
            </a:r>
            <a:r>
              <a:rPr lang="en-US" sz="4000" dirty="0">
                <a:latin typeface="+mj-lt"/>
                <a:ea typeface="+mj-ea"/>
                <a:cs typeface="+mj-cs"/>
              </a:rPr>
              <a:t> tempo real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59A50F-DE32-A3C8-D9CA-B575A871AF1E}"/>
              </a:ext>
            </a:extLst>
          </p:cNvPr>
          <p:cNvSpPr txBox="1"/>
          <p:nvPr/>
        </p:nvSpPr>
        <p:spPr>
          <a:xfrm>
            <a:off x="218662" y="1448966"/>
            <a:ext cx="7366728" cy="3769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</a:t>
            </a:r>
            <a:r>
              <a:rPr lang="en-US" sz="3200" dirty="0" err="1"/>
              <a:t>Diagnóstico</a:t>
            </a:r>
            <a:r>
              <a:rPr lang="en-US" sz="3200" dirty="0"/>
              <a:t> </a:t>
            </a:r>
            <a:r>
              <a:rPr lang="en-US" sz="3200" dirty="0" err="1"/>
              <a:t>padrão-ouro</a:t>
            </a:r>
            <a:r>
              <a:rPr lang="en-US" sz="3200" dirty="0"/>
              <a:t> (</a:t>
            </a:r>
            <a:r>
              <a:rPr lang="en-US" sz="3200" dirty="0" err="1"/>
              <a:t>painel</a:t>
            </a:r>
            <a:r>
              <a:rPr lang="en-US" sz="3200" dirty="0"/>
              <a:t> viral).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err="1"/>
              <a:t>Secreção</a:t>
            </a:r>
            <a:r>
              <a:rPr lang="en-US" sz="2800" dirty="0"/>
              <a:t> da </a:t>
            </a:r>
            <a:r>
              <a:rPr lang="en-US" sz="2800" dirty="0" err="1"/>
              <a:t>nasofaringe</a:t>
            </a:r>
            <a:r>
              <a:rPr lang="en-US" sz="2800" dirty="0"/>
              <a:t> (SNF)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err="1"/>
              <a:t>Até</a:t>
            </a:r>
            <a:r>
              <a:rPr lang="en-US" sz="2800" dirty="0"/>
              <a:t> 7º </a:t>
            </a:r>
            <a:r>
              <a:rPr lang="en-US" sz="2800" dirty="0" err="1"/>
              <a:t>dia</a:t>
            </a:r>
            <a:r>
              <a:rPr lang="en-US" sz="2800" dirty="0"/>
              <a:t>, </a:t>
            </a:r>
            <a:r>
              <a:rPr lang="en-US" sz="2800" dirty="0" err="1"/>
              <a:t>preferencialmente</a:t>
            </a:r>
            <a:r>
              <a:rPr lang="en-US" sz="2800" dirty="0"/>
              <a:t> entre 3º e 5º dia.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390" y="0"/>
            <a:ext cx="460660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317500" dir="5700000" sx="95000" sy="95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EEBD7-2A5E-3D3C-CE2C-F8E6F5625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4104" y="568383"/>
            <a:ext cx="2109181" cy="176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12DAEAC-34DB-C7E1-49B1-B31E8F014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390" y="2469533"/>
            <a:ext cx="4500593" cy="77062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6FDAA2C-4AA0-CDA1-09C5-838955558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390" y="3240155"/>
            <a:ext cx="4606610" cy="6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1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2282" y="757690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GRIPE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795130" y="204771"/>
            <a:ext cx="8600637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rgbClr val="FF0000"/>
                </a:solidFill>
              </a:rPr>
              <a:t>                          </a:t>
            </a:r>
            <a:r>
              <a:rPr lang="pt-BR" sz="4000" dirty="0">
                <a:solidFill>
                  <a:srgbClr val="FF0000"/>
                </a:solidFill>
              </a:rPr>
              <a:t>ESPIRROS, CORIZA,TOSSE !!!</a:t>
            </a:r>
          </a:p>
          <a:p>
            <a:pPr algn="ctr">
              <a:buNone/>
            </a:pPr>
            <a:endParaRPr lang="pt-BR" sz="4000" b="1" dirty="0"/>
          </a:p>
          <a:p>
            <a:pPr algn="ctr">
              <a:buNone/>
            </a:pPr>
            <a:endParaRPr lang="pt-BR" sz="4000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pPr algn="ctr">
              <a:buNone/>
            </a:pPr>
            <a:endParaRPr lang="pt-BR" b="1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82E612-012B-9F43-CFBC-4A3E08C3208B}"/>
              </a:ext>
            </a:extLst>
          </p:cNvPr>
          <p:cNvSpPr txBox="1"/>
          <p:nvPr/>
        </p:nvSpPr>
        <p:spPr>
          <a:xfrm>
            <a:off x="2821677" y="6169107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3600" b="1" dirty="0"/>
              <a:t>E ainda tem a tal da “virose”</a:t>
            </a:r>
          </a:p>
          <a:p>
            <a:endParaRPr lang="pt-BR" dirty="0"/>
          </a:p>
        </p:txBody>
      </p:sp>
      <p:pic>
        <p:nvPicPr>
          <p:cNvPr id="7" name="Imagem 6" descr="menina espirros e doente gripe desenho animado ilustração vetor 19814605  Vetor no Vecteezy">
            <a:extLst>
              <a:ext uri="{FF2B5EF4-FFF2-40B4-BE49-F238E27FC236}">
                <a16:creationId xmlns:a16="http://schemas.microsoft.com/office/drawing/2014/main" id="{0D7CCDD3-CC4B-5087-114F-9FD16998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95" y="1571983"/>
            <a:ext cx="5310082" cy="4674531"/>
          </a:xfrm>
          <a:prstGeom prst="rect">
            <a:avLst/>
          </a:prstGeom>
        </p:spPr>
      </p:pic>
      <p:pic>
        <p:nvPicPr>
          <p:cNvPr id="9" name="Imagem 8" descr="Mulher Com Febre Alta, Desenho Animado Ilustração do Vetor - Ilustração de  crônico, fraco: 61844288">
            <a:extLst>
              <a:ext uri="{FF2B5EF4-FFF2-40B4-BE49-F238E27FC236}">
                <a16:creationId xmlns:a16="http://schemas.microsoft.com/office/drawing/2014/main" id="{1222BD31-3A93-1982-B241-D96C3159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289" y="1718189"/>
            <a:ext cx="3948736" cy="438212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27BF-452B-C900-50AE-D1B5F27FC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3E0770E-41AD-043C-A951-5B28FFBC7769}"/>
              </a:ext>
            </a:extLst>
          </p:cNvPr>
          <p:cNvSpPr txBox="1"/>
          <p:nvPr/>
        </p:nvSpPr>
        <p:spPr>
          <a:xfrm>
            <a:off x="88582" y="1057186"/>
            <a:ext cx="121034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Pode evoluir com complicações importantes, sobretudo em grupos de risco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(idosos, gestantes, crianças pequenas, comorbidades, imunossuprimidos). </a:t>
            </a:r>
          </a:p>
          <a:p>
            <a:pPr algn="ctr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323CEBB-D605-117A-AAEB-45B5445A467E}"/>
              </a:ext>
            </a:extLst>
          </p:cNvPr>
          <p:cNvSpPr txBox="1"/>
          <p:nvPr/>
        </p:nvSpPr>
        <p:spPr>
          <a:xfrm>
            <a:off x="237173" y="203954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INFLUENZA - COMPLICAÇÕES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74E8A43-2FC4-D225-1229-32B5F0058665}"/>
              </a:ext>
            </a:extLst>
          </p:cNvPr>
          <p:cNvSpPr txBox="1"/>
          <p:nvPr/>
        </p:nvSpPr>
        <p:spPr>
          <a:xfrm>
            <a:off x="4718343" y="2204592"/>
            <a:ext cx="6217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Respiratórias</a:t>
            </a:r>
            <a:endParaRPr lang="pt-BR" sz="32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133CA8E-BEE9-BDC3-59A8-42B0FF5E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751" y="4681627"/>
            <a:ext cx="7993293" cy="197242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3887EE0-C70E-948E-94CA-A3492523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78" y="2896075"/>
            <a:ext cx="7743825" cy="16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00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CC5E7-A2D7-3AD5-AB04-AC41417C7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y raise the red flag? – RedFlag">
            <a:extLst>
              <a:ext uri="{FF2B5EF4-FFF2-40B4-BE49-F238E27FC236}">
                <a16:creationId xmlns:a16="http://schemas.microsoft.com/office/drawing/2014/main" id="{4E33D455-F552-6C27-29C6-B47F7F47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r="3909" b="1"/>
          <a:stretch>
            <a:fillRect/>
          </a:stretch>
        </p:blipFill>
        <p:spPr bwMode="auto">
          <a:xfrm>
            <a:off x="7712765" y="394385"/>
            <a:ext cx="4154358" cy="159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aixaDeTexto 2">
            <a:extLst>
              <a:ext uri="{FF2B5EF4-FFF2-40B4-BE49-F238E27FC236}">
                <a16:creationId xmlns:a16="http://schemas.microsoft.com/office/drawing/2014/main" id="{BFED8F48-6866-21DF-434B-48C4A51CD5DC}"/>
              </a:ext>
            </a:extLst>
          </p:cNvPr>
          <p:cNvGraphicFramePr/>
          <p:nvPr/>
        </p:nvGraphicFramePr>
        <p:xfrm>
          <a:off x="572493" y="87249"/>
          <a:ext cx="6713552" cy="6103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3F5BAD53-3B7E-52A1-089C-9C66B75F2204}"/>
              </a:ext>
            </a:extLst>
          </p:cNvPr>
          <p:cNvCxnSpPr/>
          <p:nvPr/>
        </p:nvCxnSpPr>
        <p:spPr>
          <a:xfrm>
            <a:off x="2186609" y="3558209"/>
            <a:ext cx="0" cy="3081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E527C18A-31DD-B637-4031-321EB35833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2765" y="2618961"/>
            <a:ext cx="3834227" cy="810039"/>
          </a:xfrm>
          <a:prstGeom prst="rect">
            <a:avLst/>
          </a:prstGeom>
        </p:spPr>
      </p:pic>
      <p:pic>
        <p:nvPicPr>
          <p:cNvPr id="6" name="Imagem 5" descr="O que é Síndrome Respiratória Aguda Grave (SRAG)?">
            <a:extLst>
              <a:ext uri="{FF2B5EF4-FFF2-40B4-BE49-F238E27FC236}">
                <a16:creationId xmlns:a16="http://schemas.microsoft.com/office/drawing/2014/main" id="{E2ED3A7C-B2A0-1ECC-4414-EC6210975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8998" y="3712265"/>
            <a:ext cx="3301760" cy="227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9B870-77D0-00B0-8634-EBEE3570A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6DA59B6-68BB-0A1B-2DFE-4235064FFF7A}"/>
              </a:ext>
            </a:extLst>
          </p:cNvPr>
          <p:cNvSpPr txBox="1"/>
          <p:nvPr/>
        </p:nvSpPr>
        <p:spPr>
          <a:xfrm>
            <a:off x="88582" y="1057186"/>
            <a:ext cx="121034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Pode evoluir com complicações importantes, sobretudo em grupos de risco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(idosos, gestantes, crianças pequenas, comorbidades, imunossuprimidos). </a:t>
            </a:r>
          </a:p>
          <a:p>
            <a:pPr algn="ctr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D21F2F7-AC1D-6C46-D818-7BCC74ADBA42}"/>
              </a:ext>
            </a:extLst>
          </p:cNvPr>
          <p:cNvSpPr txBox="1"/>
          <p:nvPr/>
        </p:nvSpPr>
        <p:spPr>
          <a:xfrm>
            <a:off x="237173" y="203954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INFLUENZA - COMPLICAÇÕES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5E2EA1A-F180-FCB0-4C94-DB7C93DB9C10}"/>
              </a:ext>
            </a:extLst>
          </p:cNvPr>
          <p:cNvSpPr txBox="1"/>
          <p:nvPr/>
        </p:nvSpPr>
        <p:spPr>
          <a:xfrm>
            <a:off x="553405" y="3170972"/>
            <a:ext cx="62122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Miocardite viral</a:t>
            </a:r>
          </a:p>
          <a:p>
            <a:r>
              <a:rPr lang="pt-BR" sz="2800" dirty="0"/>
              <a:t>Pericardite</a:t>
            </a:r>
          </a:p>
          <a:p>
            <a:r>
              <a:rPr lang="pt-BR" sz="2800" dirty="0"/>
              <a:t>Descompensação de Insuf. Cardíaca</a:t>
            </a:r>
          </a:p>
          <a:p>
            <a:r>
              <a:rPr lang="pt-BR" sz="2800" dirty="0"/>
              <a:t>Encefalite </a:t>
            </a:r>
          </a:p>
          <a:p>
            <a:r>
              <a:rPr lang="pt-BR" sz="2800" dirty="0" err="1"/>
              <a:t>Sind</a:t>
            </a:r>
            <a:r>
              <a:rPr lang="pt-BR" sz="2800" dirty="0"/>
              <a:t>. </a:t>
            </a:r>
            <a:r>
              <a:rPr lang="pt-BR" sz="2800" dirty="0" err="1"/>
              <a:t>Reye</a:t>
            </a:r>
            <a:r>
              <a:rPr lang="pt-BR" sz="2800" dirty="0"/>
              <a:t> - AAS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4DF1340-2794-6F6F-C3B6-1B2816B8971E}"/>
              </a:ext>
            </a:extLst>
          </p:cNvPr>
          <p:cNvSpPr txBox="1"/>
          <p:nvPr/>
        </p:nvSpPr>
        <p:spPr>
          <a:xfrm>
            <a:off x="547689" y="2319070"/>
            <a:ext cx="6217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Não Respiratórias</a:t>
            </a:r>
            <a:endParaRPr lang="pt-BR" sz="3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179BC4-09F3-C1A0-8A22-B782C1C5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095" y="2182755"/>
            <a:ext cx="2030805" cy="21621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F16992-2E03-2D57-10F8-57CC96D8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386" y="2144227"/>
            <a:ext cx="1435813" cy="20534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17AB2F0-1A4E-0E00-7FCD-3C46B9C21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746" y="2012598"/>
            <a:ext cx="1435813" cy="18747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F963AC9-0947-96CD-EAE4-94FCBADC2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692" y="5053926"/>
            <a:ext cx="2498493" cy="160012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F5F7DA1-947C-51D8-D1C5-DA271B027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138" y="4622180"/>
            <a:ext cx="3685079" cy="15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08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074C84B-67F5-17F5-0851-F542515131D4}"/>
              </a:ext>
            </a:extLst>
          </p:cNvPr>
          <p:cNvSpPr txBox="1"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TRATAMENTO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7CDE465-A5D6-99FD-4162-0F8798F69C2A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        MEDIDAS SUPORTE GERAL: 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Analgésicos</a:t>
            </a:r>
            <a:r>
              <a:rPr lang="en-US" sz="3200" dirty="0"/>
              <a:t>/</a:t>
            </a:r>
            <a:r>
              <a:rPr lang="en-US" sz="3200" dirty="0" err="1"/>
              <a:t>Antitérmicos</a:t>
            </a:r>
            <a:endParaRPr lang="en-US" sz="3200" dirty="0"/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Hidratação</a:t>
            </a:r>
            <a:endParaRPr lang="en-US" sz="3200" dirty="0"/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Fluidificação</a:t>
            </a:r>
            <a:r>
              <a:rPr lang="en-US" sz="3200" dirty="0"/>
              <a:t> de </a:t>
            </a:r>
            <a:r>
              <a:rPr lang="en-US" sz="3200" dirty="0" err="1"/>
              <a:t>secreções</a:t>
            </a:r>
            <a:r>
              <a:rPr lang="en-US" sz="3200" dirty="0"/>
              <a:t> </a:t>
            </a:r>
            <a:r>
              <a:rPr lang="en-US" sz="3200" dirty="0" err="1"/>
              <a:t>nasofaringe</a:t>
            </a:r>
            <a:r>
              <a:rPr lang="en-US" sz="3200" dirty="0"/>
              <a:t>/</a:t>
            </a:r>
            <a:r>
              <a:rPr lang="en-US" sz="3200" dirty="0" err="1"/>
              <a:t>traqueobrônquicas</a:t>
            </a:r>
            <a:r>
              <a:rPr lang="en-US" sz="3200" dirty="0"/>
              <a:t>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9F939E8-948D-0E3A-0DEE-08FACC42BB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5" r="-3" b="-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32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9BB38-451D-7D51-EB43-9909C5122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D632A1F-C0FB-45E7-76B9-11EA4E25308A}"/>
              </a:ext>
            </a:extLst>
          </p:cNvPr>
          <p:cNvSpPr txBox="1"/>
          <p:nvPr/>
        </p:nvSpPr>
        <p:spPr>
          <a:xfrm>
            <a:off x="355322" y="183082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TRATAMENTO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E09600-C1D8-CBFF-86E5-FB46B8208943}"/>
              </a:ext>
            </a:extLst>
          </p:cNvPr>
          <p:cNvSpPr txBox="1"/>
          <p:nvPr/>
        </p:nvSpPr>
        <p:spPr>
          <a:xfrm>
            <a:off x="535718" y="902503"/>
            <a:ext cx="116562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ANTIVIRAL: – </a:t>
            </a:r>
            <a:r>
              <a:rPr lang="pt-BR" sz="3200" dirty="0" err="1"/>
              <a:t>Pc</a:t>
            </a:r>
            <a:r>
              <a:rPr lang="pt-BR" sz="3200" dirty="0"/>
              <a:t> com fatores de riscos ou em casos graves </a:t>
            </a:r>
          </a:p>
          <a:p>
            <a:endParaRPr lang="pt-BR" sz="28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8AF2EDE-0DA2-B2D3-B740-960CD0AAAD5A}"/>
              </a:ext>
            </a:extLst>
          </p:cNvPr>
          <p:cNvSpPr txBox="1"/>
          <p:nvPr/>
        </p:nvSpPr>
        <p:spPr>
          <a:xfrm>
            <a:off x="672962" y="2554566"/>
            <a:ext cx="1084607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Instituído de maneira precoce reduz a duração dos sintomas e a ocorrência de complicações.</a:t>
            </a:r>
          </a:p>
          <a:p>
            <a:pPr algn="just"/>
            <a:endParaRPr lang="pt-BR" sz="3200" dirty="0"/>
          </a:p>
          <a:p>
            <a:pPr algn="just"/>
            <a:r>
              <a:rPr lang="pt-BR" sz="3200" dirty="0"/>
              <a:t>Atuam no processo de replicação viral</a:t>
            </a:r>
          </a:p>
          <a:p>
            <a:pPr algn="just"/>
            <a:endParaRPr lang="pt-BR" sz="3200" dirty="0"/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34226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gerada: Gráfico de replicação do vírus">
            <a:extLst>
              <a:ext uri="{FF2B5EF4-FFF2-40B4-BE49-F238E27FC236}">
                <a16:creationId xmlns:a16="http://schemas.microsoft.com/office/drawing/2014/main" id="{B7BC5351-9D66-E3DD-3346-3E3DA0691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5AF9000-F412-AA33-9217-F9AB70A430B5}"/>
              </a:ext>
            </a:extLst>
          </p:cNvPr>
          <p:cNvSpPr/>
          <p:nvPr/>
        </p:nvSpPr>
        <p:spPr>
          <a:xfrm>
            <a:off x="2686050" y="5669280"/>
            <a:ext cx="7646670" cy="102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Seta: para Cima 2">
            <a:extLst>
              <a:ext uri="{FF2B5EF4-FFF2-40B4-BE49-F238E27FC236}">
                <a16:creationId xmlns:a16="http://schemas.microsoft.com/office/drawing/2014/main" id="{30D6B35F-C8E3-C9A2-DD64-7CBA95F6A1CA}"/>
              </a:ext>
            </a:extLst>
          </p:cNvPr>
          <p:cNvSpPr/>
          <p:nvPr/>
        </p:nvSpPr>
        <p:spPr>
          <a:xfrm rot="10800000">
            <a:off x="5589270" y="3509010"/>
            <a:ext cx="148590" cy="10287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4382E79-EAD4-52D2-5BDB-C513962C5476}"/>
              </a:ext>
            </a:extLst>
          </p:cNvPr>
          <p:cNvSpPr txBox="1"/>
          <p:nvPr/>
        </p:nvSpPr>
        <p:spPr>
          <a:xfrm>
            <a:off x="3355329" y="3013501"/>
            <a:ext cx="1702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INCUBAÇÃO</a:t>
            </a:r>
          </a:p>
          <a:p>
            <a:pPr algn="ctr"/>
            <a:r>
              <a:rPr lang="pt-BR" sz="2400" dirty="0"/>
              <a:t>04 DIAS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C395BA4-5250-8D2F-C68C-9ACAEC90A08C}"/>
              </a:ext>
            </a:extLst>
          </p:cNvPr>
          <p:cNvSpPr txBox="1"/>
          <p:nvPr/>
        </p:nvSpPr>
        <p:spPr>
          <a:xfrm>
            <a:off x="5663564" y="2826008"/>
            <a:ext cx="1894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INÍCIO DOS SINTOMAS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6A0F110-2B37-2924-0F78-451554E2B751}"/>
              </a:ext>
            </a:extLst>
          </p:cNvPr>
          <p:cNvSpPr txBox="1"/>
          <p:nvPr/>
        </p:nvSpPr>
        <p:spPr>
          <a:xfrm>
            <a:off x="7460161" y="3247400"/>
            <a:ext cx="1689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72 HORAS</a:t>
            </a:r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83737D23-AC83-5AE2-213B-4F5099677EBF}"/>
              </a:ext>
            </a:extLst>
          </p:cNvPr>
          <p:cNvSpPr/>
          <p:nvPr/>
        </p:nvSpPr>
        <p:spPr>
          <a:xfrm rot="10800000">
            <a:off x="3048000" y="4105573"/>
            <a:ext cx="148590" cy="10287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olchete Esquerdo 8">
            <a:extLst>
              <a:ext uri="{FF2B5EF4-FFF2-40B4-BE49-F238E27FC236}">
                <a16:creationId xmlns:a16="http://schemas.microsoft.com/office/drawing/2014/main" id="{39FB2361-9D05-E9EB-652B-008D4E1A2607}"/>
              </a:ext>
            </a:extLst>
          </p:cNvPr>
          <p:cNvSpPr/>
          <p:nvPr/>
        </p:nvSpPr>
        <p:spPr>
          <a:xfrm rot="16200000">
            <a:off x="6959636" y="3541796"/>
            <a:ext cx="830998" cy="3061844"/>
          </a:xfrm>
          <a:prstGeom prst="leftBracket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19E4422-A761-C61F-B761-BF8F6CD088C7}"/>
              </a:ext>
            </a:extLst>
          </p:cNvPr>
          <p:cNvSpPr txBox="1"/>
          <p:nvPr/>
        </p:nvSpPr>
        <p:spPr>
          <a:xfrm>
            <a:off x="6200757" y="5047595"/>
            <a:ext cx="2581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DROGA ANTIVIRAL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528ED63-4AF3-3D4C-20E0-D11DB6A419F2}"/>
              </a:ext>
            </a:extLst>
          </p:cNvPr>
          <p:cNvSpPr txBox="1"/>
          <p:nvPr/>
        </p:nvSpPr>
        <p:spPr>
          <a:xfrm>
            <a:off x="1356174" y="5771049"/>
            <a:ext cx="1050937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Devem ser iniciado até 48/72 horas do início dos sintomas.</a:t>
            </a:r>
          </a:p>
          <a:p>
            <a:pPr algn="ctr"/>
            <a:r>
              <a:rPr lang="pt-BR" sz="2800" dirty="0"/>
              <a:t>(4 a 5 dias em hospitalizados) </a:t>
            </a:r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1678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 animBg="1"/>
      <p:bldP spid="9" grpId="0" animBg="1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96E63-CCC8-146A-C4A6-726268CE6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00306BA2-1812-9076-7435-34A3898054AC}"/>
              </a:ext>
            </a:extLst>
          </p:cNvPr>
          <p:cNvSpPr txBox="1"/>
          <p:nvPr/>
        </p:nvSpPr>
        <p:spPr>
          <a:xfrm>
            <a:off x="355322" y="183082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TRATAMENTO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5497BB9-5754-A230-7ADF-A4AA51134584}"/>
              </a:ext>
            </a:extLst>
          </p:cNvPr>
          <p:cNvSpPr txBox="1"/>
          <p:nvPr/>
        </p:nvSpPr>
        <p:spPr>
          <a:xfrm>
            <a:off x="355322" y="916147"/>
            <a:ext cx="9901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Fosfato de Oseltamivir: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06550E4-A25A-6F27-CE7E-16AC1919F993}"/>
              </a:ext>
            </a:extLst>
          </p:cNvPr>
          <p:cNvSpPr txBox="1"/>
          <p:nvPr/>
        </p:nvSpPr>
        <p:spPr>
          <a:xfrm>
            <a:off x="415049" y="1500922"/>
            <a:ext cx="621220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Primeira escolha (mais utilizado)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Via </a:t>
            </a:r>
            <a:r>
              <a:rPr kumimoji="0" lang="pt-BR" altLang="pt-BR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Ativo contra influenza A e B</a:t>
            </a:r>
            <a:endParaRPr lang="pt-BR" sz="32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5047A56-56FD-CE77-267E-4288C7DCB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3429000"/>
            <a:ext cx="1027557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83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40EB5-7324-AAAA-7D89-FAD5B0DFE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645A511-98D0-06EB-2F5D-93E1787E3E84}"/>
              </a:ext>
            </a:extLst>
          </p:cNvPr>
          <p:cNvSpPr txBox="1"/>
          <p:nvPr/>
        </p:nvSpPr>
        <p:spPr>
          <a:xfrm>
            <a:off x="355322" y="183082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TRATAMENTO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2D26B57-255A-6AB3-065E-C14803CF3221}"/>
              </a:ext>
            </a:extLst>
          </p:cNvPr>
          <p:cNvSpPr txBox="1"/>
          <p:nvPr/>
        </p:nvSpPr>
        <p:spPr>
          <a:xfrm>
            <a:off x="4048478" y="887074"/>
            <a:ext cx="7969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Uso Racional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211321-3319-4C3B-3181-9998049BE104}"/>
              </a:ext>
            </a:extLst>
          </p:cNvPr>
          <p:cNvSpPr txBox="1"/>
          <p:nvPr/>
        </p:nvSpPr>
        <p:spPr>
          <a:xfrm>
            <a:off x="1946910" y="1656516"/>
            <a:ext cx="7969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Estratégia importante para minimizar o impacto de potenciais resistências ao tratamento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711E01-FE4A-9968-96FB-D54B1E7056BB}"/>
              </a:ext>
            </a:extLst>
          </p:cNvPr>
          <p:cNvSpPr txBox="1"/>
          <p:nvPr/>
        </p:nvSpPr>
        <p:spPr>
          <a:xfrm>
            <a:off x="3870484" y="1364128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Reações Adversas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8377965-E572-5CD1-6336-A52A3E857B6A}"/>
              </a:ext>
            </a:extLst>
          </p:cNvPr>
          <p:cNvSpPr txBox="1"/>
          <p:nvPr/>
        </p:nvSpPr>
        <p:spPr>
          <a:xfrm>
            <a:off x="347662" y="3206894"/>
            <a:ext cx="118443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Náuseas , vômitos e dor abdominal são as causas mais frequentes de suspensão.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4A885A2-09A9-8D00-A541-FB783D457E08}"/>
              </a:ext>
            </a:extLst>
          </p:cNvPr>
          <p:cNvSpPr txBox="1"/>
          <p:nvPr/>
        </p:nvSpPr>
        <p:spPr>
          <a:xfrm>
            <a:off x="1962626" y="2138386"/>
            <a:ext cx="8205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Benefício costuma superar os riscos em grupos de risco para influenza</a:t>
            </a:r>
            <a:r>
              <a:rPr lang="pt-BR" sz="2800" dirty="0"/>
              <a:t>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941CC10-81E5-5E86-F249-29326ED173A6}"/>
              </a:ext>
            </a:extLst>
          </p:cNvPr>
          <p:cNvSpPr txBox="1"/>
          <p:nvPr/>
        </p:nvSpPr>
        <p:spPr>
          <a:xfrm>
            <a:off x="371039" y="3844515"/>
            <a:ext cx="117033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dirty="0">
                <a:cs typeface="Arial" panose="020B0604020202020204" pitchFamily="34" charset="0"/>
              </a:rPr>
              <a:t>Alterações neuropsiquiátricas </a:t>
            </a:r>
            <a:r>
              <a:rPr lang="pt-BR" sz="2400" dirty="0">
                <a:cs typeface="Arial" panose="020B0604020202020204" pitchFamily="34" charset="0"/>
              </a:rPr>
              <a:t>(mais descritas em crianças e adolescentes):</a:t>
            </a:r>
          </a:p>
          <a:p>
            <a:r>
              <a:rPr lang="pt-BR" sz="2800" dirty="0">
                <a:cs typeface="Arial" panose="020B0604020202020204" pitchFamily="34" charset="0"/>
              </a:rPr>
              <a:t> - Confusão , Delírio , Alucinações , Comportamento anormal</a:t>
            </a:r>
          </a:p>
        </p:txBody>
      </p:sp>
    </p:spTree>
    <p:extLst>
      <p:ext uri="{BB962C8B-B14F-4D97-AF65-F5344CB8AC3E}">
        <p14:creationId xmlns:p14="http://schemas.microsoft.com/office/powerpoint/2010/main" val="36568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4" grpId="1" build="allAtOnce"/>
      <p:bldP spid="4" grpId="2" build="allAtOnce"/>
      <p:bldP spid="7" grpId="0"/>
      <p:bldP spid="7" grpId="1"/>
      <p:bldP spid="12" grpId="0"/>
      <p:bldP spid="14" grpId="0"/>
      <p:bldP spid="16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7917F-0DED-BB48-B485-84098358B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385AA32-408E-BD38-4CA6-FBB6A80AE551}"/>
              </a:ext>
            </a:extLst>
          </p:cNvPr>
          <p:cNvSpPr txBox="1"/>
          <p:nvPr/>
        </p:nvSpPr>
        <p:spPr>
          <a:xfrm>
            <a:off x="355322" y="183082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C30928-10D8-530E-8C8B-9A9583A29401}"/>
              </a:ext>
            </a:extLst>
          </p:cNvPr>
          <p:cNvSpPr txBox="1"/>
          <p:nvPr/>
        </p:nvSpPr>
        <p:spPr>
          <a:xfrm>
            <a:off x="61456" y="874455"/>
            <a:ext cx="120690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Zanamivir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Via inalatória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Alternativa </a:t>
            </a:r>
            <a:r>
              <a:rPr lang="pt-BR" sz="3200">
                <a:latin typeface="Arial" panose="020B0604020202020204" pitchFamily="34" charset="0"/>
                <a:cs typeface="Arial" panose="020B0604020202020204" pitchFamily="34" charset="0"/>
              </a:rPr>
              <a:t>ao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>
                <a:latin typeface="Arial" panose="020B0604020202020204" pitchFamily="34" charset="0"/>
                <a:cs typeface="Arial" panose="020B0604020202020204" pitchFamily="34" charset="0"/>
              </a:rPr>
              <a:t>seltamivir 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Evitar em pacientes com asma/DPOC (risco de broncoespasmo)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696CCCB-8284-4618-0D4D-EA9B7C1E7010}"/>
              </a:ext>
            </a:extLst>
          </p:cNvPr>
          <p:cNvSpPr txBox="1"/>
          <p:nvPr/>
        </p:nvSpPr>
        <p:spPr>
          <a:xfrm>
            <a:off x="61456" y="3228886"/>
            <a:ext cx="119786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Baloxavir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Via oral (dose única)  </a:t>
            </a:r>
          </a:p>
          <a:p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E134FA-2985-7C99-DF44-F995A31E6920}"/>
              </a:ext>
            </a:extLst>
          </p:cNvPr>
          <p:cNvSpPr txBox="1"/>
          <p:nvPr/>
        </p:nvSpPr>
        <p:spPr>
          <a:xfrm>
            <a:off x="151904" y="4921865"/>
            <a:ext cx="84434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Peramivir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Via intravenosa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Indicado em casos graves hospitalizados</a:t>
            </a:r>
          </a:p>
        </p:txBody>
      </p:sp>
    </p:spTree>
    <p:extLst>
      <p:ext uri="{BB962C8B-B14F-4D97-AF65-F5344CB8AC3E}">
        <p14:creationId xmlns:p14="http://schemas.microsoft.com/office/powerpoint/2010/main" val="391855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832D4FF-8A6B-B9DB-F3C8-84FBE6511E07}"/>
              </a:ext>
            </a:extLst>
          </p:cNvPr>
          <p:cNvSpPr txBox="1"/>
          <p:nvPr/>
        </p:nvSpPr>
        <p:spPr>
          <a:xfrm>
            <a:off x="2351722" y="181094"/>
            <a:ext cx="77523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Quimioprofilaxia: Indicações para influenza.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5AA4105-CEDB-8055-CA85-5945D7DDF884}"/>
              </a:ext>
            </a:extLst>
          </p:cNvPr>
          <p:cNvSpPr txBox="1"/>
          <p:nvPr/>
        </p:nvSpPr>
        <p:spPr>
          <a:xfrm>
            <a:off x="1940242" y="934135"/>
            <a:ext cx="8952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Não recomendada, exceto nas seguintes situações: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E6B0F29-8157-2283-7A48-DD06006A306F}"/>
              </a:ext>
            </a:extLst>
          </p:cNvPr>
          <p:cNvSpPr txBox="1"/>
          <p:nvPr/>
        </p:nvSpPr>
        <p:spPr>
          <a:xfrm>
            <a:off x="-1904" y="6550223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Guia de manejo e tratamento de Influenza, 2023.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8690FD3-3D09-2C61-BE62-F2B650AAA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3872390"/>
            <a:ext cx="6057900" cy="285750"/>
          </a:xfrm>
          <a:prstGeom prst="rect">
            <a:avLst/>
          </a:prstGeom>
        </p:spPr>
      </p:pic>
      <p:graphicFrame>
        <p:nvGraphicFramePr>
          <p:cNvPr id="13" name="CaixaDeTexto 8">
            <a:extLst>
              <a:ext uri="{FF2B5EF4-FFF2-40B4-BE49-F238E27FC236}">
                <a16:creationId xmlns:a16="http://schemas.microsoft.com/office/drawing/2014/main" id="{01C58BA1-D9AD-FF95-64FB-7E7CD1B144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0361786"/>
              </p:ext>
            </p:extLst>
          </p:nvPr>
        </p:nvGraphicFramePr>
        <p:xfrm>
          <a:off x="214313" y="1625621"/>
          <a:ext cx="11437141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m 13">
            <a:extLst>
              <a:ext uri="{FF2B5EF4-FFF2-40B4-BE49-F238E27FC236}">
                <a16:creationId xmlns:a16="http://schemas.microsoft.com/office/drawing/2014/main" id="{17A074B6-E4AF-01AA-7DC9-284941E9B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158" y="4240530"/>
            <a:ext cx="7029450" cy="23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76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4905" y="0"/>
            <a:ext cx="7467600" cy="1152128"/>
          </a:xfrm>
        </p:spPr>
        <p:txBody>
          <a:bodyPr/>
          <a:lstStyle/>
          <a:p>
            <a:pPr algn="ctr">
              <a:defRPr/>
            </a:pPr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</a:t>
            </a:r>
            <a:r>
              <a:rPr lang="pt-BR" b="1" dirty="0">
                <a:solidFill>
                  <a:srgbClr val="002060"/>
                </a:solidFill>
              </a:rPr>
              <a:t> e CAUS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35EB612-51EF-EF0D-71E7-907F4210488D}"/>
              </a:ext>
            </a:extLst>
          </p:cNvPr>
          <p:cNvSpPr txBox="1"/>
          <p:nvPr/>
        </p:nvSpPr>
        <p:spPr>
          <a:xfrm>
            <a:off x="639417" y="1029205"/>
            <a:ext cx="109131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600" dirty="0"/>
              <a:t>Gripe ou influenza é uma doença infectocontagiosa viral aguda do trato respiratório, de distribuição global.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968A1BA-858A-CC2C-D96D-D7FC3D615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31" y="1029205"/>
            <a:ext cx="9696948" cy="285129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881651A-B505-9484-F962-2A53FCAF2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77" y="4453121"/>
            <a:ext cx="4715073" cy="158903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B548796-6562-729D-519D-2D9AA6F50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018" y="4453121"/>
            <a:ext cx="4715072" cy="222953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1637EB0-48D0-ED52-1CE1-1303EE5F5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4453120"/>
            <a:ext cx="4643128" cy="222953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6723359-D272-1891-8414-44682169A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794" y="4453119"/>
            <a:ext cx="4643127" cy="2196257"/>
          </a:xfrm>
          <a:prstGeom prst="rect">
            <a:avLst/>
          </a:prstGeom>
        </p:spPr>
      </p:pic>
      <p:sp>
        <p:nvSpPr>
          <p:cNvPr id="22" name="Seta: para Baixo 21">
            <a:extLst>
              <a:ext uri="{FF2B5EF4-FFF2-40B4-BE49-F238E27FC236}">
                <a16:creationId xmlns:a16="http://schemas.microsoft.com/office/drawing/2014/main" id="{D404A753-587D-4E72-592C-8EC5B619C570}"/>
              </a:ext>
            </a:extLst>
          </p:cNvPr>
          <p:cNvSpPr/>
          <p:nvPr/>
        </p:nvSpPr>
        <p:spPr>
          <a:xfrm>
            <a:off x="2414328" y="3880501"/>
            <a:ext cx="168966" cy="5726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EBE5AF80-CF71-50DA-A56A-BFC911B54B0D}"/>
              </a:ext>
            </a:extLst>
          </p:cNvPr>
          <p:cNvSpPr/>
          <p:nvPr/>
        </p:nvSpPr>
        <p:spPr>
          <a:xfrm>
            <a:off x="5051511" y="3857123"/>
            <a:ext cx="168966" cy="572617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: para Baixo 23">
            <a:extLst>
              <a:ext uri="{FF2B5EF4-FFF2-40B4-BE49-F238E27FC236}">
                <a16:creationId xmlns:a16="http://schemas.microsoft.com/office/drawing/2014/main" id="{9EDCDF13-2CA0-5D6B-4B4B-BBD0622682EC}"/>
              </a:ext>
            </a:extLst>
          </p:cNvPr>
          <p:cNvSpPr/>
          <p:nvPr/>
        </p:nvSpPr>
        <p:spPr>
          <a:xfrm>
            <a:off x="7233119" y="3868813"/>
            <a:ext cx="168966" cy="572617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: para Baixo 24">
            <a:extLst>
              <a:ext uri="{FF2B5EF4-FFF2-40B4-BE49-F238E27FC236}">
                <a16:creationId xmlns:a16="http://schemas.microsoft.com/office/drawing/2014/main" id="{5F4BF4B7-3BD1-225E-4BF5-71070C5D7C04}"/>
              </a:ext>
            </a:extLst>
          </p:cNvPr>
          <p:cNvSpPr/>
          <p:nvPr/>
        </p:nvSpPr>
        <p:spPr>
          <a:xfrm>
            <a:off x="9451100" y="3880501"/>
            <a:ext cx="168966" cy="57261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91729E6-455E-1D18-8CC0-9E6B996FF82E}"/>
              </a:ext>
            </a:extLst>
          </p:cNvPr>
          <p:cNvSpPr txBox="1"/>
          <p:nvPr/>
        </p:nvSpPr>
        <p:spPr>
          <a:xfrm>
            <a:off x="546735" y="304145"/>
            <a:ext cx="110985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Indicações da vacina contra Influenza no Brasil </a:t>
            </a:r>
          </a:p>
          <a:p>
            <a:pPr algn="ctr"/>
            <a:r>
              <a:rPr lang="pt-BR" sz="3200" dirty="0"/>
              <a:t> Programa Nacional de Imunizações (PNI) do Ministério da Saúde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891914-D4CE-A720-3088-0039F2F3C60D}"/>
              </a:ext>
            </a:extLst>
          </p:cNvPr>
          <p:cNvSpPr txBox="1"/>
          <p:nvPr/>
        </p:nvSpPr>
        <p:spPr>
          <a:xfrm>
            <a:off x="408622" y="1833801"/>
            <a:ext cx="113747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Crianças de 6 meses a menores de 5 anos de idade, Gestantes, puérperas, povos indígenas, trabalhadores da saúde, idosos com 60 anos ou mais, professores das escolas públicas e privadas, pessoas portadoras de doenças crônicas não transmissíveis e outras condições clínicas especiais, pessoas com deficiência permanente, profissionais das forças de segurança e salvamento e das forças armadas, caminhoneiros, trabalhadores de transporte coletivo rodoviário de passageiros urbano e de longo curso, trabalhadores portuários, funcionários do sistema prisional, adolescentes e jovens de 12 a 21 anos de idade sob medidas socioeducativas e população privada de liberdade.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E2E20E-15A4-8EAB-EBB0-9DC01C87E76C}"/>
              </a:ext>
            </a:extLst>
          </p:cNvPr>
          <p:cNvSpPr txBox="1"/>
          <p:nvPr/>
        </p:nvSpPr>
        <p:spPr>
          <a:xfrm>
            <a:off x="2866073" y="4292978"/>
            <a:ext cx="6097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O público-alvo -  80 milhões de pessoas. </a:t>
            </a:r>
          </a:p>
          <a:p>
            <a:pPr algn="ctr"/>
            <a:r>
              <a:rPr lang="pt-BR" sz="2800" dirty="0"/>
              <a:t>A meta é vacinar pelo menos 90%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35EC8B-8C9C-2E50-FA1B-A82AF98D7099}"/>
              </a:ext>
            </a:extLst>
          </p:cNvPr>
          <p:cNvSpPr txBox="1"/>
          <p:nvPr/>
        </p:nvSpPr>
        <p:spPr>
          <a:xfrm>
            <a:off x="2754471" y="3957861"/>
            <a:ext cx="6097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vacina com vírus inativado (morto)      </a:t>
            </a:r>
          </a:p>
          <a:p>
            <a:pPr marL="0" indent="0" algn="ctr">
              <a:buNone/>
            </a:pPr>
            <a:r>
              <a:rPr lang="pt-BR" sz="2800" b="1" dirty="0"/>
              <a:t>     Proteção – 10 dias após a aplicação</a:t>
            </a:r>
            <a:endParaRPr lang="pt-BR" sz="28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2670DBF-31AC-336B-4DC9-8E8B832F3FB7}"/>
              </a:ext>
            </a:extLst>
          </p:cNvPr>
          <p:cNvSpPr txBox="1"/>
          <p:nvPr/>
        </p:nvSpPr>
        <p:spPr>
          <a:xfrm>
            <a:off x="3066097" y="1778155"/>
            <a:ext cx="116357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4000" dirty="0"/>
              <a:t>👉 Indicar para: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4000" dirty="0"/>
              <a:t>Todos ≥ 6 meses (idealmente)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4000" dirty="0"/>
              <a:t>Priorizar grupos de risco </a:t>
            </a:r>
          </a:p>
        </p:txBody>
      </p:sp>
      <p:pic>
        <p:nvPicPr>
          <p:cNvPr id="7170" name="Picture 2" descr="Vacina contra gripe estará disponível para todas as faixas etárias -  Prefeitura de Curitiba">
            <a:extLst>
              <a:ext uri="{FF2B5EF4-FFF2-40B4-BE49-F238E27FC236}">
                <a16:creationId xmlns:a16="http://schemas.microsoft.com/office/drawing/2014/main" id="{EF305E05-D125-162D-C1BF-115068ED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79" y="3482487"/>
            <a:ext cx="2923540" cy="246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4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40AA44-49C2-D80C-408B-FDA5C6D0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F346FD-F958-B679-FCF2-020EF51BD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4076700"/>
            <a:ext cx="6076950" cy="14351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38"/>
              </a:spcBef>
              <a:spcAft>
                <a:spcPts val="38"/>
              </a:spcAft>
              <a:buSzPct val="100000"/>
              <a:defRPr/>
            </a:pPr>
            <a:r>
              <a:rPr lang="pt-BR" altLang="pt-BR" sz="8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383387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B7D9072-E707-41AE-7682-899E44754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04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A3802F2-4AF2-1CFC-B848-EA028EF07BD4}"/>
              </a:ext>
            </a:extLst>
          </p:cNvPr>
          <p:cNvSpPr/>
          <p:nvPr/>
        </p:nvSpPr>
        <p:spPr>
          <a:xfrm>
            <a:off x="6237514" y="5059018"/>
            <a:ext cx="5856515" cy="179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dirty="0">
                <a:solidFill>
                  <a:schemeClr val="tx1"/>
                </a:solidFill>
              </a:rPr>
              <a:t>O sorogrupo predominantemente circulante no Brasil 2026 é o A – H3N2 (44%). </a:t>
            </a:r>
            <a:endParaRPr lang="pt-BR" sz="1600" dirty="0">
              <a:solidFill>
                <a:schemeClr val="tx1"/>
              </a:solidFill>
            </a:endParaRPr>
          </a:p>
          <a:p>
            <a:pPr algn="just"/>
            <a:endParaRPr lang="pt-BR" sz="1600" dirty="0">
              <a:solidFill>
                <a:schemeClr val="tx1"/>
              </a:solidFill>
            </a:endParaRPr>
          </a:p>
          <a:p>
            <a:pPr algn="just"/>
            <a:r>
              <a:rPr lang="pt-BR" sz="1600" dirty="0">
                <a:solidFill>
                  <a:schemeClr val="tx1"/>
                </a:solidFill>
              </a:rPr>
              <a:t>                            </a:t>
            </a:r>
          </a:p>
          <a:p>
            <a:pPr algn="just"/>
            <a:r>
              <a:rPr lang="pt-BR" sz="1600" dirty="0">
                <a:solidFill>
                  <a:schemeClr val="tx1"/>
                </a:solidFill>
              </a:rPr>
              <a:t>                                                           Ministério Saúde/InfoGripe Fiocruz</a:t>
            </a:r>
            <a:endParaRPr lang="pt-BR" sz="2400" dirty="0">
              <a:solidFill>
                <a:schemeClr val="tx1"/>
              </a:solidFill>
            </a:endParaRPr>
          </a:p>
          <a:p>
            <a:pPr algn="just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A0AB0E-0CCA-AF1A-73C9-06F52927C100}"/>
              </a:ext>
            </a:extLst>
          </p:cNvPr>
          <p:cNvSpPr/>
          <p:nvPr/>
        </p:nvSpPr>
        <p:spPr>
          <a:xfrm>
            <a:off x="9702477" y="-123734"/>
            <a:ext cx="619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assy Caps" panose="020F0502020204030204" pitchFamily="2" charset="0"/>
              </a:rPr>
              <a:t>-A</a:t>
            </a:r>
          </a:p>
        </p:txBody>
      </p:sp>
    </p:spTree>
    <p:extLst>
      <p:ext uri="{BB962C8B-B14F-4D97-AF65-F5344CB8AC3E}">
        <p14:creationId xmlns:p14="http://schemas.microsoft.com/office/powerpoint/2010/main" val="2714691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8375" y="142876"/>
            <a:ext cx="7467600" cy="5826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002060"/>
                </a:solidFill>
              </a:rPr>
              <a:t>Variações Antigênicas Bruscas do vírus a</a:t>
            </a:r>
            <a:endParaRPr lang="pt-BR" sz="3200" dirty="0">
              <a:solidFill>
                <a:srgbClr val="00206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981200" y="1071563"/>
            <a:ext cx="8115300" cy="5525789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>
                <a:latin typeface="Arial Narrow" pitchFamily="34" charset="0"/>
              </a:rPr>
              <a:t> 1918</a:t>
            </a:r>
            <a:r>
              <a:rPr lang="pt-BR" b="1" dirty="0"/>
              <a:t> –  </a:t>
            </a:r>
            <a:r>
              <a:rPr lang="pt-BR" dirty="0"/>
              <a:t>Vírus A H1N1 – gripe </a:t>
            </a:r>
            <a:r>
              <a:rPr lang="pt-BR" sz="3200" dirty="0"/>
              <a:t>espanhola</a:t>
            </a:r>
          </a:p>
          <a:p>
            <a:pPr>
              <a:buFont typeface="Wingdings" pitchFamily="2" charset="2"/>
              <a:buNone/>
            </a:pPr>
            <a:endParaRPr lang="pt-BR" sz="1200" dirty="0"/>
          </a:p>
          <a:p>
            <a:r>
              <a:rPr lang="pt-BR" b="1" dirty="0"/>
              <a:t> </a:t>
            </a:r>
            <a:r>
              <a:rPr lang="pt-BR" b="1" dirty="0">
                <a:latin typeface="Arial Narrow" pitchFamily="34" charset="0"/>
              </a:rPr>
              <a:t>1957</a:t>
            </a:r>
            <a:r>
              <a:rPr lang="pt-BR" b="1" dirty="0"/>
              <a:t> –  </a:t>
            </a:r>
            <a:r>
              <a:rPr lang="pt-BR" dirty="0"/>
              <a:t>Vírus circulante – A H1N1</a:t>
            </a:r>
          </a:p>
          <a:p>
            <a:pPr>
              <a:buFont typeface="Wingdings" pitchFamily="2" charset="2"/>
              <a:buNone/>
            </a:pPr>
            <a:r>
              <a:rPr lang="pt-BR" dirty="0"/>
              <a:t>                Substituído pelo  A H2N2 – </a:t>
            </a:r>
            <a:r>
              <a:rPr lang="pt-BR" b="1" dirty="0"/>
              <a:t>Gripe asiática</a:t>
            </a:r>
          </a:p>
          <a:p>
            <a:pPr>
              <a:buFont typeface="Wingdings" pitchFamily="2" charset="2"/>
              <a:buNone/>
            </a:pPr>
            <a:endParaRPr lang="pt-BR" sz="1200" dirty="0"/>
          </a:p>
          <a:p>
            <a:r>
              <a:rPr lang="pt-BR" b="1" dirty="0"/>
              <a:t> </a:t>
            </a:r>
            <a:r>
              <a:rPr lang="pt-BR" b="1" dirty="0">
                <a:latin typeface="Arial Narrow" pitchFamily="34" charset="0"/>
              </a:rPr>
              <a:t>1968</a:t>
            </a:r>
            <a:r>
              <a:rPr lang="pt-BR" b="1" dirty="0"/>
              <a:t> – </a:t>
            </a:r>
            <a:r>
              <a:rPr lang="pt-BR" dirty="0"/>
              <a:t>Vírus circulante – A H2N2</a:t>
            </a:r>
          </a:p>
          <a:p>
            <a:pPr>
              <a:buFont typeface="Wingdings" pitchFamily="2" charset="2"/>
              <a:buNone/>
            </a:pPr>
            <a:r>
              <a:rPr lang="pt-BR" dirty="0"/>
              <a:t>               Substituído pelo </a:t>
            </a:r>
            <a:r>
              <a:rPr lang="pt-BR" sz="1800" dirty="0"/>
              <a:t> </a:t>
            </a:r>
            <a:r>
              <a:rPr lang="pt-BR" sz="1600" dirty="0"/>
              <a:t> </a:t>
            </a:r>
            <a:r>
              <a:rPr lang="pt-BR" dirty="0"/>
              <a:t>A H3N2 – </a:t>
            </a:r>
            <a:r>
              <a:rPr lang="pt-BR" b="1" dirty="0"/>
              <a:t>Gripe Hong Kong</a:t>
            </a:r>
          </a:p>
          <a:p>
            <a:endParaRPr lang="pt-BR" sz="800" b="1" dirty="0"/>
          </a:p>
          <a:p>
            <a:pPr marL="0" indent="0">
              <a:buNone/>
            </a:pPr>
            <a:endParaRPr lang="pt-BR" dirty="0"/>
          </a:p>
          <a:p>
            <a:pPr>
              <a:buFont typeface="Wingdings" pitchFamily="2" charset="2"/>
              <a:buNone/>
            </a:pPr>
            <a:endParaRPr lang="pt-BR" sz="900" dirty="0"/>
          </a:p>
          <a:p>
            <a:r>
              <a:rPr lang="pt-BR" b="1" dirty="0"/>
              <a:t> </a:t>
            </a:r>
            <a:r>
              <a:rPr lang="pt-BR" b="1" dirty="0">
                <a:latin typeface="Arial Narrow" pitchFamily="34" charset="0"/>
              </a:rPr>
              <a:t>2005</a:t>
            </a:r>
            <a:r>
              <a:rPr lang="pt-BR" b="1" dirty="0"/>
              <a:t> – </a:t>
            </a:r>
            <a:r>
              <a:rPr lang="pt-BR" sz="3200" dirty="0"/>
              <a:t>A H5N1</a:t>
            </a:r>
            <a:r>
              <a:rPr lang="pt-BR" dirty="0"/>
              <a:t> - </a:t>
            </a:r>
            <a:r>
              <a:rPr lang="pt-BR" b="1" dirty="0"/>
              <a:t>Gripe aviária</a:t>
            </a:r>
          </a:p>
          <a:p>
            <a:pPr>
              <a:buFont typeface="Wingdings" pitchFamily="2" charset="2"/>
              <a:buNone/>
            </a:pPr>
            <a:endParaRPr lang="pt-BR" sz="800" dirty="0"/>
          </a:p>
          <a:p>
            <a:r>
              <a:rPr lang="pt-BR" b="1" dirty="0"/>
              <a:t> </a:t>
            </a:r>
            <a:r>
              <a:rPr lang="pt-BR" b="1" dirty="0">
                <a:latin typeface="Arial Narrow" pitchFamily="34" charset="0"/>
              </a:rPr>
              <a:t>2009</a:t>
            </a:r>
            <a:r>
              <a:rPr lang="pt-BR" b="1" dirty="0"/>
              <a:t> – </a:t>
            </a:r>
            <a:r>
              <a:rPr lang="pt-BR" sz="3200" dirty="0"/>
              <a:t>A H1N1 </a:t>
            </a:r>
            <a:r>
              <a:rPr lang="pt-BR" b="1" dirty="0"/>
              <a:t>– Gripe suína</a:t>
            </a:r>
          </a:p>
          <a:p>
            <a:endParaRPr lang="pt-BR" sz="600" b="1" dirty="0"/>
          </a:p>
          <a:p>
            <a:r>
              <a:rPr lang="pt-BR" b="1" dirty="0"/>
              <a:t> </a:t>
            </a:r>
            <a:r>
              <a:rPr lang="pt-BR" b="1" dirty="0">
                <a:latin typeface="Arial Narrow" pitchFamily="34" charset="0"/>
              </a:rPr>
              <a:t>2013 </a:t>
            </a:r>
            <a:r>
              <a:rPr lang="pt-BR" b="1" dirty="0"/>
              <a:t>– </a:t>
            </a:r>
            <a:r>
              <a:rPr lang="pt-BR" sz="3200" dirty="0"/>
              <a:t>A H7N9</a:t>
            </a:r>
            <a:r>
              <a:rPr lang="pt-BR" sz="3200" dirty="0">
                <a:latin typeface="Arial Narrow" pitchFamily="34" charset="0"/>
              </a:rPr>
              <a:t>  - </a:t>
            </a:r>
            <a:r>
              <a:rPr lang="pt-BR" b="1" dirty="0"/>
              <a:t>Nova gripe aviária (China)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634D364-04FB-8921-2B0F-B6A2A33A54BD}"/>
              </a:ext>
            </a:extLst>
          </p:cNvPr>
          <p:cNvSpPr txBox="1"/>
          <p:nvPr/>
        </p:nvSpPr>
        <p:spPr>
          <a:xfrm>
            <a:off x="163797" y="2807208"/>
            <a:ext cx="3734576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Tipo A: é o </a:t>
            </a:r>
            <a:r>
              <a:rPr lang="en-US" sz="2800" dirty="0" err="1"/>
              <a:t>mais</a:t>
            </a:r>
            <a:r>
              <a:rPr lang="en-US" sz="2800" dirty="0"/>
              <a:t> </a:t>
            </a:r>
            <a:r>
              <a:rPr lang="en-US" sz="2800" dirty="0" err="1"/>
              <a:t>prevalente</a:t>
            </a:r>
            <a:r>
              <a:rPr lang="en-US" sz="2800" dirty="0"/>
              <a:t>; </a:t>
            </a:r>
            <a:r>
              <a:rPr lang="en-US" sz="2800" dirty="0" err="1"/>
              <a:t>tem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reservatórios</a:t>
            </a:r>
            <a:r>
              <a:rPr lang="en-US" sz="2800" dirty="0"/>
              <a:t> </a:t>
            </a:r>
            <a:r>
              <a:rPr lang="en-US" sz="2800" dirty="0" err="1"/>
              <a:t>naturais</a:t>
            </a:r>
            <a:r>
              <a:rPr lang="en-US" sz="2800" dirty="0"/>
              <a:t> o ser </a:t>
            </a:r>
            <a:r>
              <a:rPr lang="en-US" sz="2800" dirty="0" err="1"/>
              <a:t>humano</a:t>
            </a:r>
            <a:r>
              <a:rPr lang="en-US" sz="2800" dirty="0"/>
              <a:t> e </a:t>
            </a:r>
            <a:r>
              <a:rPr lang="en-US" sz="2800" dirty="0" err="1"/>
              <a:t>várias</a:t>
            </a:r>
            <a:r>
              <a:rPr lang="en-US" sz="2800" dirty="0"/>
              <a:t> </a:t>
            </a:r>
            <a:r>
              <a:rPr lang="en-US" sz="2800" dirty="0" err="1"/>
              <a:t>espécies</a:t>
            </a:r>
            <a:r>
              <a:rPr lang="en-US" sz="2800" dirty="0"/>
              <a:t> </a:t>
            </a:r>
            <a:r>
              <a:rPr lang="en-US" sz="2800" dirty="0" err="1"/>
              <a:t>animais</a:t>
            </a:r>
            <a:r>
              <a:rPr lang="en-US" sz="2800" dirty="0"/>
              <a:t>, </a:t>
            </a:r>
            <a:r>
              <a:rPr lang="en-US" sz="2800" dirty="0" err="1"/>
              <a:t>especialmente</a:t>
            </a:r>
            <a:r>
              <a:rPr lang="en-US" sz="2800" dirty="0"/>
              <a:t> </a:t>
            </a:r>
            <a:r>
              <a:rPr lang="en-US" sz="2800" dirty="0" err="1"/>
              <a:t>aves</a:t>
            </a:r>
            <a:r>
              <a:rPr lang="en-US" sz="2800" dirty="0"/>
              <a:t> </a:t>
            </a:r>
            <a:r>
              <a:rPr lang="en-US" sz="2800" dirty="0" err="1"/>
              <a:t>selvagens</a:t>
            </a:r>
            <a:r>
              <a:rPr lang="en-US" sz="2800" dirty="0"/>
              <a:t>, </a:t>
            </a:r>
            <a:r>
              <a:rPr lang="en-US" sz="2800" dirty="0" err="1"/>
              <a:t>suínos</a:t>
            </a:r>
            <a:r>
              <a:rPr lang="en-US" sz="2800" dirty="0"/>
              <a:t>, </a:t>
            </a:r>
            <a:r>
              <a:rPr lang="en-US" sz="2800" dirty="0" err="1"/>
              <a:t>patos</a:t>
            </a:r>
            <a:r>
              <a:rPr lang="en-US" sz="2800" dirty="0"/>
              <a:t>, </a:t>
            </a:r>
            <a:r>
              <a:rPr lang="en-US" sz="2800" dirty="0" err="1"/>
              <a:t>galinhas</a:t>
            </a:r>
            <a:r>
              <a:rPr lang="en-US" sz="2800" dirty="0"/>
              <a:t>, </a:t>
            </a:r>
            <a:r>
              <a:rPr lang="en-US" sz="2800" dirty="0" err="1"/>
              <a:t>perus</a:t>
            </a:r>
            <a:r>
              <a:rPr lang="en-US" sz="2800" dirty="0"/>
              <a:t>, </a:t>
            </a:r>
            <a:r>
              <a:rPr lang="en-US" sz="2800" dirty="0" err="1"/>
              <a:t>cavalos</a:t>
            </a:r>
            <a:r>
              <a:rPr lang="en-US" sz="2800" dirty="0"/>
              <a:t>...</a:t>
            </a:r>
          </a:p>
        </p:txBody>
      </p:sp>
      <p:pic>
        <p:nvPicPr>
          <p:cNvPr id="7" name="Imagem 6" descr="https://images.openai.com/static-rsc-4/6yOI7BJvn2GZY4455eroZLEVz4zEZkafNFh1U4b30YC34m6gcJDA2P6E0puZXDfO09IS1xjPCxwBJZgD4UD_4Owuswveem1IXwOW95qakKM_CEdD7Nkt_9huo6tmGsJ6MGcy_yAhOwj3FNqATkE70pVFEfcyN8mC6_6BDoURvrxVitvvg9GW9qc4pi9LZj01?purpose=fullsize">
            <a:extLst>
              <a:ext uri="{FF2B5EF4-FFF2-40B4-BE49-F238E27FC236}">
                <a16:creationId xmlns:a16="http://schemas.microsoft.com/office/drawing/2014/main" id="{7214763F-1E6C-8B3F-3F07-027B5360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68032"/>
            <a:ext cx="6903720" cy="45219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7368AC8-77E8-4635-09BC-3FE6F36B7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1562721"/>
            <a:ext cx="11191875" cy="1704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18543E-5ED5-4BBF-95EE-877F59CB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24" y="-695265"/>
            <a:ext cx="6182405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Epidemiologia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 gripe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250D3BB-0436-D7D5-6EC0-B587D7D9D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" y="3615979"/>
            <a:ext cx="11057954" cy="242887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D3FA77B-DE5A-2602-F2C3-58399FB38E62}"/>
              </a:ext>
            </a:extLst>
          </p:cNvPr>
          <p:cNvSpPr txBox="1"/>
          <p:nvPr/>
        </p:nvSpPr>
        <p:spPr>
          <a:xfrm>
            <a:off x="2546902" y="6335370"/>
            <a:ext cx="6944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55000"/>
              <a:defRPr/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INDIRETA -</a:t>
            </a:r>
            <a:r>
              <a:rPr lang="pt-BR" b="1" dirty="0"/>
              <a:t> </a:t>
            </a:r>
            <a:r>
              <a:rPr lang="pt-BR" sz="2400" dirty="0"/>
              <a:t>Vírus viável em objetos: 02 a 08 horas</a:t>
            </a:r>
          </a:p>
        </p:txBody>
      </p:sp>
      <p:pic>
        <p:nvPicPr>
          <p:cNvPr id="3" name="Imagem 2" descr="A velocidade surpreendente de um espirro e como ele pode viajar a mais de 150 km/h espalhando partículas - Correio Braziliense - Radar">
            <a:extLst>
              <a:ext uri="{FF2B5EF4-FFF2-40B4-BE49-F238E27FC236}">
                <a16:creationId xmlns:a16="http://schemas.microsoft.com/office/drawing/2014/main" id="{7014DF6B-5CFD-2761-7D85-25BEACCB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990" y="4714884"/>
            <a:ext cx="2186668" cy="20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7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18710-EE04-4898-9754-AA5CB8BE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44" y="-585216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Transmissão</a:t>
            </a:r>
            <a:endParaRPr lang="en-US" sz="5400" dirty="0"/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529EC5-014D-C44B-DD97-2FDA002A03A2}"/>
              </a:ext>
            </a:extLst>
          </p:cNvPr>
          <p:cNvSpPr txBox="1"/>
          <p:nvPr/>
        </p:nvSpPr>
        <p:spPr>
          <a:xfrm>
            <a:off x="159834" y="2702053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Período</a:t>
            </a:r>
            <a:r>
              <a:rPr lang="en-US" sz="2800" dirty="0"/>
              <a:t> de </a:t>
            </a:r>
            <a:r>
              <a:rPr lang="en-US" sz="2800" dirty="0" err="1"/>
              <a:t>transmissibilidade</a:t>
            </a:r>
            <a:r>
              <a:rPr lang="en-US" sz="2800" dirty="0"/>
              <a:t>: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A </a:t>
            </a:r>
            <a:r>
              <a:rPr lang="en-US" sz="2400" dirty="0" err="1"/>
              <a:t>excreção</a:t>
            </a:r>
            <a:r>
              <a:rPr lang="en-US" sz="2400" dirty="0"/>
              <a:t> viral se </a:t>
            </a:r>
            <a:r>
              <a:rPr lang="en-US" sz="2400" dirty="0" err="1"/>
              <a:t>inicia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o </a:t>
            </a:r>
            <a:r>
              <a:rPr lang="en-US" sz="2400" dirty="0" err="1"/>
              <a:t>período</a:t>
            </a:r>
            <a:r>
              <a:rPr lang="en-US" sz="2400" dirty="0"/>
              <a:t> de </a:t>
            </a:r>
            <a:r>
              <a:rPr lang="en-US" sz="2400" dirty="0" err="1"/>
              <a:t>incubação</a:t>
            </a:r>
            <a:r>
              <a:rPr lang="en-US" sz="2400" dirty="0"/>
              <a:t>, com </a:t>
            </a:r>
            <a:r>
              <a:rPr lang="en-US" sz="2400" dirty="0" err="1"/>
              <a:t>pico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primeiros</a:t>
            </a:r>
            <a:r>
              <a:rPr lang="en-US" sz="2400" dirty="0"/>
              <a:t> </a:t>
            </a:r>
            <a:r>
              <a:rPr lang="en-US" sz="2400" dirty="0" err="1"/>
              <a:t>dois</a:t>
            </a:r>
            <a:r>
              <a:rPr lang="en-US" sz="2400" dirty="0"/>
              <a:t> dias de </a:t>
            </a:r>
            <a:r>
              <a:rPr lang="en-US" sz="2400" dirty="0" err="1"/>
              <a:t>sintomas</a:t>
            </a:r>
            <a:r>
              <a:rPr lang="en-US" sz="2400" dirty="0"/>
              <a:t>, decrescendo </a:t>
            </a:r>
            <a:r>
              <a:rPr lang="en-US" sz="2400" dirty="0" err="1"/>
              <a:t>progressivamente</a:t>
            </a:r>
            <a:r>
              <a:rPr lang="en-US" sz="2400" dirty="0"/>
              <a:t> para </a:t>
            </a:r>
            <a:r>
              <a:rPr lang="en-US" sz="2400" dirty="0" err="1"/>
              <a:t>níveis</a:t>
            </a:r>
            <a:r>
              <a:rPr lang="en-US" sz="2400" dirty="0"/>
              <a:t> não </a:t>
            </a:r>
            <a:r>
              <a:rPr lang="en-US" sz="2400" dirty="0" err="1"/>
              <a:t>identificáveis</a:t>
            </a:r>
            <a:r>
              <a:rPr lang="en-US" sz="2400" dirty="0"/>
              <a:t>,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geral</a:t>
            </a:r>
            <a:r>
              <a:rPr lang="en-US" sz="2400" dirty="0"/>
              <a:t>, </a:t>
            </a:r>
            <a:r>
              <a:rPr lang="en-US" sz="2400" dirty="0" err="1"/>
              <a:t>após</a:t>
            </a:r>
            <a:r>
              <a:rPr lang="en-US" sz="2400" dirty="0"/>
              <a:t> 24 horas do </a:t>
            </a:r>
            <a:r>
              <a:rPr lang="en-US" sz="2400" dirty="0" err="1"/>
              <a:t>fim</a:t>
            </a:r>
            <a:r>
              <a:rPr lang="en-US" sz="2400" dirty="0"/>
              <a:t> do </a:t>
            </a:r>
            <a:r>
              <a:rPr lang="en-US" sz="2400" dirty="0" err="1"/>
              <a:t>período</a:t>
            </a:r>
            <a:r>
              <a:rPr lang="en-US" sz="2400" dirty="0"/>
              <a:t> </a:t>
            </a:r>
            <a:r>
              <a:rPr lang="en-US" sz="2400" dirty="0" err="1"/>
              <a:t>febril</a:t>
            </a:r>
            <a:r>
              <a:rPr lang="en-US" sz="2400" dirty="0"/>
              <a:t>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Em </a:t>
            </a:r>
            <a:r>
              <a:rPr lang="en-US" sz="2400" dirty="0" err="1"/>
              <a:t>crianças</a:t>
            </a:r>
            <a:r>
              <a:rPr lang="en-US" sz="2400" dirty="0"/>
              <a:t> e </a:t>
            </a:r>
            <a:r>
              <a:rPr lang="en-US" sz="2400" dirty="0" err="1"/>
              <a:t>imunossuprimidos</a:t>
            </a:r>
            <a:r>
              <a:rPr lang="en-US" sz="2400" dirty="0"/>
              <a:t> </a:t>
            </a:r>
            <a:r>
              <a:rPr lang="en-US" sz="2400" dirty="0" err="1"/>
              <a:t>usualmente</a:t>
            </a:r>
            <a:r>
              <a:rPr lang="en-US" sz="2400" dirty="0"/>
              <a:t> </a:t>
            </a:r>
            <a:r>
              <a:rPr lang="en-US" sz="2400" dirty="0" err="1"/>
              <a:t>ocorre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excreção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prolongada</a:t>
            </a:r>
            <a:r>
              <a:rPr lang="en-US" sz="2400" dirty="0"/>
              <a:t>. </a:t>
            </a: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7950" y="123120"/>
            <a:ext cx="4014216" cy="147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144CDC7-7356-CF1F-06EB-8D5CF313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561" y="1793909"/>
            <a:ext cx="4616605" cy="494097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68B70EC-CE2B-18C1-D927-8A8202E492D6}"/>
              </a:ext>
            </a:extLst>
          </p:cNvPr>
          <p:cNvSpPr/>
          <p:nvPr/>
        </p:nvSpPr>
        <p:spPr>
          <a:xfrm>
            <a:off x="7553739" y="6497412"/>
            <a:ext cx="4343399" cy="237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1"/>
                </a:solidFill>
              </a:rPr>
              <a:t> -2  -1    0   +1   +2   +3                                                                            +7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090E963-5453-EF34-D064-654A198CD987}"/>
              </a:ext>
            </a:extLst>
          </p:cNvPr>
          <p:cNvCxnSpPr/>
          <p:nvPr/>
        </p:nvCxnSpPr>
        <p:spPr>
          <a:xfrm>
            <a:off x="8706678" y="3429000"/>
            <a:ext cx="0" cy="30910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2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8930" y="-76100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PATOGENIA DA GRIPE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077145" y="1318097"/>
            <a:ext cx="7467600" cy="4873752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Ação do vírus sobre epitélio ciliado das vias  respiratórias, nos segmentos superior e médio</a:t>
            </a:r>
          </a:p>
          <a:p>
            <a:pPr marL="0" indent="0">
              <a:buNone/>
            </a:pPr>
            <a:r>
              <a:rPr lang="pt-BR" dirty="0"/>
              <a:t>                                 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               </a:t>
            </a: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780928"/>
            <a:ext cx="390473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DESTRUIÃÃO CELULAS CILIA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14" y="2348880"/>
            <a:ext cx="3956547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9" y="2780928"/>
            <a:ext cx="388843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63301" y="663487"/>
            <a:ext cx="8147248" cy="5349081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INCUBAÇÃO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– 1 a 4 dias</a:t>
            </a:r>
          </a:p>
          <a:p>
            <a:pPr>
              <a:buFont typeface="Wingdings" pitchFamily="2" charset="2"/>
              <a:buNone/>
            </a:pPr>
            <a:endParaRPr lang="pt-BR" sz="1100" dirty="0"/>
          </a:p>
          <a:p>
            <a:r>
              <a:rPr lang="pt-BR" sz="3200" dirty="0"/>
              <a:t>Início súbito</a:t>
            </a:r>
          </a:p>
          <a:p>
            <a:pPr lvl="1"/>
            <a:r>
              <a:rPr lang="pt-BR" sz="2800" b="1" dirty="0"/>
              <a:t>Febre alta e súbita</a:t>
            </a:r>
            <a:endParaRPr lang="pt-BR" sz="2800" dirty="0"/>
          </a:p>
          <a:p>
            <a:pPr lvl="1"/>
            <a:r>
              <a:rPr lang="pt-BR" sz="2800" dirty="0"/>
              <a:t>Cefaleia </a:t>
            </a:r>
          </a:p>
          <a:p>
            <a:pPr lvl="1"/>
            <a:r>
              <a:rPr lang="pt-BR" sz="2800" dirty="0"/>
              <a:t>Dores generalizadas </a:t>
            </a:r>
          </a:p>
          <a:p>
            <a:pPr lvl="1"/>
            <a:r>
              <a:rPr lang="pt-BR" sz="2800" dirty="0"/>
              <a:t>Dor de garganta</a:t>
            </a:r>
          </a:p>
          <a:p>
            <a:pPr lvl="1"/>
            <a:r>
              <a:rPr lang="pt-BR" sz="2800" dirty="0"/>
              <a:t>Tosse </a:t>
            </a:r>
            <a:r>
              <a:rPr lang="pt-BR" sz="2000" dirty="0"/>
              <a:t>(seca e depois produtiva, com expectoração mucoide)</a:t>
            </a:r>
          </a:p>
          <a:p>
            <a:pPr lvl="1"/>
            <a:r>
              <a:rPr lang="pt-BR" sz="2800" dirty="0"/>
              <a:t>Rinorreia</a:t>
            </a:r>
          </a:p>
          <a:p>
            <a:pPr lvl="1"/>
            <a:r>
              <a:rPr lang="pt-BR" sz="2800" dirty="0"/>
              <a:t>Rouquidão</a:t>
            </a:r>
          </a:p>
          <a:p>
            <a:pPr lvl="1"/>
            <a:r>
              <a:rPr lang="pt-BR" sz="2800" dirty="0"/>
              <a:t>Disfonia</a:t>
            </a:r>
          </a:p>
          <a:p>
            <a:pPr marL="457200" lvl="1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76DBA7-EC4A-44DC-A3C9-4E702F8C7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904" y="-203652"/>
            <a:ext cx="7467600" cy="1143000"/>
          </a:xfrm>
        </p:spPr>
        <p:txBody>
          <a:bodyPr/>
          <a:lstStyle/>
          <a:p>
            <a:r>
              <a:rPr lang="pt-BR" dirty="0"/>
              <a:t>Quadro Clínico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AA7BB2E-B9DF-0541-A470-E798344DC979}"/>
              </a:ext>
            </a:extLst>
          </p:cNvPr>
          <p:cNvSpPr txBox="1"/>
          <p:nvPr/>
        </p:nvSpPr>
        <p:spPr>
          <a:xfrm>
            <a:off x="1990920" y="5875420"/>
            <a:ext cx="84849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As queixas respiratórias  mantêm-se, em geral, por três a quatro dias após o desaparecimento da febre.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CCF2DE-E3C1-C033-5A33-47945C2DA438}"/>
              </a:ext>
            </a:extLst>
          </p:cNvPr>
          <p:cNvSpPr txBox="1"/>
          <p:nvPr/>
        </p:nvSpPr>
        <p:spPr>
          <a:xfrm>
            <a:off x="4752662" y="265567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Pico dos Sintomas: 2 a 3 dias</a:t>
            </a:r>
          </a:p>
        </p:txBody>
      </p:sp>
      <p:sp>
        <p:nvSpPr>
          <p:cNvPr id="8" name="Chave direita 2">
            <a:extLst>
              <a:ext uri="{FF2B5EF4-FFF2-40B4-BE49-F238E27FC236}">
                <a16:creationId xmlns:a16="http://schemas.microsoft.com/office/drawing/2014/main" id="{E41C444C-8834-57B7-094F-51F54CCA3054}"/>
              </a:ext>
            </a:extLst>
          </p:cNvPr>
          <p:cNvSpPr/>
          <p:nvPr/>
        </p:nvSpPr>
        <p:spPr>
          <a:xfrm>
            <a:off x="4289715" y="2003358"/>
            <a:ext cx="462947" cy="176630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5707</TotalTime>
  <Words>1271</Words>
  <Application>Microsoft Office PowerPoint</Application>
  <PresentationFormat>Widescreen</PresentationFormat>
  <Paragraphs>267</Paragraphs>
  <Slides>31</Slides>
  <Notes>1</Notes>
  <HiddenSlides>7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0" baseType="lpstr">
      <vt:lpstr>Alasassy Caps</vt:lpstr>
      <vt:lpstr>Aptos</vt:lpstr>
      <vt:lpstr>Arial</vt:lpstr>
      <vt:lpstr>Arial Narrow</vt:lpstr>
      <vt:lpstr>Calibri</vt:lpstr>
      <vt:lpstr>Calibri Light</vt:lpstr>
      <vt:lpstr>Century Gothic</vt:lpstr>
      <vt:lpstr>Wingdings</vt:lpstr>
      <vt:lpstr>Tema do Office</vt:lpstr>
      <vt:lpstr>Apresentação do PowerPoint</vt:lpstr>
      <vt:lpstr>GRIPE</vt:lpstr>
      <vt:lpstr> DEFINIÇÃO e CAUSA</vt:lpstr>
      <vt:lpstr>Apresentação do PowerPoint</vt:lpstr>
      <vt:lpstr>Variações Antigênicas Bruscas do vírus a</vt:lpstr>
      <vt:lpstr>Epidemiologia da gripe</vt:lpstr>
      <vt:lpstr>Transmissão</vt:lpstr>
      <vt:lpstr>PATOGENIA DA GRIPE</vt:lpstr>
      <vt:lpstr>Quadro Clínico</vt:lpstr>
      <vt:lpstr>Gripe grave Síndrome respiratória aguda grave</vt:lpstr>
      <vt:lpstr>PATOGENIA DA GRIPE</vt:lpstr>
      <vt:lpstr>Apresentação do PowerPoint</vt:lpstr>
      <vt:lpstr>SÍNDROME RESPIRATÓRIA AGUDA GRAVE                                    (SRAG)</vt:lpstr>
      <vt:lpstr>DIAGNÓSTICO DIFERENCIAL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 Constant</dc:creator>
  <cp:lastModifiedBy>André Constant</cp:lastModifiedBy>
  <cp:revision>221</cp:revision>
  <dcterms:created xsi:type="dcterms:W3CDTF">2018-07-23T00:06:32Z</dcterms:created>
  <dcterms:modified xsi:type="dcterms:W3CDTF">2026-06-28T23:50:29Z</dcterms:modified>
</cp:coreProperties>
</file>