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5"/>
  </p:notesMasterIdLst>
  <p:sldIdLst>
    <p:sldId id="392" r:id="rId2"/>
    <p:sldId id="256" r:id="rId3"/>
    <p:sldId id="257" r:id="rId4"/>
    <p:sldId id="258" r:id="rId5"/>
    <p:sldId id="259" r:id="rId6"/>
    <p:sldId id="387" r:id="rId7"/>
    <p:sldId id="390" r:id="rId8"/>
    <p:sldId id="262" r:id="rId9"/>
    <p:sldId id="260" r:id="rId10"/>
    <p:sldId id="261" r:id="rId11"/>
    <p:sldId id="263" r:id="rId12"/>
    <p:sldId id="388" r:id="rId13"/>
    <p:sldId id="389" r:id="rId14"/>
    <p:sldId id="264" r:id="rId15"/>
    <p:sldId id="265" r:id="rId16"/>
    <p:sldId id="266" r:id="rId17"/>
    <p:sldId id="267" r:id="rId18"/>
    <p:sldId id="336" r:id="rId19"/>
    <p:sldId id="316" r:id="rId20"/>
    <p:sldId id="353" r:id="rId21"/>
    <p:sldId id="391" r:id="rId22"/>
    <p:sldId id="268" r:id="rId23"/>
    <p:sldId id="341" r:id="rId24"/>
    <p:sldId id="384" r:id="rId25"/>
    <p:sldId id="269" r:id="rId26"/>
    <p:sldId id="270" r:id="rId27"/>
    <p:sldId id="272" r:id="rId28"/>
    <p:sldId id="273" r:id="rId29"/>
    <p:sldId id="274" r:id="rId30"/>
    <p:sldId id="275" r:id="rId31"/>
    <p:sldId id="342" r:id="rId32"/>
    <p:sldId id="343" r:id="rId33"/>
    <p:sldId id="323" r:id="rId34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94"/>
    <p:restoredTop sz="94635"/>
  </p:normalViewPr>
  <p:slideViewPr>
    <p:cSldViewPr snapToGrid="0">
      <p:cViewPr varScale="1">
        <p:scale>
          <a:sx n="100" d="100"/>
          <a:sy n="100" d="100"/>
        </p:scale>
        <p:origin x="102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6" d="100"/>
        <a:sy n="9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9" name="Google Shape;17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6" name="Google Shape;18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6" name="Google Shape;166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9" name="Google Shape;129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6" name="Google Shape;136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15A92676-0272-DC55-B8F8-B56D5C254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1F9B0-88CE-AA43-B9D8-02581116490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C8F6D4AA-DD54-CB78-BE82-CEB1CE619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7D93955-A155-2273-12E1-CC5787DCD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79ED2-8FAC-9140-9D56-BCD8D2C658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6091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3AA44C-F9EC-15A5-6387-933F74A77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3567C0A-58A8-DB2D-E71A-0B779203F6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7E84D55-A728-FF27-DEC5-671A70885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1F9B0-88CE-AA43-B9D8-02581116490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D8AA23A-2C65-F42E-D1D8-C28EC4426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2E12895-F671-258A-F49A-906AEA34D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79ED2-8FAC-9140-9D56-BCD8D2C658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6286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E6EDB7-8251-C018-E51E-9EAAC30957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5F3753C-9583-FC44-74A0-08393890DB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2F60BF6-5BFD-6645-CC35-18281C98D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1F9B0-88CE-AA43-B9D8-02581116490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A5F6917-E12F-3639-B3F8-CB90A89C2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FCF18A4-D628-490F-2E23-80F5817D2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79ED2-8FAC-9140-9D56-BCD8D2C658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9154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mailto:hmontoro@uol.com.br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5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Jornada de Atualização Médica">
            <a:extLst>
              <a:ext uri="{FF2B5EF4-FFF2-40B4-BE49-F238E27FC236}">
                <a16:creationId xmlns:a16="http://schemas.microsoft.com/office/drawing/2014/main" id="{6C81F8C7-FCFB-1324-5F96-E751BE3254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03" t="17209"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970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ângulo Arredondado 22">
            <a:extLst>
              <a:ext uri="{FF2B5EF4-FFF2-40B4-BE49-F238E27FC236}">
                <a16:creationId xmlns:a16="http://schemas.microsoft.com/office/drawing/2014/main" id="{D1D4332B-F628-4099-BC29-9D9D7BA0C7E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oundRect">
            <a:avLst>
              <a:gd name="adj" fmla="val 50000"/>
            </a:avLst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EB30C4D2-DCCD-45ED-8525-98C30FE6FE81}"/>
              </a:ext>
            </a:extLst>
          </p:cNvPr>
          <p:cNvSpPr>
            <a:spLocks noGrp="1"/>
          </p:cNvSpPr>
          <p:nvPr/>
        </p:nvSpPr>
        <p:spPr>
          <a:xfrm>
            <a:off x="666750" y="323850"/>
            <a:ext cx="685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C6E9E"/>
                </a:solidFill>
              </a:defRPr>
            </a:pPr>
            <a:r>
              <a:rPr sz="975" b="1">
                <a:solidFill>
                  <a:srgbClr val="0C6E9E"/>
                </a:solidFill>
              </a:rPr>
              <a:t>RASTREAMENTO DO CÂNCER DE PRÓSTATA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7D77912B-BACA-4927-B748-422D81276DA5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10858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08253F"/>
                </a:solidFill>
              </a:defRPr>
            </a:pPr>
            <a:r>
              <a:rPr sz="2550" b="1">
                <a:solidFill>
                  <a:srgbClr val="08253F"/>
                </a:solidFill>
              </a:rPr>
              <a:t>O preço do rastreamento aparece em uma cascata de eventos</a:t>
            </a:r>
          </a:p>
        </p:txBody>
      </p:sp>
      <p:sp>
        <p:nvSpPr>
          <p:cNvPr id="4" name="Retângulo Arredondado 3">
            <a:extLst>
              <a:ext uri="{FF2B5EF4-FFF2-40B4-BE49-F238E27FC236}">
                <a16:creationId xmlns:a16="http://schemas.microsoft.com/office/drawing/2014/main" id="{4EAAD893-0362-4043-949F-89188CE7555F}"/>
              </a:ext>
            </a:extLst>
          </p:cNvPr>
          <p:cNvSpPr>
            <a:spLocks noGrp="1"/>
          </p:cNvSpPr>
          <p:nvPr/>
        </p:nvSpPr>
        <p:spPr>
          <a:xfrm>
            <a:off x="666750" y="1466850"/>
            <a:ext cx="10858500" cy="19050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53F4AF3-051C-47F8-A562-F79E2C7795E7}"/>
              </a:ext>
            </a:extLst>
          </p:cNvPr>
          <p:cNvSpPr>
            <a:spLocks noGrp="1"/>
          </p:cNvSpPr>
          <p:nvPr/>
        </p:nvSpPr>
        <p:spPr>
          <a:xfrm>
            <a:off x="10953750" y="6334125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C6873"/>
                </a:solidFill>
              </a:defRPr>
            </a:pPr>
            <a:r>
              <a:rPr sz="900" b="1">
                <a:solidFill>
                  <a:srgbClr val="5C6873"/>
                </a:solidFill>
              </a:rPr>
              <a:t>06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9BC926E3-0403-42AD-9DB5-C1E3CA1646EC}"/>
              </a:ext>
            </a:extLst>
          </p:cNvPr>
          <p:cNvSpPr>
            <a:spLocks noGrp="1"/>
          </p:cNvSpPr>
          <p:nvPr/>
        </p:nvSpPr>
        <p:spPr>
          <a:xfrm>
            <a:off x="2619375" y="2619375"/>
            <a:ext cx="428625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850" b="1">
                <a:solidFill>
                  <a:srgbClr val="D99B2B"/>
                </a:solidFill>
              </a:defRPr>
            </a:pPr>
            <a:r>
              <a:rPr sz="2850" b="1">
                <a:solidFill>
                  <a:srgbClr val="D99B2B"/>
                </a:solidFill>
              </a:rPr>
              <a:t>→</a:t>
            </a:r>
          </a:p>
        </p:txBody>
      </p:sp>
      <p:sp>
        <p:nvSpPr>
          <p:cNvPr id="7" name="Retângulo Arredondado 6">
            <a:extLst>
              <a:ext uri="{FF2B5EF4-FFF2-40B4-BE49-F238E27FC236}">
                <a16:creationId xmlns:a16="http://schemas.microsoft.com/office/drawing/2014/main" id="{C7892798-6574-440C-9E4E-625B400B73D0}"/>
              </a:ext>
            </a:extLst>
          </p:cNvPr>
          <p:cNvSpPr>
            <a:spLocks noGrp="1"/>
          </p:cNvSpPr>
          <p:nvPr/>
        </p:nvSpPr>
        <p:spPr>
          <a:xfrm>
            <a:off x="809625" y="2238375"/>
            <a:ext cx="1571625" cy="1285875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FEEAD332-CD10-4BDE-9F93-028F4B04AAB1}"/>
              </a:ext>
            </a:extLst>
          </p:cNvPr>
          <p:cNvSpPr>
            <a:spLocks noGrp="1"/>
          </p:cNvSpPr>
          <p:nvPr/>
        </p:nvSpPr>
        <p:spPr>
          <a:xfrm>
            <a:off x="904875" y="2428875"/>
            <a:ext cx="1381125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08253F"/>
                </a:solidFill>
              </a:defRPr>
            </a:pPr>
            <a:r>
              <a:rPr sz="1650" b="1">
                <a:solidFill>
                  <a:srgbClr val="08253F"/>
                </a:solidFill>
              </a:rPr>
              <a:t>PSA</a:t>
            </a:r>
          </a:p>
          <a:p>
            <a:pPr algn="ctr">
              <a:defRPr sz="1650" b="1">
                <a:solidFill>
                  <a:srgbClr val="08253F"/>
                </a:solidFill>
              </a:defRPr>
            </a:pPr>
            <a:r>
              <a:rPr sz="1650" b="1">
                <a:solidFill>
                  <a:srgbClr val="08253F"/>
                </a:solidFill>
              </a:rPr>
              <a:t>alterado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6A9A2822-DF24-4F4B-A50F-61CB66FAE9D4}"/>
              </a:ext>
            </a:extLst>
          </p:cNvPr>
          <p:cNvSpPr>
            <a:spLocks noGrp="1"/>
          </p:cNvSpPr>
          <p:nvPr/>
        </p:nvSpPr>
        <p:spPr>
          <a:xfrm>
            <a:off x="4953000" y="2619375"/>
            <a:ext cx="428625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850" b="1">
                <a:solidFill>
                  <a:srgbClr val="D99B2B"/>
                </a:solidFill>
              </a:defRPr>
            </a:pPr>
            <a:r>
              <a:rPr sz="2850" b="1">
                <a:solidFill>
                  <a:srgbClr val="D99B2B"/>
                </a:solidFill>
              </a:rPr>
              <a:t>→</a:t>
            </a:r>
          </a:p>
        </p:txBody>
      </p:sp>
      <p:sp>
        <p:nvSpPr>
          <p:cNvPr id="10" name="Retângulo Arredondado 9">
            <a:extLst>
              <a:ext uri="{FF2B5EF4-FFF2-40B4-BE49-F238E27FC236}">
                <a16:creationId xmlns:a16="http://schemas.microsoft.com/office/drawing/2014/main" id="{FFDAFB0C-4B81-4909-90EF-D0212CC124D4}"/>
              </a:ext>
            </a:extLst>
          </p:cNvPr>
          <p:cNvSpPr>
            <a:spLocks noGrp="1"/>
          </p:cNvSpPr>
          <p:nvPr/>
        </p:nvSpPr>
        <p:spPr>
          <a:xfrm>
            <a:off x="3143250" y="2238375"/>
            <a:ext cx="1571625" cy="1285875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F7984634-E00A-4DC3-A26A-50086BC9A64D}"/>
              </a:ext>
            </a:extLst>
          </p:cNvPr>
          <p:cNvSpPr>
            <a:spLocks noGrp="1"/>
          </p:cNvSpPr>
          <p:nvPr/>
        </p:nvSpPr>
        <p:spPr>
          <a:xfrm>
            <a:off x="3238500" y="2428875"/>
            <a:ext cx="1381125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08253F"/>
                </a:solidFill>
              </a:defRPr>
            </a:pPr>
            <a:r>
              <a:rPr sz="1650" b="1">
                <a:solidFill>
                  <a:srgbClr val="08253F"/>
                </a:solidFill>
              </a:rPr>
              <a:t>Exames</a:t>
            </a:r>
          </a:p>
          <a:p>
            <a:pPr algn="ctr">
              <a:defRPr sz="1650" b="1">
                <a:solidFill>
                  <a:srgbClr val="08253F"/>
                </a:solidFill>
              </a:defRPr>
            </a:pPr>
            <a:r>
              <a:rPr sz="1650" b="1">
                <a:solidFill>
                  <a:srgbClr val="08253F"/>
                </a:solidFill>
              </a:rPr>
              <a:t>adicionais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B57558C2-CE5C-4647-84EE-B4CA67DBD7E7}"/>
              </a:ext>
            </a:extLst>
          </p:cNvPr>
          <p:cNvSpPr>
            <a:spLocks noGrp="1"/>
          </p:cNvSpPr>
          <p:nvPr/>
        </p:nvSpPr>
        <p:spPr>
          <a:xfrm>
            <a:off x="7286625" y="2619375"/>
            <a:ext cx="428625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850" b="1">
                <a:solidFill>
                  <a:srgbClr val="D99B2B"/>
                </a:solidFill>
              </a:defRPr>
            </a:pPr>
            <a:r>
              <a:rPr sz="2850" b="1">
                <a:solidFill>
                  <a:srgbClr val="D99B2B"/>
                </a:solidFill>
              </a:rPr>
              <a:t>→</a:t>
            </a:r>
          </a:p>
        </p:txBody>
      </p:sp>
      <p:sp>
        <p:nvSpPr>
          <p:cNvPr id="13" name="Retângulo Arredondado 12">
            <a:extLst>
              <a:ext uri="{FF2B5EF4-FFF2-40B4-BE49-F238E27FC236}">
                <a16:creationId xmlns:a16="http://schemas.microsoft.com/office/drawing/2014/main" id="{653A8868-5233-4DBD-9C53-780079880EA3}"/>
              </a:ext>
            </a:extLst>
          </p:cNvPr>
          <p:cNvSpPr>
            <a:spLocks noGrp="1"/>
          </p:cNvSpPr>
          <p:nvPr/>
        </p:nvSpPr>
        <p:spPr>
          <a:xfrm>
            <a:off x="5476875" y="2238375"/>
            <a:ext cx="1571625" cy="1285875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575C3629-9908-4575-A2D9-9F028A9ADF46}"/>
              </a:ext>
            </a:extLst>
          </p:cNvPr>
          <p:cNvSpPr>
            <a:spLocks noGrp="1"/>
          </p:cNvSpPr>
          <p:nvPr/>
        </p:nvSpPr>
        <p:spPr>
          <a:xfrm>
            <a:off x="5572125" y="2428875"/>
            <a:ext cx="1381125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08253F"/>
                </a:solidFill>
              </a:defRPr>
            </a:pPr>
            <a:r>
              <a:rPr sz="1650" b="1">
                <a:solidFill>
                  <a:srgbClr val="08253F"/>
                </a:solidFill>
              </a:rPr>
              <a:t>Biópsia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ABF9C04B-58E4-4367-99E7-A712B96D1535}"/>
              </a:ext>
            </a:extLst>
          </p:cNvPr>
          <p:cNvSpPr>
            <a:spLocks noGrp="1"/>
          </p:cNvSpPr>
          <p:nvPr/>
        </p:nvSpPr>
        <p:spPr>
          <a:xfrm>
            <a:off x="9620250" y="2619375"/>
            <a:ext cx="428625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850" b="1">
                <a:solidFill>
                  <a:srgbClr val="D99B2B"/>
                </a:solidFill>
              </a:defRPr>
            </a:pPr>
            <a:r>
              <a:rPr sz="2850" b="1">
                <a:solidFill>
                  <a:srgbClr val="D99B2B"/>
                </a:solidFill>
              </a:rPr>
              <a:t>→</a:t>
            </a:r>
          </a:p>
        </p:txBody>
      </p:sp>
      <p:sp>
        <p:nvSpPr>
          <p:cNvPr id="16" name="Retângulo Arredondado 15">
            <a:extLst>
              <a:ext uri="{FF2B5EF4-FFF2-40B4-BE49-F238E27FC236}">
                <a16:creationId xmlns:a16="http://schemas.microsoft.com/office/drawing/2014/main" id="{B380BB81-ED9F-4AA9-A108-083F329C6F0F}"/>
              </a:ext>
            </a:extLst>
          </p:cNvPr>
          <p:cNvSpPr>
            <a:spLocks noGrp="1"/>
          </p:cNvSpPr>
          <p:nvPr/>
        </p:nvSpPr>
        <p:spPr>
          <a:xfrm>
            <a:off x="7810500" y="2238375"/>
            <a:ext cx="1571625" cy="1285875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8E7708D3-E1F5-4595-81A3-FBF401ECC53A}"/>
              </a:ext>
            </a:extLst>
          </p:cNvPr>
          <p:cNvSpPr>
            <a:spLocks noGrp="1"/>
          </p:cNvSpPr>
          <p:nvPr/>
        </p:nvSpPr>
        <p:spPr>
          <a:xfrm>
            <a:off x="7905750" y="2428875"/>
            <a:ext cx="1381125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08253F"/>
                </a:solidFill>
              </a:defRPr>
            </a:pPr>
            <a:r>
              <a:rPr sz="1650" b="1">
                <a:solidFill>
                  <a:srgbClr val="08253F"/>
                </a:solidFill>
              </a:rPr>
              <a:t>Câncer</a:t>
            </a:r>
          </a:p>
          <a:p>
            <a:pPr algn="ctr">
              <a:defRPr sz="1650" b="1">
                <a:solidFill>
                  <a:srgbClr val="08253F"/>
                </a:solidFill>
              </a:defRPr>
            </a:pPr>
            <a:r>
              <a:rPr sz="1650" b="1">
                <a:solidFill>
                  <a:srgbClr val="08253F"/>
                </a:solidFill>
              </a:rPr>
              <a:t>indolente</a:t>
            </a:r>
          </a:p>
        </p:txBody>
      </p:sp>
      <p:sp>
        <p:nvSpPr>
          <p:cNvPr id="18" name="Retângulo Arredondado 17">
            <a:extLst>
              <a:ext uri="{FF2B5EF4-FFF2-40B4-BE49-F238E27FC236}">
                <a16:creationId xmlns:a16="http://schemas.microsoft.com/office/drawing/2014/main" id="{0C65E654-EE88-4474-976A-6FB0A5FDFFB2}"/>
              </a:ext>
            </a:extLst>
          </p:cNvPr>
          <p:cNvSpPr>
            <a:spLocks noGrp="1"/>
          </p:cNvSpPr>
          <p:nvPr/>
        </p:nvSpPr>
        <p:spPr>
          <a:xfrm>
            <a:off x="10144125" y="2238375"/>
            <a:ext cx="1571625" cy="1285875"/>
          </a:xfrm>
          <a:prstGeom prst="roundRect">
            <a:avLst>
              <a:gd name="adj" fmla="val 8889"/>
            </a:avLst>
          </a:prstGeom>
          <a:solidFill>
            <a:srgbClr val="F7DFDD"/>
          </a:solidFill>
          <a:ln w="9525">
            <a:solidFill>
              <a:srgbClr val="B6413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1ADB3C42-1872-4DD5-87A8-883F44B064E3}"/>
              </a:ext>
            </a:extLst>
          </p:cNvPr>
          <p:cNvSpPr>
            <a:spLocks noGrp="1"/>
          </p:cNvSpPr>
          <p:nvPr/>
        </p:nvSpPr>
        <p:spPr>
          <a:xfrm>
            <a:off x="10239375" y="2428875"/>
            <a:ext cx="1381125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B6413C"/>
                </a:solidFill>
              </a:defRPr>
            </a:pPr>
            <a:r>
              <a:rPr sz="1650" b="1">
                <a:solidFill>
                  <a:srgbClr val="B6413C"/>
                </a:solidFill>
              </a:rPr>
              <a:t>Tratamento</a:t>
            </a:r>
          </a:p>
          <a:p>
            <a:pPr algn="ctr">
              <a:defRPr sz="1650" b="1">
                <a:solidFill>
                  <a:srgbClr val="B6413C"/>
                </a:solidFill>
              </a:defRPr>
            </a:pPr>
            <a:r>
              <a:rPr sz="1650" b="1">
                <a:solidFill>
                  <a:srgbClr val="B6413C"/>
                </a:solidFill>
              </a:rPr>
              <a:t>e efeitos</a:t>
            </a:r>
          </a:p>
        </p:txBody>
      </p:sp>
      <p:sp>
        <p:nvSpPr>
          <p:cNvPr id="20" name="Retângulo Arredondado 19">
            <a:extLst>
              <a:ext uri="{FF2B5EF4-FFF2-40B4-BE49-F238E27FC236}">
                <a16:creationId xmlns:a16="http://schemas.microsoft.com/office/drawing/2014/main" id="{1A68FE0B-AB22-44C9-9C29-06E16E0EC528}"/>
              </a:ext>
            </a:extLst>
          </p:cNvPr>
          <p:cNvSpPr>
            <a:spLocks noGrp="1"/>
          </p:cNvSpPr>
          <p:nvPr/>
        </p:nvSpPr>
        <p:spPr>
          <a:xfrm>
            <a:off x="1476375" y="4191000"/>
            <a:ext cx="9239250" cy="1047750"/>
          </a:xfrm>
          <a:prstGeom prst="roundRect">
            <a:avLst>
              <a:gd name="adj" fmla="val 10909"/>
            </a:avLst>
          </a:prstGeom>
          <a:solidFill>
            <a:srgbClr val="DDF3F7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B7631CAE-58FD-429D-B4A6-59EADD3864F2}"/>
              </a:ext>
            </a:extLst>
          </p:cNvPr>
          <p:cNvSpPr>
            <a:spLocks noGrp="1"/>
          </p:cNvSpPr>
          <p:nvPr/>
        </p:nvSpPr>
        <p:spPr>
          <a:xfrm>
            <a:off x="1809750" y="4381500"/>
            <a:ext cx="8572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025" b="1">
                <a:solidFill>
                  <a:srgbClr val="0C6E9E"/>
                </a:solidFill>
              </a:defRPr>
            </a:pPr>
            <a:r>
              <a:rPr sz="2025" b="1">
                <a:solidFill>
                  <a:srgbClr val="0C6E9E"/>
                </a:solidFill>
              </a:rPr>
              <a:t>Sobrediagnóstico = câncer detectado que não causaria sintomas ou morte durante a vida do paciente.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827BA975-A0C7-4492-810F-95F94F56D2C5}"/>
              </a:ext>
            </a:extLst>
          </p:cNvPr>
          <p:cNvSpPr>
            <a:spLocks noGrp="1"/>
          </p:cNvSpPr>
          <p:nvPr/>
        </p:nvSpPr>
        <p:spPr>
          <a:xfrm>
            <a:off x="666750" y="6353175"/>
            <a:ext cx="9810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675" b="0">
                <a:solidFill>
                  <a:srgbClr val="5C6873"/>
                </a:solidFill>
              </a:defRPr>
            </a:pPr>
            <a:r>
              <a:rPr sz="675" b="0">
                <a:solidFill>
                  <a:srgbClr val="5C6873"/>
                </a:solidFill>
              </a:rPr>
              <a:t>USPSTF estima sobrediagnóstico em 20%–50% dos cânceres detectados pelo rastreamento tradicional.</a:t>
            </a:r>
          </a:p>
        </p:txBody>
      </p:sp>
    </p:spTree>
    <p:extLst>
      <p:ext uri="{BB962C8B-B14F-4D97-AF65-F5344CB8AC3E}">
        <p14:creationId xmlns:p14="http://schemas.microsoft.com/office/powerpoint/2010/main" val="6241884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Arredondado 18">
            <a:extLst>
              <a:ext uri="{FF2B5EF4-FFF2-40B4-BE49-F238E27FC236}">
                <a16:creationId xmlns:a16="http://schemas.microsoft.com/office/drawing/2014/main" id="{A5294F4F-498F-4187-B6CE-863766AF52E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oundRect">
            <a:avLst>
              <a:gd name="adj" fmla="val 50000"/>
            </a:avLst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B4857DF9-2E7D-4741-9739-468E6465E558}"/>
              </a:ext>
            </a:extLst>
          </p:cNvPr>
          <p:cNvSpPr>
            <a:spLocks noGrp="1"/>
          </p:cNvSpPr>
          <p:nvPr/>
        </p:nvSpPr>
        <p:spPr>
          <a:xfrm>
            <a:off x="666750" y="323850"/>
            <a:ext cx="685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C6E9E"/>
                </a:solidFill>
              </a:defRPr>
            </a:pPr>
            <a:r>
              <a:rPr sz="975" b="1">
                <a:solidFill>
                  <a:srgbClr val="0C6E9E"/>
                </a:solidFill>
              </a:rPr>
              <a:t>RASTREAMENTO DO CÂNCER DE PRÓSTATA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4916A8F2-A441-49E9-986D-1C8F64376BF9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10858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08253F"/>
                </a:solidFill>
              </a:defRPr>
            </a:pPr>
            <a:r>
              <a:rPr sz="2550" b="1">
                <a:solidFill>
                  <a:srgbClr val="08253F"/>
                </a:solidFill>
              </a:rPr>
              <a:t>Diretrizes internacionais convergem na decisão compartilhada</a:t>
            </a:r>
          </a:p>
        </p:txBody>
      </p:sp>
      <p:sp>
        <p:nvSpPr>
          <p:cNvPr id="4" name="Retângulo Arredondado 3">
            <a:extLst>
              <a:ext uri="{FF2B5EF4-FFF2-40B4-BE49-F238E27FC236}">
                <a16:creationId xmlns:a16="http://schemas.microsoft.com/office/drawing/2014/main" id="{8F5F997F-C6FE-45A4-8E8D-D483EC3CAF0C}"/>
              </a:ext>
            </a:extLst>
          </p:cNvPr>
          <p:cNvSpPr>
            <a:spLocks noGrp="1"/>
          </p:cNvSpPr>
          <p:nvPr/>
        </p:nvSpPr>
        <p:spPr>
          <a:xfrm>
            <a:off x="666750" y="1466850"/>
            <a:ext cx="10858500" cy="19050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15DEEA02-AE84-4DB9-87DB-5ED6EC749ABA}"/>
              </a:ext>
            </a:extLst>
          </p:cNvPr>
          <p:cNvSpPr>
            <a:spLocks noGrp="1"/>
          </p:cNvSpPr>
          <p:nvPr/>
        </p:nvSpPr>
        <p:spPr>
          <a:xfrm>
            <a:off x="10953750" y="6334125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C6873"/>
                </a:solidFill>
              </a:defRPr>
            </a:pPr>
            <a:r>
              <a:rPr sz="900" b="1">
                <a:solidFill>
                  <a:srgbClr val="5C6873"/>
                </a:solidFill>
              </a:rPr>
              <a:t>08</a:t>
            </a:r>
          </a:p>
        </p:txBody>
      </p:sp>
      <p:sp>
        <p:nvSpPr>
          <p:cNvPr id="6" name="Retângulo Arredondado 5">
            <a:extLst>
              <a:ext uri="{FF2B5EF4-FFF2-40B4-BE49-F238E27FC236}">
                <a16:creationId xmlns:a16="http://schemas.microsoft.com/office/drawing/2014/main" id="{9043102C-4272-4C85-8B13-51A6930BF908}"/>
              </a:ext>
            </a:extLst>
          </p:cNvPr>
          <p:cNvSpPr>
            <a:spLocks noGrp="1"/>
          </p:cNvSpPr>
          <p:nvPr/>
        </p:nvSpPr>
        <p:spPr>
          <a:xfrm>
            <a:off x="762000" y="1762125"/>
            <a:ext cx="10668000" cy="704850"/>
          </a:xfrm>
          <a:prstGeom prst="roundRect">
            <a:avLst>
              <a:gd name="adj" fmla="val 16216"/>
            </a:avLst>
          </a:prstGeom>
          <a:solidFill>
            <a:srgbClr val="DDF3F7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2A61FC44-E9EE-4C27-80B5-7A7A0BEEF71F}"/>
              </a:ext>
            </a:extLst>
          </p:cNvPr>
          <p:cNvSpPr>
            <a:spLocks noGrp="1"/>
          </p:cNvSpPr>
          <p:nvPr/>
        </p:nvSpPr>
        <p:spPr>
          <a:xfrm>
            <a:off x="1000125" y="1876425"/>
            <a:ext cx="223837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08253F"/>
                </a:solidFill>
              </a:defRPr>
            </a:pPr>
            <a:r>
              <a:rPr sz="1575" b="1">
                <a:solidFill>
                  <a:srgbClr val="08253F"/>
                </a:solidFill>
              </a:rPr>
              <a:t>AUA/SUO 2026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E33825D0-D9E1-424A-A72A-97F7CB7D3CFA}"/>
              </a:ext>
            </a:extLst>
          </p:cNvPr>
          <p:cNvSpPr>
            <a:spLocks noGrp="1"/>
          </p:cNvSpPr>
          <p:nvPr/>
        </p:nvSpPr>
        <p:spPr>
          <a:xfrm>
            <a:off x="3381375" y="1876425"/>
            <a:ext cx="766762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202A"/>
                </a:solidFill>
              </a:defRPr>
            </a:pPr>
            <a:r>
              <a:rPr sz="1500" b="0">
                <a:solidFill>
                  <a:srgbClr val="17202A"/>
                </a:solidFill>
              </a:rPr>
              <a:t>PSA como teste inicial; estratégia baseada em risco</a:t>
            </a:r>
          </a:p>
        </p:txBody>
      </p:sp>
      <p:sp>
        <p:nvSpPr>
          <p:cNvPr id="9" name="Retângulo Arredondado 8">
            <a:extLst>
              <a:ext uri="{FF2B5EF4-FFF2-40B4-BE49-F238E27FC236}">
                <a16:creationId xmlns:a16="http://schemas.microsoft.com/office/drawing/2014/main" id="{261A014C-D152-431E-81D9-BEE0B1427A5C}"/>
              </a:ext>
            </a:extLst>
          </p:cNvPr>
          <p:cNvSpPr>
            <a:spLocks noGrp="1"/>
          </p:cNvSpPr>
          <p:nvPr/>
        </p:nvSpPr>
        <p:spPr>
          <a:xfrm>
            <a:off x="762000" y="2647950"/>
            <a:ext cx="10668000" cy="704850"/>
          </a:xfrm>
          <a:prstGeom prst="roundRect">
            <a:avLst>
              <a:gd name="adj" fmla="val 16216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417FC07B-FE59-443C-A6D3-6F4046814201}"/>
              </a:ext>
            </a:extLst>
          </p:cNvPr>
          <p:cNvSpPr>
            <a:spLocks noGrp="1"/>
          </p:cNvSpPr>
          <p:nvPr/>
        </p:nvSpPr>
        <p:spPr>
          <a:xfrm>
            <a:off x="1000125" y="2762250"/>
            <a:ext cx="223837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08253F"/>
                </a:solidFill>
              </a:defRPr>
            </a:pPr>
            <a:r>
              <a:rPr sz="1575" b="1">
                <a:solidFill>
                  <a:srgbClr val="08253F"/>
                </a:solidFill>
              </a:rPr>
              <a:t>EAU 2026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8E6877F-711B-413E-BE16-ABED91967F0F}"/>
              </a:ext>
            </a:extLst>
          </p:cNvPr>
          <p:cNvSpPr>
            <a:spLocks noGrp="1"/>
          </p:cNvSpPr>
          <p:nvPr/>
        </p:nvSpPr>
        <p:spPr>
          <a:xfrm>
            <a:off x="3381375" y="2762250"/>
            <a:ext cx="766762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202A"/>
                </a:solidFill>
              </a:defRPr>
            </a:pPr>
            <a:r>
              <a:rPr sz="1500" b="0">
                <a:solidFill>
                  <a:srgbClr val="17202A"/>
                </a:solidFill>
              </a:rPr>
              <a:t>Detecção precoce individualizada; evitar tumor insignificante</a:t>
            </a:r>
          </a:p>
        </p:txBody>
      </p:sp>
      <p:sp>
        <p:nvSpPr>
          <p:cNvPr id="12" name="Retângulo Arredondado 11">
            <a:extLst>
              <a:ext uri="{FF2B5EF4-FFF2-40B4-BE49-F238E27FC236}">
                <a16:creationId xmlns:a16="http://schemas.microsoft.com/office/drawing/2014/main" id="{DF325600-9BF3-4BFB-AAD4-F903D2352E85}"/>
              </a:ext>
            </a:extLst>
          </p:cNvPr>
          <p:cNvSpPr>
            <a:spLocks noGrp="1"/>
          </p:cNvSpPr>
          <p:nvPr/>
        </p:nvSpPr>
        <p:spPr>
          <a:xfrm>
            <a:off x="762000" y="3533775"/>
            <a:ext cx="10668000" cy="704850"/>
          </a:xfrm>
          <a:prstGeom prst="roundRect">
            <a:avLst>
              <a:gd name="adj" fmla="val 16216"/>
            </a:avLst>
          </a:prstGeom>
          <a:solidFill>
            <a:srgbClr val="DDF3F7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4BF6C9EB-70C4-43BD-94D3-E088CD1DE577}"/>
              </a:ext>
            </a:extLst>
          </p:cNvPr>
          <p:cNvSpPr>
            <a:spLocks noGrp="1"/>
          </p:cNvSpPr>
          <p:nvPr/>
        </p:nvSpPr>
        <p:spPr>
          <a:xfrm>
            <a:off x="1000125" y="3648075"/>
            <a:ext cx="223837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08253F"/>
                </a:solidFill>
              </a:defRPr>
            </a:pPr>
            <a:r>
              <a:rPr sz="1575" b="1">
                <a:solidFill>
                  <a:srgbClr val="08253F"/>
                </a:solidFill>
              </a:rPr>
              <a:t>USPSTF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9EF2A427-69BA-44AC-8025-6818E85F5F51}"/>
              </a:ext>
            </a:extLst>
          </p:cNvPr>
          <p:cNvSpPr>
            <a:spLocks noGrp="1"/>
          </p:cNvSpPr>
          <p:nvPr/>
        </p:nvSpPr>
        <p:spPr>
          <a:xfrm>
            <a:off x="3381375" y="3648075"/>
            <a:ext cx="766762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202A"/>
                </a:solidFill>
              </a:defRPr>
            </a:pPr>
            <a:r>
              <a:rPr sz="1500" b="0">
                <a:solidFill>
                  <a:srgbClr val="17202A"/>
                </a:solidFill>
              </a:rPr>
              <a:t>55–69 anos: decisão individual; ≥70: não rastrear rotineiramente</a:t>
            </a:r>
          </a:p>
        </p:txBody>
      </p:sp>
      <p:sp>
        <p:nvSpPr>
          <p:cNvPr id="15" name="Retângulo Arredondado 14">
            <a:extLst>
              <a:ext uri="{FF2B5EF4-FFF2-40B4-BE49-F238E27FC236}">
                <a16:creationId xmlns:a16="http://schemas.microsoft.com/office/drawing/2014/main" id="{F2561AF3-E0D7-4364-97E4-F640114A5C50}"/>
              </a:ext>
            </a:extLst>
          </p:cNvPr>
          <p:cNvSpPr>
            <a:spLocks noGrp="1"/>
          </p:cNvSpPr>
          <p:nvPr/>
        </p:nvSpPr>
        <p:spPr>
          <a:xfrm>
            <a:off x="762000" y="4419600"/>
            <a:ext cx="10668000" cy="704850"/>
          </a:xfrm>
          <a:prstGeom prst="roundRect">
            <a:avLst>
              <a:gd name="adj" fmla="val 16216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1B02D78C-C8AF-471C-8FE3-4B1D839A3044}"/>
              </a:ext>
            </a:extLst>
          </p:cNvPr>
          <p:cNvSpPr>
            <a:spLocks noGrp="1"/>
          </p:cNvSpPr>
          <p:nvPr/>
        </p:nvSpPr>
        <p:spPr>
          <a:xfrm>
            <a:off x="1000125" y="4533900"/>
            <a:ext cx="223837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08253F"/>
                </a:solidFill>
              </a:defRPr>
            </a:pPr>
            <a:r>
              <a:rPr sz="1575" b="1">
                <a:solidFill>
                  <a:srgbClr val="08253F"/>
                </a:solidFill>
              </a:rPr>
              <a:t>MS/INCA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32C1E2FC-4CFD-46F7-A453-6CCECE918BBC}"/>
              </a:ext>
            </a:extLst>
          </p:cNvPr>
          <p:cNvSpPr>
            <a:spLocks noGrp="1"/>
          </p:cNvSpPr>
          <p:nvPr/>
        </p:nvSpPr>
        <p:spPr>
          <a:xfrm>
            <a:off x="3381375" y="4533900"/>
            <a:ext cx="766762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202A"/>
                </a:solidFill>
              </a:defRPr>
            </a:pPr>
            <a:r>
              <a:rPr sz="1500" b="0">
                <a:solidFill>
                  <a:srgbClr val="17202A"/>
                </a:solidFill>
              </a:rPr>
              <a:t>Não recomenda rastreamento populacional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5C919B88-FA3A-47CB-87FA-78C1F422D9FE}"/>
              </a:ext>
            </a:extLst>
          </p:cNvPr>
          <p:cNvSpPr>
            <a:spLocks noGrp="1"/>
          </p:cNvSpPr>
          <p:nvPr/>
        </p:nvSpPr>
        <p:spPr>
          <a:xfrm>
            <a:off x="666750" y="6353175"/>
            <a:ext cx="9810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675" b="0">
                <a:solidFill>
                  <a:srgbClr val="5C6873"/>
                </a:solidFill>
              </a:defRPr>
            </a:pPr>
            <a:r>
              <a:rPr sz="675" b="0">
                <a:solidFill>
                  <a:srgbClr val="5C6873"/>
                </a:solidFill>
              </a:rPr>
              <a:t>Fontes: AUA/SUO 2026; EAU 2026; USPSTF 2018; MS/INCA 2023.</a:t>
            </a:r>
          </a:p>
        </p:txBody>
      </p:sp>
      <p:sp>
        <p:nvSpPr>
          <p:cNvPr id="20" name="Retângulo Arredondado 19">
            <a:extLst>
              <a:ext uri="{FF2B5EF4-FFF2-40B4-BE49-F238E27FC236}">
                <a16:creationId xmlns:a16="http://schemas.microsoft.com/office/drawing/2014/main" id="{528EA151-761B-DCDC-A6F6-12BD35C550DF}"/>
              </a:ext>
            </a:extLst>
          </p:cNvPr>
          <p:cNvSpPr>
            <a:spLocks noGrp="1"/>
          </p:cNvSpPr>
          <p:nvPr/>
        </p:nvSpPr>
        <p:spPr>
          <a:xfrm>
            <a:off x="762000" y="5325915"/>
            <a:ext cx="10668000" cy="704850"/>
          </a:xfrm>
          <a:prstGeom prst="roundRect">
            <a:avLst>
              <a:gd name="adj" fmla="val 16216"/>
            </a:avLst>
          </a:prstGeom>
          <a:solidFill>
            <a:srgbClr val="DDF3F7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r>
              <a:rPr lang="pt-BR" dirty="0"/>
              <a:t>  </a:t>
            </a:r>
            <a:r>
              <a:rPr lang="pt-BR" b="1" dirty="0"/>
              <a:t>SBU</a:t>
            </a:r>
            <a:r>
              <a:rPr lang="pt-BR" dirty="0"/>
              <a:t>                                      </a:t>
            </a:r>
            <a:r>
              <a:rPr lang="pt-BR" dirty="0">
                <a:solidFill>
                  <a:srgbClr val="FF0000"/>
                </a:solidFill>
              </a:rPr>
              <a:t>Recomenda rastreamento – individualizada e compartilhada</a:t>
            </a:r>
          </a:p>
        </p:txBody>
      </p:sp>
    </p:spTree>
    <p:extLst>
      <p:ext uri="{BB962C8B-B14F-4D97-AF65-F5344CB8AC3E}">
        <p14:creationId xmlns:p14="http://schemas.microsoft.com/office/powerpoint/2010/main" val="11638258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0"/>
          <p:cNvSpPr txBox="1"/>
          <p:nvPr/>
        </p:nvSpPr>
        <p:spPr>
          <a:xfrm>
            <a:off x="2135560" y="1268761"/>
            <a:ext cx="5040560" cy="4616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FATORES DE RISCO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10"/>
          <p:cNvSpPr txBox="1"/>
          <p:nvPr/>
        </p:nvSpPr>
        <p:spPr>
          <a:xfrm>
            <a:off x="2063552" y="1628800"/>
            <a:ext cx="8395078" cy="4832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❑"/>
            </a:pPr>
            <a:r>
              <a:rPr lang="pt-BR" sz="2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Idade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❑"/>
            </a:pPr>
            <a:r>
              <a:rPr lang="pt-BR" sz="2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História familiar (hereditário)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pt-BR"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pt-BR" sz="2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parente de 1º grau – chance 2x maior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pt-BR" sz="2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2 parentes de 1º grau – chance 6x maior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❑"/>
            </a:pPr>
            <a:r>
              <a:rPr lang="pt-BR" sz="2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Raça negra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❑"/>
            </a:pPr>
            <a:r>
              <a:rPr lang="pt-BR" sz="2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Obesidade 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❑"/>
            </a:pPr>
            <a:r>
              <a:rPr lang="pt-BR" sz="2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Hábitos alimentares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10"/>
          <p:cNvSpPr/>
          <p:nvPr/>
        </p:nvSpPr>
        <p:spPr>
          <a:xfrm>
            <a:off x="3143672" y="211288"/>
            <a:ext cx="6624736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pt-BR" sz="4400" b="1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Câncer De Próstata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00289" y="542342"/>
            <a:ext cx="5947549" cy="5773316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352"/>
              </a:srgbClr>
            </a:outerShdw>
          </a:effectLst>
        </p:spPr>
      </p:pic>
      <p:sp>
        <p:nvSpPr>
          <p:cNvPr id="189" name="Google Shape;189;p11" descr="Resultado de imagem para picanha"/>
          <p:cNvSpPr/>
          <p:nvPr/>
        </p:nvSpPr>
        <p:spPr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0" name="Google Shape;190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54133" y="2687237"/>
            <a:ext cx="2874241" cy="1616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11" descr="Resultado de imagem para torresmo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2433" y="4386908"/>
            <a:ext cx="2807435" cy="1872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11" descr="Imagem relacionada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4048196" y="-12858864"/>
            <a:ext cx="15240000" cy="10506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11" descr="Imagem relacionada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62433" y="662834"/>
            <a:ext cx="2816311" cy="1941494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11"/>
          <p:cNvSpPr/>
          <p:nvPr/>
        </p:nvSpPr>
        <p:spPr>
          <a:xfrm>
            <a:off x="5343274" y="4143380"/>
            <a:ext cx="2500330" cy="1428760"/>
          </a:xfrm>
          <a:prstGeom prst="ellipse">
            <a:avLst/>
          </a:prstGeom>
          <a:noFill/>
          <a:ln w="3810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11"/>
          <p:cNvSpPr/>
          <p:nvPr/>
        </p:nvSpPr>
        <p:spPr>
          <a:xfrm>
            <a:off x="6700596" y="857232"/>
            <a:ext cx="3571868" cy="2428892"/>
          </a:xfrm>
          <a:prstGeom prst="ellipse">
            <a:avLst/>
          </a:prstGeom>
          <a:noFill/>
          <a:ln w="3810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Arredondado 16">
            <a:extLst>
              <a:ext uri="{FF2B5EF4-FFF2-40B4-BE49-F238E27FC236}">
                <a16:creationId xmlns:a16="http://schemas.microsoft.com/office/drawing/2014/main" id="{707591AB-B70E-4DE2-85DC-58D04D5F4EA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oundRect">
            <a:avLst>
              <a:gd name="adj" fmla="val 50000"/>
            </a:avLst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64CB4C31-4D92-49CB-9992-0AE73774DD3B}"/>
              </a:ext>
            </a:extLst>
          </p:cNvPr>
          <p:cNvSpPr>
            <a:spLocks noGrp="1"/>
          </p:cNvSpPr>
          <p:nvPr/>
        </p:nvSpPr>
        <p:spPr>
          <a:xfrm>
            <a:off x="666750" y="323850"/>
            <a:ext cx="685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C6E9E"/>
                </a:solidFill>
              </a:defRPr>
            </a:pPr>
            <a:r>
              <a:rPr sz="975" b="1">
                <a:solidFill>
                  <a:srgbClr val="0C6E9E"/>
                </a:solidFill>
              </a:rPr>
              <a:t>RASTREAMENTO DO CÂNCER DE PRÓSTATA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55BE61EC-6854-445C-956C-7C193242B893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10858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08253F"/>
                </a:solidFill>
              </a:defRPr>
            </a:pPr>
            <a:r>
              <a:rPr sz="2550" b="1">
                <a:solidFill>
                  <a:srgbClr val="08253F"/>
                </a:solidFill>
              </a:rPr>
              <a:t>Comece pelo risco basal, não por um ponto de corte isolado</a:t>
            </a:r>
          </a:p>
        </p:txBody>
      </p:sp>
      <p:sp>
        <p:nvSpPr>
          <p:cNvPr id="4" name="Retângulo Arredondado 3">
            <a:extLst>
              <a:ext uri="{FF2B5EF4-FFF2-40B4-BE49-F238E27FC236}">
                <a16:creationId xmlns:a16="http://schemas.microsoft.com/office/drawing/2014/main" id="{67640A9D-C580-4C75-B399-44C76FE9B4C7}"/>
              </a:ext>
            </a:extLst>
          </p:cNvPr>
          <p:cNvSpPr>
            <a:spLocks noGrp="1"/>
          </p:cNvSpPr>
          <p:nvPr/>
        </p:nvSpPr>
        <p:spPr>
          <a:xfrm>
            <a:off x="666750" y="1466850"/>
            <a:ext cx="10858500" cy="19050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95252592-A65B-479F-B616-818456EB03AB}"/>
              </a:ext>
            </a:extLst>
          </p:cNvPr>
          <p:cNvSpPr>
            <a:spLocks noGrp="1"/>
          </p:cNvSpPr>
          <p:nvPr/>
        </p:nvSpPr>
        <p:spPr>
          <a:xfrm>
            <a:off x="10953750" y="6334125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C6873"/>
                </a:solidFill>
              </a:defRPr>
            </a:pPr>
            <a:r>
              <a:rPr sz="900" b="1">
                <a:solidFill>
                  <a:srgbClr val="5C6873"/>
                </a:solidFill>
              </a:rPr>
              <a:t>09</a:t>
            </a:r>
          </a:p>
        </p:txBody>
      </p:sp>
      <p:sp>
        <p:nvSpPr>
          <p:cNvPr id="6" name="Retângulo Arredondado 5">
            <a:extLst>
              <a:ext uri="{FF2B5EF4-FFF2-40B4-BE49-F238E27FC236}">
                <a16:creationId xmlns:a16="http://schemas.microsoft.com/office/drawing/2014/main" id="{9ACFCCD3-37FD-4DE7-B9B9-B4325F5C858E}"/>
              </a:ext>
            </a:extLst>
          </p:cNvPr>
          <p:cNvSpPr>
            <a:spLocks noGrp="1"/>
          </p:cNvSpPr>
          <p:nvPr/>
        </p:nvSpPr>
        <p:spPr>
          <a:xfrm>
            <a:off x="857250" y="1857375"/>
            <a:ext cx="2000250" cy="809625"/>
          </a:xfrm>
          <a:prstGeom prst="roundRect">
            <a:avLst>
              <a:gd name="adj" fmla="val 14118"/>
            </a:avLst>
          </a:prstGeom>
          <a:solidFill>
            <a:srgbClr val="B6413C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38DAB4B5-4663-451E-9274-A8CE15512AD2}"/>
              </a:ext>
            </a:extLst>
          </p:cNvPr>
          <p:cNvSpPr>
            <a:spLocks noGrp="1"/>
          </p:cNvSpPr>
          <p:nvPr/>
        </p:nvSpPr>
        <p:spPr>
          <a:xfrm>
            <a:off x="857250" y="1857375"/>
            <a:ext cx="2000250" cy="809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025" b="1">
                <a:solidFill>
                  <a:srgbClr val="FFFFFF"/>
                </a:solidFill>
              </a:defRPr>
            </a:pPr>
            <a:r>
              <a:rPr sz="2025" b="1">
                <a:solidFill>
                  <a:srgbClr val="FFFFFF"/>
                </a:solidFill>
              </a:rPr>
              <a:t>45 anos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92CF2ED6-E23F-4962-B5DB-70146064281C}"/>
              </a:ext>
            </a:extLst>
          </p:cNvPr>
          <p:cNvSpPr>
            <a:spLocks noGrp="1"/>
          </p:cNvSpPr>
          <p:nvPr/>
        </p:nvSpPr>
        <p:spPr>
          <a:xfrm>
            <a:off x="3190875" y="1857375"/>
            <a:ext cx="7905750" cy="809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202A"/>
                </a:solidFill>
              </a:defRPr>
            </a:pPr>
            <a:r>
              <a:rPr sz="1650" b="1">
                <a:solidFill>
                  <a:srgbClr val="17202A"/>
                </a:solidFill>
              </a:rPr>
              <a:t>História familiar forte / variantes germinativas / ancestralidade de maior risco</a:t>
            </a:r>
          </a:p>
        </p:txBody>
      </p:sp>
      <p:sp>
        <p:nvSpPr>
          <p:cNvPr id="9" name="Retângulo Arredondado 8">
            <a:extLst>
              <a:ext uri="{FF2B5EF4-FFF2-40B4-BE49-F238E27FC236}">
                <a16:creationId xmlns:a16="http://schemas.microsoft.com/office/drawing/2014/main" id="{BF6BB132-2499-4631-954A-EEFC840C5DF1}"/>
              </a:ext>
            </a:extLst>
          </p:cNvPr>
          <p:cNvSpPr>
            <a:spLocks noGrp="1"/>
          </p:cNvSpPr>
          <p:nvPr/>
        </p:nvSpPr>
        <p:spPr>
          <a:xfrm>
            <a:off x="857250" y="3048000"/>
            <a:ext cx="2000250" cy="809625"/>
          </a:xfrm>
          <a:prstGeom prst="roundRect">
            <a:avLst>
              <a:gd name="adj" fmla="val 14118"/>
            </a:avLst>
          </a:prstGeom>
          <a:solidFill>
            <a:srgbClr val="0C6E9E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FD29F589-7C9E-4C26-BA0E-A5F06B2903F8}"/>
              </a:ext>
            </a:extLst>
          </p:cNvPr>
          <p:cNvSpPr>
            <a:spLocks noGrp="1"/>
          </p:cNvSpPr>
          <p:nvPr/>
        </p:nvSpPr>
        <p:spPr>
          <a:xfrm>
            <a:off x="857250" y="3048000"/>
            <a:ext cx="2000250" cy="809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025" b="1">
                <a:solidFill>
                  <a:srgbClr val="FFFFFF"/>
                </a:solidFill>
              </a:defRPr>
            </a:pPr>
            <a:r>
              <a:rPr sz="2025" b="1">
                <a:solidFill>
                  <a:srgbClr val="FFFFFF"/>
                </a:solidFill>
              </a:rPr>
              <a:t>50 anos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0B18014F-F069-4302-BEBE-01CEEF3682B4}"/>
              </a:ext>
            </a:extLst>
          </p:cNvPr>
          <p:cNvSpPr>
            <a:spLocks noGrp="1"/>
          </p:cNvSpPr>
          <p:nvPr/>
        </p:nvSpPr>
        <p:spPr>
          <a:xfrm>
            <a:off x="3190875" y="3048000"/>
            <a:ext cx="7905750" cy="809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0">
                <a:solidFill>
                  <a:srgbClr val="17202A"/>
                </a:solidFill>
              </a:defRPr>
            </a:pPr>
            <a:r>
              <a:rPr sz="1650" b="0">
                <a:solidFill>
                  <a:srgbClr val="17202A"/>
                </a:solidFill>
              </a:rPr>
              <a:t>Risco habitual: considerar discussão individualizada</a:t>
            </a:r>
          </a:p>
        </p:txBody>
      </p:sp>
      <p:sp>
        <p:nvSpPr>
          <p:cNvPr id="12" name="Retângulo Arredondado 11">
            <a:extLst>
              <a:ext uri="{FF2B5EF4-FFF2-40B4-BE49-F238E27FC236}">
                <a16:creationId xmlns:a16="http://schemas.microsoft.com/office/drawing/2014/main" id="{FCBB78F0-4482-4CC6-9345-8D825C41EDF1}"/>
              </a:ext>
            </a:extLst>
          </p:cNvPr>
          <p:cNvSpPr>
            <a:spLocks noGrp="1"/>
          </p:cNvSpPr>
          <p:nvPr/>
        </p:nvSpPr>
        <p:spPr>
          <a:xfrm>
            <a:off x="857250" y="4238625"/>
            <a:ext cx="2000250" cy="809625"/>
          </a:xfrm>
          <a:prstGeom prst="roundRect">
            <a:avLst>
              <a:gd name="adj" fmla="val 14118"/>
            </a:avLst>
          </a:prstGeom>
          <a:solidFill>
            <a:srgbClr val="5C6873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84C7C4FE-95E8-4871-B06D-F2FEE49BE7D7}"/>
              </a:ext>
            </a:extLst>
          </p:cNvPr>
          <p:cNvSpPr>
            <a:spLocks noGrp="1"/>
          </p:cNvSpPr>
          <p:nvPr/>
        </p:nvSpPr>
        <p:spPr>
          <a:xfrm>
            <a:off x="857250" y="4238625"/>
            <a:ext cx="2000250" cy="809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025" b="1">
                <a:solidFill>
                  <a:srgbClr val="FFFFFF"/>
                </a:solidFill>
              </a:defRPr>
            </a:pPr>
            <a:r>
              <a:rPr sz="2025" b="1">
                <a:solidFill>
                  <a:srgbClr val="FFFFFF"/>
                </a:solidFill>
              </a:rPr>
              <a:t>&gt;70–75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ACA8B35E-6DEF-4FF6-8001-9978C83DD807}"/>
              </a:ext>
            </a:extLst>
          </p:cNvPr>
          <p:cNvSpPr>
            <a:spLocks noGrp="1"/>
          </p:cNvSpPr>
          <p:nvPr/>
        </p:nvSpPr>
        <p:spPr>
          <a:xfrm>
            <a:off x="3190875" y="4238625"/>
            <a:ext cx="7905750" cy="809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0">
                <a:solidFill>
                  <a:srgbClr val="17202A"/>
                </a:solidFill>
              </a:defRPr>
            </a:pPr>
            <a:r>
              <a:rPr sz="1650" b="0">
                <a:solidFill>
                  <a:srgbClr val="17202A"/>
                </a:solidFill>
              </a:rPr>
              <a:t>Avaliar PSA prévio, saúde global e expectativa de vida — evitar rotina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3A848F1E-C768-41CE-9C15-272006C4F43A}"/>
              </a:ext>
            </a:extLst>
          </p:cNvPr>
          <p:cNvSpPr>
            <a:spLocks noGrp="1"/>
          </p:cNvSpPr>
          <p:nvPr/>
        </p:nvSpPr>
        <p:spPr>
          <a:xfrm>
            <a:off x="857250" y="5619750"/>
            <a:ext cx="10239375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 b="1">
                <a:solidFill>
                  <a:srgbClr val="0C6E9E"/>
                </a:solidFill>
              </a:defRPr>
            </a:pPr>
            <a:r>
              <a:rPr sz="1800" b="1">
                <a:solidFill>
                  <a:srgbClr val="0C6E9E"/>
                </a:solidFill>
              </a:rPr>
              <a:t>Idade cronológica sozinha é um marcador imperfeito.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D7E0EB51-8D9F-447F-8645-BA67378DCCD0}"/>
              </a:ext>
            </a:extLst>
          </p:cNvPr>
          <p:cNvSpPr>
            <a:spLocks noGrp="1"/>
          </p:cNvSpPr>
          <p:nvPr/>
        </p:nvSpPr>
        <p:spPr>
          <a:xfrm>
            <a:off x="666750" y="6353175"/>
            <a:ext cx="9810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675" b="0">
                <a:solidFill>
                  <a:srgbClr val="5C6873"/>
                </a:solidFill>
              </a:defRPr>
            </a:pPr>
            <a:r>
              <a:rPr sz="675" b="0">
                <a:solidFill>
                  <a:srgbClr val="5C6873"/>
                </a:solidFill>
              </a:rPr>
              <a:t>Síntese prática baseada em AUA/SUO e EAU; adaptar ao contexto nacional e à decisão compartilhada.</a:t>
            </a:r>
          </a:p>
        </p:txBody>
      </p:sp>
    </p:spTree>
    <p:extLst>
      <p:ext uri="{BB962C8B-B14F-4D97-AF65-F5344CB8AC3E}">
        <p14:creationId xmlns:p14="http://schemas.microsoft.com/office/powerpoint/2010/main" val="3310739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Arredondado 18">
            <a:extLst>
              <a:ext uri="{FF2B5EF4-FFF2-40B4-BE49-F238E27FC236}">
                <a16:creationId xmlns:a16="http://schemas.microsoft.com/office/drawing/2014/main" id="{27F1039A-A050-45A6-9BC0-0809B48293E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oundRect">
            <a:avLst>
              <a:gd name="adj" fmla="val 50000"/>
            </a:avLst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9A6173B-A008-4BDA-A2CC-5241ADB75372}"/>
              </a:ext>
            </a:extLst>
          </p:cNvPr>
          <p:cNvSpPr>
            <a:spLocks noGrp="1"/>
          </p:cNvSpPr>
          <p:nvPr/>
        </p:nvSpPr>
        <p:spPr>
          <a:xfrm>
            <a:off x="666750" y="323850"/>
            <a:ext cx="685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C6E9E"/>
                </a:solidFill>
              </a:defRPr>
            </a:pPr>
            <a:r>
              <a:rPr sz="975" b="1">
                <a:solidFill>
                  <a:srgbClr val="0C6E9E"/>
                </a:solidFill>
              </a:rPr>
              <a:t>RASTREAMENTO DO CÂNCER DE PRÓSTATA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0AADB083-2AA6-42D9-819B-ED47748C1069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10858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08253F"/>
                </a:solidFill>
              </a:defRPr>
            </a:pPr>
            <a:r>
              <a:rPr sz="2550" b="1">
                <a:solidFill>
                  <a:srgbClr val="08253F"/>
                </a:solidFill>
              </a:rPr>
              <a:t>Quem tem maior risco merece conversa mais cedo</a:t>
            </a:r>
          </a:p>
        </p:txBody>
      </p:sp>
      <p:sp>
        <p:nvSpPr>
          <p:cNvPr id="4" name="Retângulo Arredondado 3">
            <a:extLst>
              <a:ext uri="{FF2B5EF4-FFF2-40B4-BE49-F238E27FC236}">
                <a16:creationId xmlns:a16="http://schemas.microsoft.com/office/drawing/2014/main" id="{F0282A56-A761-4485-84D9-AFB6056A0F2E}"/>
              </a:ext>
            </a:extLst>
          </p:cNvPr>
          <p:cNvSpPr>
            <a:spLocks noGrp="1"/>
          </p:cNvSpPr>
          <p:nvPr/>
        </p:nvSpPr>
        <p:spPr>
          <a:xfrm>
            <a:off x="666750" y="1466850"/>
            <a:ext cx="10858500" cy="19050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DE11D918-7D0F-4C00-BF52-0CEBE8E40872}"/>
              </a:ext>
            </a:extLst>
          </p:cNvPr>
          <p:cNvSpPr>
            <a:spLocks noGrp="1"/>
          </p:cNvSpPr>
          <p:nvPr/>
        </p:nvSpPr>
        <p:spPr>
          <a:xfrm>
            <a:off x="10953750" y="6334125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C6873"/>
                </a:solidFill>
              </a:defRPr>
            </a:pPr>
            <a:r>
              <a:rPr sz="900" b="1">
                <a:solidFill>
                  <a:srgbClr val="5C6873"/>
                </a:solidFill>
              </a:rPr>
              <a:t>10</a:t>
            </a:r>
          </a:p>
        </p:txBody>
      </p:sp>
      <p:sp>
        <p:nvSpPr>
          <p:cNvPr id="6" name="Retângulo Arredondado 5">
            <a:extLst>
              <a:ext uri="{FF2B5EF4-FFF2-40B4-BE49-F238E27FC236}">
                <a16:creationId xmlns:a16="http://schemas.microsoft.com/office/drawing/2014/main" id="{B3D4AEDC-A4CD-4634-9BA4-1894F1DE85D6}"/>
              </a:ext>
            </a:extLst>
          </p:cNvPr>
          <p:cNvSpPr>
            <a:spLocks noGrp="1"/>
          </p:cNvSpPr>
          <p:nvPr/>
        </p:nvSpPr>
        <p:spPr>
          <a:xfrm>
            <a:off x="762000" y="1809750"/>
            <a:ext cx="5143500" cy="152400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FEC35080-550E-4A0C-A15E-BEE2B2FDA921}"/>
              </a:ext>
            </a:extLst>
          </p:cNvPr>
          <p:cNvSpPr>
            <a:spLocks noGrp="1"/>
          </p:cNvSpPr>
          <p:nvPr/>
        </p:nvSpPr>
        <p:spPr>
          <a:xfrm>
            <a:off x="1028700" y="2000250"/>
            <a:ext cx="461962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1">
                <a:solidFill>
                  <a:srgbClr val="0C6E9E"/>
                </a:solidFill>
              </a:defRPr>
            </a:pPr>
            <a:r>
              <a:rPr sz="1725" b="1">
                <a:solidFill>
                  <a:srgbClr val="0C6E9E"/>
                </a:solidFill>
              </a:rPr>
              <a:t>História familiar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BEAAC46E-848E-4EE7-9D70-FEEC3A959AA4}"/>
              </a:ext>
            </a:extLst>
          </p:cNvPr>
          <p:cNvSpPr>
            <a:spLocks noGrp="1"/>
          </p:cNvSpPr>
          <p:nvPr/>
        </p:nvSpPr>
        <p:spPr>
          <a:xfrm>
            <a:off x="1028700" y="2428875"/>
            <a:ext cx="4572000" cy="714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202A"/>
                </a:solidFill>
              </a:defRPr>
            </a:pPr>
            <a:r>
              <a:rPr sz="1500" b="0">
                <a:solidFill>
                  <a:srgbClr val="17202A"/>
                </a:solidFill>
              </a:rPr>
              <a:t>Pai/irmão com doença precoce, metastática ou letal; múltiplos parentes</a:t>
            </a:r>
          </a:p>
        </p:txBody>
      </p:sp>
      <p:sp>
        <p:nvSpPr>
          <p:cNvPr id="9" name="Retângulo Arredondado 8">
            <a:extLst>
              <a:ext uri="{FF2B5EF4-FFF2-40B4-BE49-F238E27FC236}">
                <a16:creationId xmlns:a16="http://schemas.microsoft.com/office/drawing/2014/main" id="{76527C91-C3AD-4851-85EB-21810402CF04}"/>
              </a:ext>
            </a:extLst>
          </p:cNvPr>
          <p:cNvSpPr>
            <a:spLocks noGrp="1"/>
          </p:cNvSpPr>
          <p:nvPr/>
        </p:nvSpPr>
        <p:spPr>
          <a:xfrm>
            <a:off x="6286500" y="1809750"/>
            <a:ext cx="5143500" cy="152400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9FDB6A3-1E12-46B1-8AA5-6ECBFEBA304F}"/>
              </a:ext>
            </a:extLst>
          </p:cNvPr>
          <p:cNvSpPr>
            <a:spLocks noGrp="1"/>
          </p:cNvSpPr>
          <p:nvPr/>
        </p:nvSpPr>
        <p:spPr>
          <a:xfrm>
            <a:off x="6553200" y="2000250"/>
            <a:ext cx="461962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1">
                <a:solidFill>
                  <a:srgbClr val="B6413C"/>
                </a:solidFill>
              </a:defRPr>
            </a:pPr>
            <a:r>
              <a:rPr sz="1725" b="1">
                <a:solidFill>
                  <a:srgbClr val="B6413C"/>
                </a:solidFill>
              </a:rPr>
              <a:t>Genética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BE00D88B-66C5-4404-A751-00C0BC830458}"/>
              </a:ext>
            </a:extLst>
          </p:cNvPr>
          <p:cNvSpPr>
            <a:spLocks noGrp="1"/>
          </p:cNvSpPr>
          <p:nvPr/>
        </p:nvSpPr>
        <p:spPr>
          <a:xfrm>
            <a:off x="6553200" y="2428875"/>
            <a:ext cx="4572000" cy="714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202A"/>
                </a:solidFill>
              </a:defRPr>
            </a:pPr>
            <a:r>
              <a:rPr sz="1500" b="0">
                <a:solidFill>
                  <a:srgbClr val="17202A"/>
                </a:solidFill>
              </a:rPr>
              <a:t>BRCA2 e outras variantes de predisposição</a:t>
            </a:r>
          </a:p>
        </p:txBody>
      </p:sp>
      <p:sp>
        <p:nvSpPr>
          <p:cNvPr id="12" name="Retângulo Arredondado 11">
            <a:extLst>
              <a:ext uri="{FF2B5EF4-FFF2-40B4-BE49-F238E27FC236}">
                <a16:creationId xmlns:a16="http://schemas.microsoft.com/office/drawing/2014/main" id="{11BA3998-E453-45EE-ABA3-EF677656213C}"/>
              </a:ext>
            </a:extLst>
          </p:cNvPr>
          <p:cNvSpPr>
            <a:spLocks noGrp="1"/>
          </p:cNvSpPr>
          <p:nvPr/>
        </p:nvSpPr>
        <p:spPr>
          <a:xfrm>
            <a:off x="762000" y="3714750"/>
            <a:ext cx="5143500" cy="152400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3C4732F2-35CA-41C1-9FB3-FE33D90EAA48}"/>
              </a:ext>
            </a:extLst>
          </p:cNvPr>
          <p:cNvSpPr>
            <a:spLocks noGrp="1"/>
          </p:cNvSpPr>
          <p:nvPr/>
        </p:nvSpPr>
        <p:spPr>
          <a:xfrm>
            <a:off x="1028700" y="3905250"/>
            <a:ext cx="461962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1">
                <a:solidFill>
                  <a:srgbClr val="0C6E9E"/>
                </a:solidFill>
              </a:defRPr>
            </a:pPr>
            <a:r>
              <a:rPr sz="1725" b="1">
                <a:solidFill>
                  <a:srgbClr val="0C6E9E"/>
                </a:solidFill>
              </a:rPr>
              <a:t>Ancestralidade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3EE68E75-6E30-4828-8EE6-E60D05AB916A}"/>
              </a:ext>
            </a:extLst>
          </p:cNvPr>
          <p:cNvSpPr>
            <a:spLocks noGrp="1"/>
          </p:cNvSpPr>
          <p:nvPr/>
        </p:nvSpPr>
        <p:spPr>
          <a:xfrm>
            <a:off x="1028700" y="4333875"/>
            <a:ext cx="4572000" cy="714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202A"/>
                </a:solidFill>
              </a:defRPr>
            </a:pPr>
            <a:r>
              <a:rPr sz="1500" b="0">
                <a:solidFill>
                  <a:srgbClr val="17202A"/>
                </a:solidFill>
              </a:rPr>
              <a:t>Homens negros apresentam maior risco e mortalidade em vários contextos</a:t>
            </a:r>
          </a:p>
        </p:txBody>
      </p:sp>
      <p:sp>
        <p:nvSpPr>
          <p:cNvPr id="15" name="Retângulo Arredondado 14">
            <a:extLst>
              <a:ext uri="{FF2B5EF4-FFF2-40B4-BE49-F238E27FC236}">
                <a16:creationId xmlns:a16="http://schemas.microsoft.com/office/drawing/2014/main" id="{19253459-3E27-4CA0-A7E4-1F384641F94E}"/>
              </a:ext>
            </a:extLst>
          </p:cNvPr>
          <p:cNvSpPr>
            <a:spLocks noGrp="1"/>
          </p:cNvSpPr>
          <p:nvPr/>
        </p:nvSpPr>
        <p:spPr>
          <a:xfrm>
            <a:off x="6286500" y="3714750"/>
            <a:ext cx="5143500" cy="152400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AE615280-E8A2-41BB-B595-70B88A0B9579}"/>
              </a:ext>
            </a:extLst>
          </p:cNvPr>
          <p:cNvSpPr>
            <a:spLocks noGrp="1"/>
          </p:cNvSpPr>
          <p:nvPr/>
        </p:nvSpPr>
        <p:spPr>
          <a:xfrm>
            <a:off x="6553200" y="3905250"/>
            <a:ext cx="461962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1">
                <a:solidFill>
                  <a:srgbClr val="0C6E9E"/>
                </a:solidFill>
              </a:defRPr>
            </a:pPr>
            <a:r>
              <a:rPr sz="1725" b="1">
                <a:solidFill>
                  <a:srgbClr val="0C6E9E"/>
                </a:solidFill>
              </a:rPr>
              <a:t>PSA basal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600A2709-9B73-4314-83AF-F763AB1329D9}"/>
              </a:ext>
            </a:extLst>
          </p:cNvPr>
          <p:cNvSpPr>
            <a:spLocks noGrp="1"/>
          </p:cNvSpPr>
          <p:nvPr/>
        </p:nvSpPr>
        <p:spPr>
          <a:xfrm>
            <a:off x="6553200" y="4333875"/>
            <a:ext cx="4572000" cy="714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202A"/>
                </a:solidFill>
              </a:defRPr>
            </a:pPr>
            <a:r>
              <a:rPr sz="1500" b="0">
                <a:solidFill>
                  <a:srgbClr val="17202A"/>
                </a:solidFill>
              </a:rPr>
              <a:t>Valor em idade jovem pode refinar risco futuro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1F8BF0BB-4A09-469B-8F1D-AE9A94BB7C19}"/>
              </a:ext>
            </a:extLst>
          </p:cNvPr>
          <p:cNvSpPr>
            <a:spLocks noGrp="1"/>
          </p:cNvSpPr>
          <p:nvPr/>
        </p:nvSpPr>
        <p:spPr>
          <a:xfrm>
            <a:off x="666750" y="6353175"/>
            <a:ext cx="9810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675" b="0">
                <a:solidFill>
                  <a:srgbClr val="5C6873"/>
                </a:solidFill>
              </a:defRPr>
            </a:pPr>
            <a:r>
              <a:rPr sz="675" b="0">
                <a:solidFill>
                  <a:srgbClr val="5C6873"/>
                </a:solidFill>
              </a:rPr>
              <a:t>AUA/SUO 2026; EAU 2026. “Maior risco” orienta início e intensidade, não automatiza biópsia.</a:t>
            </a:r>
          </a:p>
        </p:txBody>
      </p:sp>
    </p:spTree>
    <p:extLst>
      <p:ext uri="{BB962C8B-B14F-4D97-AF65-F5344CB8AC3E}">
        <p14:creationId xmlns:p14="http://schemas.microsoft.com/office/powerpoint/2010/main" val="10956498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Arredondado 16">
            <a:extLst>
              <a:ext uri="{FF2B5EF4-FFF2-40B4-BE49-F238E27FC236}">
                <a16:creationId xmlns:a16="http://schemas.microsoft.com/office/drawing/2014/main" id="{8F7DDA36-C00B-4C6B-AF2F-F6CFF729700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oundRect">
            <a:avLst>
              <a:gd name="adj" fmla="val 50000"/>
            </a:avLst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717EF485-B9FA-4DA7-A348-71439CD43EA0}"/>
              </a:ext>
            </a:extLst>
          </p:cNvPr>
          <p:cNvSpPr>
            <a:spLocks noGrp="1"/>
          </p:cNvSpPr>
          <p:nvPr/>
        </p:nvSpPr>
        <p:spPr>
          <a:xfrm>
            <a:off x="666750" y="323850"/>
            <a:ext cx="685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C6E9E"/>
                </a:solidFill>
              </a:defRPr>
            </a:pPr>
            <a:r>
              <a:rPr sz="975" b="1">
                <a:solidFill>
                  <a:srgbClr val="0C6E9E"/>
                </a:solidFill>
              </a:rPr>
              <a:t>RASTREAMENTO DO CÂNCER DE PRÓSTATA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E01FC6AF-16E8-4B98-B141-C1605F339635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10858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08253F"/>
                </a:solidFill>
              </a:defRPr>
            </a:pPr>
            <a:r>
              <a:rPr sz="2550" b="1">
                <a:solidFill>
                  <a:srgbClr val="08253F"/>
                </a:solidFill>
              </a:rPr>
              <a:t>Antes de coletar PSA, reduza resultados falsamente elevados</a:t>
            </a:r>
          </a:p>
        </p:txBody>
      </p:sp>
      <p:sp>
        <p:nvSpPr>
          <p:cNvPr id="4" name="Retângulo Arredondado 3">
            <a:extLst>
              <a:ext uri="{FF2B5EF4-FFF2-40B4-BE49-F238E27FC236}">
                <a16:creationId xmlns:a16="http://schemas.microsoft.com/office/drawing/2014/main" id="{546B24B9-8509-4687-80C8-D3E4126A27D2}"/>
              </a:ext>
            </a:extLst>
          </p:cNvPr>
          <p:cNvSpPr>
            <a:spLocks noGrp="1"/>
          </p:cNvSpPr>
          <p:nvPr/>
        </p:nvSpPr>
        <p:spPr>
          <a:xfrm>
            <a:off x="666750" y="1466850"/>
            <a:ext cx="10858500" cy="19050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611EC513-D8D6-456A-9E3E-63A85C326E8E}"/>
              </a:ext>
            </a:extLst>
          </p:cNvPr>
          <p:cNvSpPr>
            <a:spLocks noGrp="1"/>
          </p:cNvSpPr>
          <p:nvPr/>
        </p:nvSpPr>
        <p:spPr>
          <a:xfrm>
            <a:off x="10953750" y="6334125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C6873"/>
                </a:solidFill>
              </a:defRPr>
            </a:pPr>
            <a:r>
              <a:rPr sz="900" b="1">
                <a:solidFill>
                  <a:srgbClr val="5C6873"/>
                </a:solidFill>
              </a:rPr>
              <a:t>11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68F1FED-0886-4440-A762-A91C671092CA}"/>
              </a:ext>
            </a:extLst>
          </p:cNvPr>
          <p:cNvSpPr>
            <a:spLocks noGrp="1"/>
          </p:cNvSpPr>
          <p:nvPr/>
        </p:nvSpPr>
        <p:spPr>
          <a:xfrm>
            <a:off x="904875" y="1847850"/>
            <a:ext cx="114300" cy="114300"/>
          </a:xfrm>
          <a:prstGeom prst="ellipse">
            <a:avLst/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269072A5-0831-448A-B79A-43566DF7ECA6}"/>
              </a:ext>
            </a:extLst>
          </p:cNvPr>
          <p:cNvSpPr>
            <a:spLocks noGrp="1"/>
          </p:cNvSpPr>
          <p:nvPr/>
        </p:nvSpPr>
        <p:spPr>
          <a:xfrm>
            <a:off x="1171575" y="1762125"/>
            <a:ext cx="98298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0">
                <a:solidFill>
                  <a:srgbClr val="17202A"/>
                </a:solidFill>
              </a:defRPr>
            </a:pPr>
            <a:r>
              <a:rPr sz="1725" b="0">
                <a:solidFill>
                  <a:srgbClr val="17202A"/>
                </a:solidFill>
              </a:rPr>
              <a:t>Adiar na presença de infecção urinária, prostatite ou retenção aguda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ACB26AC-69BE-473A-B47E-6A7C90F9DB62}"/>
              </a:ext>
            </a:extLst>
          </p:cNvPr>
          <p:cNvSpPr>
            <a:spLocks noGrp="1"/>
          </p:cNvSpPr>
          <p:nvPr/>
        </p:nvSpPr>
        <p:spPr>
          <a:xfrm>
            <a:off x="904875" y="2628900"/>
            <a:ext cx="114300" cy="114300"/>
          </a:xfrm>
          <a:prstGeom prst="ellipse">
            <a:avLst/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2F977D39-45D3-468B-97C8-213EBE68B4F0}"/>
              </a:ext>
            </a:extLst>
          </p:cNvPr>
          <p:cNvSpPr>
            <a:spLocks noGrp="1"/>
          </p:cNvSpPr>
          <p:nvPr/>
        </p:nvSpPr>
        <p:spPr>
          <a:xfrm>
            <a:off x="1171575" y="2543175"/>
            <a:ext cx="98298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0">
                <a:solidFill>
                  <a:srgbClr val="17202A"/>
                </a:solidFill>
              </a:defRPr>
            </a:pPr>
            <a:r>
              <a:rPr sz="1725" b="0">
                <a:solidFill>
                  <a:srgbClr val="17202A"/>
                </a:solidFill>
              </a:rPr>
              <a:t>Rever instrumentação/manipulação urológica recente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25D49D5-F05D-4187-92F3-82B5FE4021C1}"/>
              </a:ext>
            </a:extLst>
          </p:cNvPr>
          <p:cNvSpPr>
            <a:spLocks noGrp="1"/>
          </p:cNvSpPr>
          <p:nvPr/>
        </p:nvSpPr>
        <p:spPr>
          <a:xfrm>
            <a:off x="904875" y="3409950"/>
            <a:ext cx="114300" cy="114300"/>
          </a:xfrm>
          <a:prstGeom prst="ellipse">
            <a:avLst/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EF6303D7-3A5C-4CEB-81A8-7DA5B0F5E870}"/>
              </a:ext>
            </a:extLst>
          </p:cNvPr>
          <p:cNvSpPr>
            <a:spLocks noGrp="1"/>
          </p:cNvSpPr>
          <p:nvPr/>
        </p:nvSpPr>
        <p:spPr>
          <a:xfrm>
            <a:off x="1171575" y="3324225"/>
            <a:ext cx="98298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0">
                <a:solidFill>
                  <a:srgbClr val="17202A"/>
                </a:solidFill>
              </a:defRPr>
            </a:pPr>
            <a:r>
              <a:rPr sz="1725" b="0">
                <a:solidFill>
                  <a:srgbClr val="17202A"/>
                </a:solidFill>
              </a:rPr>
              <a:t>Interpretar com volume prostático, idade, medicamentos e histórico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F736F98-E9AD-4C0D-91D7-E4AD4E79A802}"/>
              </a:ext>
            </a:extLst>
          </p:cNvPr>
          <p:cNvSpPr>
            <a:spLocks noGrp="1"/>
          </p:cNvSpPr>
          <p:nvPr/>
        </p:nvSpPr>
        <p:spPr>
          <a:xfrm>
            <a:off x="904875" y="4191000"/>
            <a:ext cx="114300" cy="114300"/>
          </a:xfrm>
          <a:prstGeom prst="ellipse">
            <a:avLst/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1395A6CD-21FA-4A45-B87A-81FE06700462}"/>
              </a:ext>
            </a:extLst>
          </p:cNvPr>
          <p:cNvSpPr>
            <a:spLocks noGrp="1"/>
          </p:cNvSpPr>
          <p:nvPr/>
        </p:nvSpPr>
        <p:spPr>
          <a:xfrm>
            <a:off x="1171575" y="4105275"/>
            <a:ext cx="98298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0">
                <a:solidFill>
                  <a:srgbClr val="17202A"/>
                </a:solidFill>
              </a:defRPr>
            </a:pPr>
            <a:r>
              <a:rPr sz="1725" b="0">
                <a:solidFill>
                  <a:srgbClr val="17202A"/>
                </a:solidFill>
              </a:rPr>
              <a:t>Evitar decisões a partir de uma única medida inesperada</a:t>
            </a:r>
          </a:p>
        </p:txBody>
      </p:sp>
      <p:sp>
        <p:nvSpPr>
          <p:cNvPr id="14" name="Retângulo Arredondado 13">
            <a:extLst>
              <a:ext uri="{FF2B5EF4-FFF2-40B4-BE49-F238E27FC236}">
                <a16:creationId xmlns:a16="http://schemas.microsoft.com/office/drawing/2014/main" id="{98230497-AD76-4207-A4FA-B24DD1834024}"/>
              </a:ext>
            </a:extLst>
          </p:cNvPr>
          <p:cNvSpPr>
            <a:spLocks noGrp="1"/>
          </p:cNvSpPr>
          <p:nvPr/>
        </p:nvSpPr>
        <p:spPr>
          <a:xfrm>
            <a:off x="904875" y="5143500"/>
            <a:ext cx="10096500" cy="714375"/>
          </a:xfrm>
          <a:prstGeom prst="roundRect">
            <a:avLst>
              <a:gd name="adj" fmla="val 16000"/>
            </a:avLst>
          </a:prstGeom>
          <a:solidFill>
            <a:srgbClr val="DDF3F7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A407670A-BE2B-4251-847C-0DD72A9E2BA0}"/>
              </a:ext>
            </a:extLst>
          </p:cNvPr>
          <p:cNvSpPr>
            <a:spLocks noGrp="1"/>
          </p:cNvSpPr>
          <p:nvPr/>
        </p:nvSpPr>
        <p:spPr>
          <a:xfrm>
            <a:off x="1190625" y="5257800"/>
            <a:ext cx="9525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75" b="1">
                <a:solidFill>
                  <a:srgbClr val="0C6E9E"/>
                </a:solidFill>
              </a:defRPr>
            </a:pPr>
            <a:r>
              <a:rPr sz="1875" b="1">
                <a:solidFill>
                  <a:srgbClr val="0C6E9E"/>
                </a:solidFill>
              </a:rPr>
              <a:t>PSA recém-elevado? Repita em condições padronizadas antes de biomarcador, imagem ou biópsia.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60DD6DB5-E692-4A2D-8CBE-0F8A81CC18FE}"/>
              </a:ext>
            </a:extLst>
          </p:cNvPr>
          <p:cNvSpPr>
            <a:spLocks noGrp="1"/>
          </p:cNvSpPr>
          <p:nvPr/>
        </p:nvSpPr>
        <p:spPr>
          <a:xfrm>
            <a:off x="666750" y="6353175"/>
            <a:ext cx="9810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675" b="0">
                <a:solidFill>
                  <a:srgbClr val="5C6873"/>
                </a:solidFill>
              </a:defRPr>
            </a:pPr>
            <a:r>
              <a:rPr sz="675" b="0">
                <a:solidFill>
                  <a:srgbClr val="5C6873"/>
                </a:solidFill>
              </a:rPr>
              <a:t>AUA/SUO 2026: repetir PSA recém-elevado antes de investigação secundária.</a:t>
            </a:r>
          </a:p>
        </p:txBody>
      </p:sp>
    </p:spTree>
    <p:extLst>
      <p:ext uri="{BB962C8B-B14F-4D97-AF65-F5344CB8AC3E}">
        <p14:creationId xmlns:p14="http://schemas.microsoft.com/office/powerpoint/2010/main" val="6312575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Arredondado 15">
            <a:extLst>
              <a:ext uri="{FF2B5EF4-FFF2-40B4-BE49-F238E27FC236}">
                <a16:creationId xmlns:a16="http://schemas.microsoft.com/office/drawing/2014/main" id="{5D73E46E-9D52-4859-B3EA-49D9D1E642B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oundRect">
            <a:avLst>
              <a:gd name="adj" fmla="val 50000"/>
            </a:avLst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5A6E610B-AA4B-4564-8010-6C234032C140}"/>
              </a:ext>
            </a:extLst>
          </p:cNvPr>
          <p:cNvSpPr>
            <a:spLocks noGrp="1"/>
          </p:cNvSpPr>
          <p:nvPr/>
        </p:nvSpPr>
        <p:spPr>
          <a:xfrm>
            <a:off x="666750" y="323850"/>
            <a:ext cx="685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C6E9E"/>
                </a:solidFill>
              </a:defRPr>
            </a:pPr>
            <a:r>
              <a:rPr sz="975" b="1">
                <a:solidFill>
                  <a:srgbClr val="0C6E9E"/>
                </a:solidFill>
              </a:rPr>
              <a:t>RASTREAMENTO DO CÂNCER DE PRÓSTATA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0EE3E10-DAB6-4000-86B4-1631D4CA0931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10858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08253F"/>
                </a:solidFill>
              </a:defRPr>
            </a:pPr>
            <a:r>
              <a:rPr sz="2550" b="1">
                <a:solidFill>
                  <a:srgbClr val="08253F"/>
                </a:solidFill>
              </a:rPr>
              <a:t>O toque retal não deve ser usado como teste isolado de rastreamento</a:t>
            </a:r>
          </a:p>
        </p:txBody>
      </p:sp>
      <p:sp>
        <p:nvSpPr>
          <p:cNvPr id="4" name="Retângulo Arredondado 3">
            <a:extLst>
              <a:ext uri="{FF2B5EF4-FFF2-40B4-BE49-F238E27FC236}">
                <a16:creationId xmlns:a16="http://schemas.microsoft.com/office/drawing/2014/main" id="{66FD3668-A1C9-4421-8CA6-57D87501C174}"/>
              </a:ext>
            </a:extLst>
          </p:cNvPr>
          <p:cNvSpPr>
            <a:spLocks noGrp="1"/>
          </p:cNvSpPr>
          <p:nvPr/>
        </p:nvSpPr>
        <p:spPr>
          <a:xfrm>
            <a:off x="666750" y="1466850"/>
            <a:ext cx="10858500" cy="19050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4E162380-03D2-4E7B-B4BE-258196AB6D96}"/>
              </a:ext>
            </a:extLst>
          </p:cNvPr>
          <p:cNvSpPr>
            <a:spLocks noGrp="1"/>
          </p:cNvSpPr>
          <p:nvPr/>
        </p:nvSpPr>
        <p:spPr>
          <a:xfrm>
            <a:off x="10953750" y="6334125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C6873"/>
                </a:solidFill>
              </a:defRPr>
            </a:pPr>
            <a:r>
              <a:rPr sz="900" b="1">
                <a:solidFill>
                  <a:srgbClr val="5C6873"/>
                </a:solidFill>
              </a:rPr>
              <a:t>12</a:t>
            </a:r>
          </a:p>
        </p:txBody>
      </p:sp>
      <p:sp>
        <p:nvSpPr>
          <p:cNvPr id="6" name="Retângulo Arredondado 5">
            <a:extLst>
              <a:ext uri="{FF2B5EF4-FFF2-40B4-BE49-F238E27FC236}">
                <a16:creationId xmlns:a16="http://schemas.microsoft.com/office/drawing/2014/main" id="{525411AC-0BEF-410B-91DA-944998C7E797}"/>
              </a:ext>
            </a:extLst>
          </p:cNvPr>
          <p:cNvSpPr>
            <a:spLocks noGrp="1"/>
          </p:cNvSpPr>
          <p:nvPr/>
        </p:nvSpPr>
        <p:spPr>
          <a:xfrm>
            <a:off x="857250" y="1905000"/>
            <a:ext cx="4286250" cy="238125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3FD83970-2BD8-4B0E-A83F-18936B45EBB7}"/>
              </a:ext>
            </a:extLst>
          </p:cNvPr>
          <p:cNvSpPr>
            <a:spLocks noGrp="1"/>
          </p:cNvSpPr>
          <p:nvPr/>
        </p:nvSpPr>
        <p:spPr>
          <a:xfrm>
            <a:off x="1143000" y="2143125"/>
            <a:ext cx="37147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3600" b="1">
                <a:solidFill>
                  <a:srgbClr val="0C6E9E"/>
                </a:solidFill>
              </a:defRPr>
            </a:pPr>
            <a:r>
              <a:rPr sz="3600" b="1">
                <a:solidFill>
                  <a:srgbClr val="0C6E9E"/>
                </a:solidFill>
              </a:rPr>
              <a:t>PSA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B9062577-56BD-49F0-A58E-C175A4335303}"/>
              </a:ext>
            </a:extLst>
          </p:cNvPr>
          <p:cNvSpPr>
            <a:spLocks noGrp="1"/>
          </p:cNvSpPr>
          <p:nvPr/>
        </p:nvSpPr>
        <p:spPr>
          <a:xfrm>
            <a:off x="1143000" y="2952750"/>
            <a:ext cx="37147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 b="1">
                <a:solidFill>
                  <a:srgbClr val="08253F"/>
                </a:solidFill>
              </a:defRPr>
            </a:pPr>
            <a:r>
              <a:rPr sz="1800" b="1">
                <a:solidFill>
                  <a:srgbClr val="08253F"/>
                </a:solidFill>
              </a:rPr>
              <a:t>Teste inicial preferencial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407F03CD-195D-47C0-A9EA-E472611ECFC4}"/>
              </a:ext>
            </a:extLst>
          </p:cNvPr>
          <p:cNvSpPr>
            <a:spLocks noGrp="1"/>
          </p:cNvSpPr>
          <p:nvPr/>
        </p:nvSpPr>
        <p:spPr>
          <a:xfrm>
            <a:off x="1143000" y="3476625"/>
            <a:ext cx="3714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425" b="0">
                <a:solidFill>
                  <a:srgbClr val="5C6873"/>
                </a:solidFill>
              </a:defRPr>
            </a:pPr>
            <a:r>
              <a:rPr sz="1425" b="0">
                <a:solidFill>
                  <a:srgbClr val="5C6873"/>
                </a:solidFill>
              </a:rPr>
              <a:t>Sensível ao contexto; não é específico para câncer</a:t>
            </a:r>
          </a:p>
        </p:txBody>
      </p:sp>
      <p:sp>
        <p:nvSpPr>
          <p:cNvPr id="10" name="Retângulo Arredondado 9">
            <a:extLst>
              <a:ext uri="{FF2B5EF4-FFF2-40B4-BE49-F238E27FC236}">
                <a16:creationId xmlns:a16="http://schemas.microsoft.com/office/drawing/2014/main" id="{1D16A082-D862-4670-91F9-A84B6FC1959A}"/>
              </a:ext>
            </a:extLst>
          </p:cNvPr>
          <p:cNvSpPr>
            <a:spLocks noGrp="1"/>
          </p:cNvSpPr>
          <p:nvPr/>
        </p:nvSpPr>
        <p:spPr>
          <a:xfrm>
            <a:off x="7048500" y="1905000"/>
            <a:ext cx="4286250" cy="238125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2E4BE5B1-3C15-4102-988B-11937B1625A8}"/>
              </a:ext>
            </a:extLst>
          </p:cNvPr>
          <p:cNvSpPr>
            <a:spLocks noGrp="1"/>
          </p:cNvSpPr>
          <p:nvPr/>
        </p:nvSpPr>
        <p:spPr>
          <a:xfrm>
            <a:off x="7334250" y="2143125"/>
            <a:ext cx="37147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625" b="1">
                <a:solidFill>
                  <a:srgbClr val="14A6A1"/>
                </a:solidFill>
              </a:defRPr>
            </a:pPr>
            <a:r>
              <a:rPr sz="2625" b="1">
                <a:solidFill>
                  <a:srgbClr val="14A6A1"/>
                </a:solidFill>
              </a:rPr>
              <a:t>TOQUE RETAL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E604A27E-5E40-48BF-B22A-2FFD336AF865}"/>
              </a:ext>
            </a:extLst>
          </p:cNvPr>
          <p:cNvSpPr>
            <a:spLocks noGrp="1"/>
          </p:cNvSpPr>
          <p:nvPr/>
        </p:nvSpPr>
        <p:spPr>
          <a:xfrm>
            <a:off x="7334250" y="2952750"/>
            <a:ext cx="37147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725" b="1">
                <a:solidFill>
                  <a:srgbClr val="08253F"/>
                </a:solidFill>
              </a:defRPr>
            </a:pPr>
            <a:r>
              <a:rPr sz="1725" b="1">
                <a:solidFill>
                  <a:srgbClr val="08253F"/>
                </a:solidFill>
              </a:rPr>
              <a:t>Complementa a avaliação de risco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4F235176-FD27-495B-A799-043FE0ACA1CC}"/>
              </a:ext>
            </a:extLst>
          </p:cNvPr>
          <p:cNvSpPr>
            <a:spLocks noGrp="1"/>
          </p:cNvSpPr>
          <p:nvPr/>
        </p:nvSpPr>
        <p:spPr>
          <a:xfrm>
            <a:off x="7334250" y="3476625"/>
            <a:ext cx="3714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425" b="0">
                <a:solidFill>
                  <a:srgbClr val="5C6873"/>
                </a:solidFill>
              </a:defRPr>
            </a:pPr>
            <a:r>
              <a:rPr sz="1425" b="0">
                <a:solidFill>
                  <a:srgbClr val="5C6873"/>
                </a:solidFill>
              </a:rPr>
              <a:t>Útil diante de PSA alterado ou suspeita clínica; não substitui PSA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1E1C02FE-356F-466C-BD67-4503AD810131}"/>
              </a:ext>
            </a:extLst>
          </p:cNvPr>
          <p:cNvSpPr>
            <a:spLocks noGrp="1"/>
          </p:cNvSpPr>
          <p:nvPr/>
        </p:nvSpPr>
        <p:spPr>
          <a:xfrm>
            <a:off x="857250" y="4953000"/>
            <a:ext cx="104775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75" b="1">
                <a:solidFill>
                  <a:srgbClr val="B6413C"/>
                </a:solidFill>
              </a:defRPr>
            </a:pPr>
            <a:r>
              <a:rPr sz="1875" b="1">
                <a:solidFill>
                  <a:srgbClr val="B6413C"/>
                </a:solidFill>
              </a:rPr>
              <a:t>Exame normal não exclui câncer clinicamente significativo.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5A7CF9C3-8331-44BF-8385-840233A14BDA}"/>
              </a:ext>
            </a:extLst>
          </p:cNvPr>
          <p:cNvSpPr>
            <a:spLocks noGrp="1"/>
          </p:cNvSpPr>
          <p:nvPr/>
        </p:nvSpPr>
        <p:spPr>
          <a:xfrm>
            <a:off x="666750" y="6353175"/>
            <a:ext cx="9810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675" b="0">
                <a:solidFill>
                  <a:srgbClr val="5C6873"/>
                </a:solidFill>
              </a:defRPr>
            </a:pPr>
            <a:r>
              <a:rPr sz="675" b="0">
                <a:solidFill>
                  <a:srgbClr val="5C6873"/>
                </a:solidFill>
              </a:rPr>
              <a:t>AUA/SUO 2026: não usar toque retal como única modalidade de rastreamento.</a:t>
            </a:r>
          </a:p>
        </p:txBody>
      </p:sp>
    </p:spTree>
    <p:extLst>
      <p:ext uri="{BB962C8B-B14F-4D97-AF65-F5344CB8AC3E}">
        <p14:creationId xmlns:p14="http://schemas.microsoft.com/office/powerpoint/2010/main" val="21141996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114087" y="260648"/>
            <a:ext cx="7772895" cy="144655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pt-BR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pt-BR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Porque o Exame De Toque é tão Importante?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9536" y="1890070"/>
            <a:ext cx="3627162" cy="362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5735960" y="2708920"/>
            <a:ext cx="4320480" cy="22398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400" b="1" dirty="0"/>
              <a:t>20% dos casos de câncer de próstata são diagnosticados exclusivamente pelo exame de toque retal</a:t>
            </a:r>
          </a:p>
        </p:txBody>
      </p:sp>
    </p:spTree>
    <p:extLst>
      <p:ext uri="{BB962C8B-B14F-4D97-AF65-F5344CB8AC3E}">
        <p14:creationId xmlns:p14="http://schemas.microsoft.com/office/powerpoint/2010/main" val="18269170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 descr="Resultado de imagem para iMAGENS DE PROSTATA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pt-BR" altLang="pt-BR"/>
          </a:p>
        </p:txBody>
      </p:sp>
      <p:pic>
        <p:nvPicPr>
          <p:cNvPr id="25603" name="Picture 4" descr="o que é câncer de próstat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569" y="953344"/>
            <a:ext cx="5261719" cy="5261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44073" y="1691108"/>
            <a:ext cx="3798887" cy="37861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tângulo 4"/>
          <p:cNvSpPr/>
          <p:nvPr/>
        </p:nvSpPr>
        <p:spPr>
          <a:xfrm>
            <a:off x="4156346" y="44624"/>
            <a:ext cx="3556103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pt-BR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Toque Retal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5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Arredondado 7">
            <a:extLst>
              <a:ext uri="{FF2B5EF4-FFF2-40B4-BE49-F238E27FC236}">
                <a16:creationId xmlns:a16="http://schemas.microsoft.com/office/drawing/2014/main" id="{2BE6A031-2224-4068-A7F6-788842D1F5A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oundRect">
            <a:avLst>
              <a:gd name="adj" fmla="val 50000"/>
            </a:avLst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31DA8278-6582-4C24-A3B9-5C3E743616E0}"/>
              </a:ext>
            </a:extLst>
          </p:cNvPr>
          <p:cNvSpPr>
            <a:spLocks noGrp="1"/>
          </p:cNvSpPr>
          <p:nvPr/>
        </p:nvSpPr>
        <p:spPr>
          <a:xfrm>
            <a:off x="685800" y="1143000"/>
            <a:ext cx="723900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900" b="1">
                <a:solidFill>
                  <a:srgbClr val="FFFFFF"/>
                </a:solidFill>
              </a:defRPr>
            </a:pPr>
            <a:r>
              <a:rPr sz="3900" b="1">
                <a:solidFill>
                  <a:srgbClr val="FFFFFF"/>
                </a:solidFill>
              </a:rPr>
              <a:t>RASTREAMENTO DO</a:t>
            </a:r>
          </a:p>
          <a:p>
            <a:pPr algn="l">
              <a:defRPr sz="3900" b="1">
                <a:solidFill>
                  <a:srgbClr val="FFFFFF"/>
                </a:solidFill>
              </a:defRPr>
            </a:pPr>
            <a:r>
              <a:rPr sz="3900" b="1">
                <a:solidFill>
                  <a:srgbClr val="FFFFFF"/>
                </a:solidFill>
              </a:rPr>
              <a:t>CÂNCER DE PRÓSTATA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DAB71394-607B-4DE9-B20D-E2AC65D05AE8}"/>
              </a:ext>
            </a:extLst>
          </p:cNvPr>
          <p:cNvSpPr>
            <a:spLocks noGrp="1"/>
          </p:cNvSpPr>
          <p:nvPr/>
        </p:nvSpPr>
        <p:spPr>
          <a:xfrm>
            <a:off x="723900" y="3143250"/>
            <a:ext cx="619125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0">
                <a:solidFill>
                  <a:srgbClr val="C9E8EF"/>
                </a:solidFill>
              </a:defRPr>
            </a:pPr>
            <a:r>
              <a:rPr sz="1800" b="0">
                <a:solidFill>
                  <a:srgbClr val="C9E8EF"/>
                </a:solidFill>
              </a:rPr>
              <a:t>Como maximizar benefício e reduzir sobrediagnóstico na prática clínica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74D7DC9-9B0C-4EC3-8E0D-EE85CD4DFA7A}"/>
              </a:ext>
            </a:extLst>
          </p:cNvPr>
          <p:cNvSpPr>
            <a:spLocks noGrp="1"/>
          </p:cNvSpPr>
          <p:nvPr/>
        </p:nvSpPr>
        <p:spPr>
          <a:xfrm>
            <a:off x="8477250" y="1095375"/>
            <a:ext cx="2381250" cy="2381250"/>
          </a:xfrm>
          <a:prstGeom prst="ellipse">
            <a:avLst/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7433790-BB6E-431C-9D63-2D6A831C68E2}"/>
              </a:ext>
            </a:extLst>
          </p:cNvPr>
          <p:cNvSpPr>
            <a:spLocks noGrp="1"/>
          </p:cNvSpPr>
          <p:nvPr/>
        </p:nvSpPr>
        <p:spPr>
          <a:xfrm>
            <a:off x="9096375" y="1714500"/>
            <a:ext cx="1143000" cy="1143000"/>
          </a:xfrm>
          <a:prstGeom prst="ellipse">
            <a:avLst/>
          </a:prstGeom>
          <a:solidFill>
            <a:srgbClr val="08253F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5E808D68-887B-4D21-880B-76FEDE177DBB}"/>
              </a:ext>
            </a:extLst>
          </p:cNvPr>
          <p:cNvSpPr>
            <a:spLocks noGrp="1"/>
          </p:cNvSpPr>
          <p:nvPr/>
        </p:nvSpPr>
        <p:spPr>
          <a:xfrm>
            <a:off x="8477250" y="3714750"/>
            <a:ext cx="2381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PSA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B689F97-3165-82AE-1DA6-B4408EE80425}"/>
              </a:ext>
            </a:extLst>
          </p:cNvPr>
          <p:cNvSpPr txBox="1"/>
          <p:nvPr/>
        </p:nvSpPr>
        <p:spPr>
          <a:xfrm>
            <a:off x="6592186" y="5454502"/>
            <a:ext cx="40191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FF0000"/>
                </a:solidFill>
              </a:rPr>
              <a:t>DR. HUMBERTO MONTORO</a:t>
            </a:r>
          </a:p>
          <a:p>
            <a:pPr algn="ctr"/>
            <a:r>
              <a:rPr lang="pt-BR" dirty="0">
                <a:solidFill>
                  <a:srgbClr val="FF0000"/>
                </a:solidFill>
              </a:rPr>
              <a:t>Professor Urologia UFAL</a:t>
            </a:r>
          </a:p>
          <a:p>
            <a:pPr algn="ctr"/>
            <a:r>
              <a:rPr lang="pt-BR" dirty="0">
                <a:solidFill>
                  <a:srgbClr val="FF0000"/>
                </a:solidFill>
              </a:rPr>
              <a:t>Conselheiro CREMAL</a:t>
            </a:r>
          </a:p>
        </p:txBody>
      </p:sp>
    </p:spTree>
    <p:extLst>
      <p:ext uri="{BB962C8B-B14F-4D97-AF65-F5344CB8AC3E}">
        <p14:creationId xmlns:p14="http://schemas.microsoft.com/office/powerpoint/2010/main" val="8883449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1881159" y="1397000"/>
          <a:ext cx="8572560" cy="453233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57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7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7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06466">
                <a:tc>
                  <a:txBody>
                    <a:bodyPr/>
                    <a:lstStyle/>
                    <a:p>
                      <a:r>
                        <a:rPr lang="en-US" sz="2400" b="1" dirty="0" err="1"/>
                        <a:t>Nível</a:t>
                      </a:r>
                      <a:r>
                        <a:rPr lang="en-US" sz="2400" b="1" dirty="0"/>
                        <a:t> de PSA</a:t>
                      </a:r>
                      <a:endParaRPr lang="pt-B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     Toque normal</a:t>
                      </a:r>
                      <a:endParaRPr lang="pt-B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     Toque </a:t>
                      </a:r>
                      <a:r>
                        <a:rPr lang="en-US" sz="2400" b="1" dirty="0" err="1"/>
                        <a:t>alterado</a:t>
                      </a:r>
                      <a:endParaRPr lang="pt-BR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6466">
                <a:tc>
                  <a:txBody>
                    <a:bodyPr/>
                    <a:lstStyle/>
                    <a:p>
                      <a:r>
                        <a:rPr lang="en-US" sz="2400" b="1" dirty="0" err="1"/>
                        <a:t>Desconhecido</a:t>
                      </a:r>
                      <a:endParaRPr lang="pt-B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              10%</a:t>
                      </a:r>
                      <a:endParaRPr lang="pt-B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           40%</a:t>
                      </a:r>
                      <a:endParaRPr lang="pt-BR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6466">
                <a:tc>
                  <a:txBody>
                    <a:bodyPr/>
                    <a:lstStyle/>
                    <a:p>
                      <a:r>
                        <a:rPr lang="en-US" sz="2400" b="1" dirty="0" err="1"/>
                        <a:t>Menor</a:t>
                      </a:r>
                      <a:r>
                        <a:rPr lang="en-US" sz="2400" b="1" dirty="0"/>
                        <a:t> </a:t>
                      </a:r>
                      <a:r>
                        <a:rPr lang="en-US" sz="2400" b="1" dirty="0" err="1"/>
                        <a:t>que</a:t>
                      </a:r>
                      <a:r>
                        <a:rPr lang="en-US" sz="2400" b="1" dirty="0"/>
                        <a:t> 4</a:t>
                      </a:r>
                      <a:endParaRPr lang="pt-B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          5 – 8% </a:t>
                      </a:r>
                      <a:endParaRPr lang="pt-B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           25%</a:t>
                      </a:r>
                      <a:endParaRPr lang="pt-BR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6466">
                <a:tc>
                  <a:txBody>
                    <a:bodyPr/>
                    <a:lstStyle/>
                    <a:p>
                      <a:r>
                        <a:rPr lang="en-US" sz="2400" b="1" dirty="0"/>
                        <a:t>Entre 4 e 10</a:t>
                      </a:r>
                      <a:endParaRPr lang="pt-B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              15% </a:t>
                      </a:r>
                      <a:endParaRPr lang="pt-B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           80%</a:t>
                      </a:r>
                      <a:endParaRPr lang="pt-BR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6466">
                <a:tc>
                  <a:txBody>
                    <a:bodyPr/>
                    <a:lstStyle/>
                    <a:p>
                      <a:r>
                        <a:rPr lang="en-US" sz="2400" b="1" dirty="0" err="1"/>
                        <a:t>Maior</a:t>
                      </a:r>
                      <a:r>
                        <a:rPr lang="en-US" sz="2400" b="1" dirty="0"/>
                        <a:t> </a:t>
                      </a:r>
                      <a:r>
                        <a:rPr lang="en-US" sz="2400" b="1" dirty="0" err="1"/>
                        <a:t>que</a:t>
                      </a:r>
                      <a:r>
                        <a:rPr lang="en-US" sz="2400" b="1" dirty="0"/>
                        <a:t> 10</a:t>
                      </a:r>
                      <a:endParaRPr lang="pt-B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              40%</a:t>
                      </a:r>
                      <a:endParaRPr lang="pt-B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           95%</a:t>
                      </a:r>
                      <a:endParaRPr lang="pt-BR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tângulo 5"/>
          <p:cNvSpPr/>
          <p:nvPr/>
        </p:nvSpPr>
        <p:spPr>
          <a:xfrm>
            <a:off x="1881158" y="188640"/>
            <a:ext cx="8501122" cy="107721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pt-BR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Risco de ter câncer de próstata pelo</a:t>
            </a:r>
          </a:p>
          <a:p>
            <a:pPr algn="ctr">
              <a:defRPr/>
            </a:pPr>
            <a:r>
              <a:rPr lang="pt-BR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nível de PSA no sangue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00DB29E-C68E-93D4-D414-62C15A512504}"/>
              </a:ext>
            </a:extLst>
          </p:cNvPr>
          <p:cNvSpPr txBox="1"/>
          <p:nvPr/>
        </p:nvSpPr>
        <p:spPr>
          <a:xfrm>
            <a:off x="1258277" y="648677"/>
            <a:ext cx="92065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/>
              <a:t>COMO INTERPRETAR PSA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395F63A-6F97-C41E-286F-7CC9FE3C5843}"/>
              </a:ext>
            </a:extLst>
          </p:cNvPr>
          <p:cNvSpPr txBox="1"/>
          <p:nvPr/>
        </p:nvSpPr>
        <p:spPr>
          <a:xfrm>
            <a:off x="1336431" y="1750646"/>
            <a:ext cx="4392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Valor normal ? – Até 2,5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8896F9-27C9-9B26-89A0-071542C093B7}"/>
              </a:ext>
            </a:extLst>
          </p:cNvPr>
          <p:cNvSpPr txBox="1"/>
          <p:nvPr/>
        </p:nvSpPr>
        <p:spPr>
          <a:xfrm>
            <a:off x="1324707" y="2328984"/>
            <a:ext cx="264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Idade e valor do PSA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9AA8BCD-B420-B3CA-9679-5E4177D02BE0}"/>
              </a:ext>
            </a:extLst>
          </p:cNvPr>
          <p:cNvSpPr txBox="1"/>
          <p:nvPr/>
        </p:nvSpPr>
        <p:spPr>
          <a:xfrm>
            <a:off x="1316891" y="2885830"/>
            <a:ext cx="3888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Velocidade do PSA – 0,4 </a:t>
            </a:r>
            <a:r>
              <a:rPr lang="pt-BR" dirty="0" err="1"/>
              <a:t>ng</a:t>
            </a:r>
            <a:r>
              <a:rPr lang="pt-BR" dirty="0"/>
              <a:t>/ml por ano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67DDD3D-CE04-6061-0B43-DEFCE6ECF5DD}"/>
              </a:ext>
            </a:extLst>
          </p:cNvPr>
          <p:cNvSpPr txBox="1"/>
          <p:nvPr/>
        </p:nvSpPr>
        <p:spPr>
          <a:xfrm>
            <a:off x="1258277" y="3448538"/>
            <a:ext cx="5072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Densidade do PSA (</a:t>
            </a:r>
            <a:r>
              <a:rPr lang="pt-BR" dirty="0" err="1"/>
              <a:t>psa</a:t>
            </a:r>
            <a:r>
              <a:rPr lang="pt-BR" dirty="0"/>
              <a:t> total/volume) -  &gt; 0,15 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BC66C5A7-0DEE-D291-2C91-757709633F58}"/>
              </a:ext>
            </a:extLst>
          </p:cNvPr>
          <p:cNvSpPr txBox="1"/>
          <p:nvPr/>
        </p:nvSpPr>
        <p:spPr>
          <a:xfrm>
            <a:off x="1336431" y="4036106"/>
            <a:ext cx="3868616" cy="382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Relação livre/total do PSA - &lt; 20%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D4C73EBA-3489-C8F3-B6FE-D77D2AEF534B}"/>
              </a:ext>
            </a:extLst>
          </p:cNvPr>
          <p:cNvSpPr txBox="1"/>
          <p:nvPr/>
        </p:nvSpPr>
        <p:spPr>
          <a:xfrm>
            <a:off x="3165230" y="4977805"/>
            <a:ext cx="5548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FF0000"/>
                </a:solidFill>
              </a:rPr>
              <a:t>CUIDADO</a:t>
            </a:r>
            <a:r>
              <a:rPr lang="pt-BR" dirty="0"/>
              <a:t>: finasterida, sonda, ITU, massagem, sexo...</a:t>
            </a:r>
          </a:p>
        </p:txBody>
      </p:sp>
    </p:spTree>
    <p:extLst>
      <p:ext uri="{BB962C8B-B14F-4D97-AF65-F5344CB8AC3E}">
        <p14:creationId xmlns:p14="http://schemas.microsoft.com/office/powerpoint/2010/main" val="26453603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Arredondado 27">
            <a:extLst>
              <a:ext uri="{FF2B5EF4-FFF2-40B4-BE49-F238E27FC236}">
                <a16:creationId xmlns:a16="http://schemas.microsoft.com/office/drawing/2014/main" id="{51EAFD37-EBA0-43EC-AC39-F2B8F41867E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oundRect">
            <a:avLst>
              <a:gd name="adj" fmla="val 50000"/>
            </a:avLst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41A06359-9A47-4E38-B43A-C81FA372A757}"/>
              </a:ext>
            </a:extLst>
          </p:cNvPr>
          <p:cNvSpPr>
            <a:spLocks noGrp="1"/>
          </p:cNvSpPr>
          <p:nvPr/>
        </p:nvSpPr>
        <p:spPr>
          <a:xfrm>
            <a:off x="666750" y="323850"/>
            <a:ext cx="685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C6E9E"/>
                </a:solidFill>
              </a:defRPr>
            </a:pPr>
            <a:r>
              <a:rPr sz="975" b="1">
                <a:solidFill>
                  <a:srgbClr val="0C6E9E"/>
                </a:solidFill>
              </a:rPr>
              <a:t>RASTREAMENTO DO CÂNCER DE PRÓSTATA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EF7E57D-2E8C-4EA3-A899-95E791B4B8CF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10858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08253F"/>
                </a:solidFill>
              </a:defRPr>
            </a:pPr>
            <a:r>
              <a:rPr sz="2550" b="1">
                <a:solidFill>
                  <a:srgbClr val="08253F"/>
                </a:solidFill>
              </a:rPr>
              <a:t>Após PSA confirmado, estime risco antes de indicar biópsia</a:t>
            </a:r>
          </a:p>
        </p:txBody>
      </p:sp>
      <p:sp>
        <p:nvSpPr>
          <p:cNvPr id="4" name="Retângulo Arredondado 3">
            <a:extLst>
              <a:ext uri="{FF2B5EF4-FFF2-40B4-BE49-F238E27FC236}">
                <a16:creationId xmlns:a16="http://schemas.microsoft.com/office/drawing/2014/main" id="{79DF763C-DA6C-443E-A3BA-0C199D5AF4C6}"/>
              </a:ext>
            </a:extLst>
          </p:cNvPr>
          <p:cNvSpPr>
            <a:spLocks noGrp="1"/>
          </p:cNvSpPr>
          <p:nvPr/>
        </p:nvSpPr>
        <p:spPr>
          <a:xfrm>
            <a:off x="666750" y="1466850"/>
            <a:ext cx="10858500" cy="19050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80CFF33A-C848-4FB1-886A-37652B316A1E}"/>
              </a:ext>
            </a:extLst>
          </p:cNvPr>
          <p:cNvSpPr>
            <a:spLocks noGrp="1"/>
          </p:cNvSpPr>
          <p:nvPr/>
        </p:nvSpPr>
        <p:spPr>
          <a:xfrm>
            <a:off x="10953750" y="6334125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C6873"/>
                </a:solidFill>
              </a:defRPr>
            </a:pPr>
            <a:r>
              <a:rPr sz="900" b="1">
                <a:solidFill>
                  <a:srgbClr val="5C6873"/>
                </a:solidFill>
              </a:rPr>
              <a:t>13</a:t>
            </a:r>
          </a:p>
        </p:txBody>
      </p:sp>
      <p:sp>
        <p:nvSpPr>
          <p:cNvPr id="6" name="Retângulo Arredondado 5">
            <a:extLst>
              <a:ext uri="{FF2B5EF4-FFF2-40B4-BE49-F238E27FC236}">
                <a16:creationId xmlns:a16="http://schemas.microsoft.com/office/drawing/2014/main" id="{23DBDBE9-CE5D-4490-9FC3-F8AC65D0943B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1809750" cy="1571625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AF18E3AF-CABB-4AC3-9032-8A95DF66BE0C}"/>
              </a:ext>
            </a:extLst>
          </p:cNvPr>
          <p:cNvSpPr>
            <a:spLocks noGrp="1"/>
          </p:cNvSpPr>
          <p:nvPr/>
        </p:nvSpPr>
        <p:spPr>
          <a:xfrm>
            <a:off x="1190625" y="1809750"/>
            <a:ext cx="7620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14A6A1"/>
                </a:solidFill>
              </a:defRPr>
            </a:pPr>
            <a:r>
              <a:rPr sz="2250" b="1">
                <a:solidFill>
                  <a:srgbClr val="14A6A1"/>
                </a:solidFill>
              </a:rPr>
              <a:t>1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30CEA8BA-48E0-4F0F-9D3C-7F817B6A55FD}"/>
              </a:ext>
            </a:extLst>
          </p:cNvPr>
          <p:cNvSpPr>
            <a:spLocks noGrp="1"/>
          </p:cNvSpPr>
          <p:nvPr/>
        </p:nvSpPr>
        <p:spPr>
          <a:xfrm>
            <a:off x="819150" y="2428875"/>
            <a:ext cx="150495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75" b="1">
                <a:solidFill>
                  <a:srgbClr val="08253F"/>
                </a:solidFill>
              </a:defRPr>
            </a:pPr>
            <a:r>
              <a:rPr sz="1575" b="1">
                <a:solidFill>
                  <a:srgbClr val="08253F"/>
                </a:solidFill>
              </a:rPr>
              <a:t>Confirmar PSA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60DA281E-0C86-49E0-93DE-2AEF9A4B72F5}"/>
              </a:ext>
            </a:extLst>
          </p:cNvPr>
          <p:cNvSpPr>
            <a:spLocks noGrp="1"/>
          </p:cNvSpPr>
          <p:nvPr/>
        </p:nvSpPr>
        <p:spPr>
          <a:xfrm>
            <a:off x="2505075" y="2667000"/>
            <a:ext cx="42862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D99B2B"/>
                </a:solidFill>
              </a:defRPr>
            </a:pPr>
            <a:r>
              <a:rPr sz="2400" b="1">
                <a:solidFill>
                  <a:srgbClr val="D99B2B"/>
                </a:solidFill>
              </a:rPr>
              <a:t>→</a:t>
            </a:r>
          </a:p>
        </p:txBody>
      </p:sp>
      <p:sp>
        <p:nvSpPr>
          <p:cNvPr id="10" name="Retângulo Arredondado 9">
            <a:extLst>
              <a:ext uri="{FF2B5EF4-FFF2-40B4-BE49-F238E27FC236}">
                <a16:creationId xmlns:a16="http://schemas.microsoft.com/office/drawing/2014/main" id="{B8AE7416-37D7-4F49-8C98-E1AAA11ABF66}"/>
              </a:ext>
            </a:extLst>
          </p:cNvPr>
          <p:cNvSpPr>
            <a:spLocks noGrp="1"/>
          </p:cNvSpPr>
          <p:nvPr/>
        </p:nvSpPr>
        <p:spPr>
          <a:xfrm>
            <a:off x="2952750" y="2190750"/>
            <a:ext cx="1809750" cy="1571625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3544127-1A36-42BD-A7B7-E220971CC404}"/>
              </a:ext>
            </a:extLst>
          </p:cNvPr>
          <p:cNvSpPr>
            <a:spLocks noGrp="1"/>
          </p:cNvSpPr>
          <p:nvPr/>
        </p:nvSpPr>
        <p:spPr>
          <a:xfrm>
            <a:off x="3476625" y="1809750"/>
            <a:ext cx="7620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14A6A1"/>
                </a:solidFill>
              </a:defRPr>
            </a:pPr>
            <a:r>
              <a:rPr sz="2250" b="1">
                <a:solidFill>
                  <a:srgbClr val="14A6A1"/>
                </a:solidFill>
              </a:rPr>
              <a:t>2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81340DD9-52EE-4D5E-8A85-47D7790DC025}"/>
              </a:ext>
            </a:extLst>
          </p:cNvPr>
          <p:cNvSpPr>
            <a:spLocks noGrp="1"/>
          </p:cNvSpPr>
          <p:nvPr/>
        </p:nvSpPr>
        <p:spPr>
          <a:xfrm>
            <a:off x="3105150" y="2428875"/>
            <a:ext cx="150495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75" b="1">
                <a:solidFill>
                  <a:srgbClr val="08253F"/>
                </a:solidFill>
              </a:defRPr>
            </a:pPr>
            <a:r>
              <a:rPr sz="1575" b="1">
                <a:solidFill>
                  <a:srgbClr val="08253F"/>
                </a:solidFill>
              </a:rPr>
              <a:t>Calcular risco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EA61E398-E7C1-4DEA-9E24-8C45E290F0B6}"/>
              </a:ext>
            </a:extLst>
          </p:cNvPr>
          <p:cNvSpPr>
            <a:spLocks noGrp="1"/>
          </p:cNvSpPr>
          <p:nvPr/>
        </p:nvSpPr>
        <p:spPr>
          <a:xfrm>
            <a:off x="4791075" y="2667000"/>
            <a:ext cx="42862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D99B2B"/>
                </a:solidFill>
              </a:defRPr>
            </a:pPr>
            <a:r>
              <a:rPr sz="2400" b="1">
                <a:solidFill>
                  <a:srgbClr val="D99B2B"/>
                </a:solidFill>
              </a:rPr>
              <a:t>→</a:t>
            </a:r>
          </a:p>
        </p:txBody>
      </p:sp>
      <p:sp>
        <p:nvSpPr>
          <p:cNvPr id="14" name="Retângulo Arredondado 13">
            <a:extLst>
              <a:ext uri="{FF2B5EF4-FFF2-40B4-BE49-F238E27FC236}">
                <a16:creationId xmlns:a16="http://schemas.microsoft.com/office/drawing/2014/main" id="{4CF3FE88-E9DC-4977-B58E-A87ADAE501E1}"/>
              </a:ext>
            </a:extLst>
          </p:cNvPr>
          <p:cNvSpPr>
            <a:spLocks noGrp="1"/>
          </p:cNvSpPr>
          <p:nvPr/>
        </p:nvSpPr>
        <p:spPr>
          <a:xfrm>
            <a:off x="5238750" y="2190750"/>
            <a:ext cx="1809750" cy="1571625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93CF0971-9D3C-4DBF-83C2-8C9BB6F37B67}"/>
              </a:ext>
            </a:extLst>
          </p:cNvPr>
          <p:cNvSpPr>
            <a:spLocks noGrp="1"/>
          </p:cNvSpPr>
          <p:nvPr/>
        </p:nvSpPr>
        <p:spPr>
          <a:xfrm>
            <a:off x="5762625" y="1809750"/>
            <a:ext cx="7620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14A6A1"/>
                </a:solidFill>
              </a:defRPr>
            </a:pPr>
            <a:r>
              <a:rPr sz="2250" b="1">
                <a:solidFill>
                  <a:srgbClr val="14A6A1"/>
                </a:solidFill>
              </a:rPr>
              <a:t>3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4EC5BF4A-5B5F-40B6-A970-32B6249E4DBE}"/>
              </a:ext>
            </a:extLst>
          </p:cNvPr>
          <p:cNvSpPr>
            <a:spLocks noGrp="1"/>
          </p:cNvSpPr>
          <p:nvPr/>
        </p:nvSpPr>
        <p:spPr>
          <a:xfrm>
            <a:off x="5391150" y="2428875"/>
            <a:ext cx="150495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75" b="1">
                <a:solidFill>
                  <a:srgbClr val="08253F"/>
                </a:solidFill>
              </a:defRPr>
            </a:pPr>
            <a:r>
              <a:rPr sz="1575" b="1">
                <a:solidFill>
                  <a:srgbClr val="08253F"/>
                </a:solidFill>
              </a:rPr>
              <a:t>RM multiparamétrica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F934EE1F-3A85-463E-98FE-1F98344BCCB6}"/>
              </a:ext>
            </a:extLst>
          </p:cNvPr>
          <p:cNvSpPr>
            <a:spLocks noGrp="1"/>
          </p:cNvSpPr>
          <p:nvPr/>
        </p:nvSpPr>
        <p:spPr>
          <a:xfrm>
            <a:off x="7077075" y="2667000"/>
            <a:ext cx="42862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D99B2B"/>
                </a:solidFill>
              </a:defRPr>
            </a:pPr>
            <a:r>
              <a:rPr sz="2400" b="1">
                <a:solidFill>
                  <a:srgbClr val="D99B2B"/>
                </a:solidFill>
              </a:rPr>
              <a:t>→</a:t>
            </a:r>
          </a:p>
        </p:txBody>
      </p:sp>
      <p:sp>
        <p:nvSpPr>
          <p:cNvPr id="18" name="Retângulo Arredondado 17">
            <a:extLst>
              <a:ext uri="{FF2B5EF4-FFF2-40B4-BE49-F238E27FC236}">
                <a16:creationId xmlns:a16="http://schemas.microsoft.com/office/drawing/2014/main" id="{D36724C9-0A38-4635-BEB4-E05CCFB620D7}"/>
              </a:ext>
            </a:extLst>
          </p:cNvPr>
          <p:cNvSpPr>
            <a:spLocks noGrp="1"/>
          </p:cNvSpPr>
          <p:nvPr/>
        </p:nvSpPr>
        <p:spPr>
          <a:xfrm>
            <a:off x="7524750" y="2190750"/>
            <a:ext cx="1809750" cy="1571625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33D2196C-DDD5-400F-BCA3-F90006EACA75}"/>
              </a:ext>
            </a:extLst>
          </p:cNvPr>
          <p:cNvSpPr>
            <a:spLocks noGrp="1"/>
          </p:cNvSpPr>
          <p:nvPr/>
        </p:nvSpPr>
        <p:spPr>
          <a:xfrm>
            <a:off x="8048625" y="1809750"/>
            <a:ext cx="7620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14A6A1"/>
                </a:solidFill>
              </a:defRPr>
            </a:pPr>
            <a:r>
              <a:rPr sz="2250" b="1">
                <a:solidFill>
                  <a:srgbClr val="14A6A1"/>
                </a:solidFill>
              </a:rPr>
              <a:t>4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7976534E-8AD9-442E-B20D-534CF204B217}"/>
              </a:ext>
            </a:extLst>
          </p:cNvPr>
          <p:cNvSpPr>
            <a:spLocks noGrp="1"/>
          </p:cNvSpPr>
          <p:nvPr/>
        </p:nvSpPr>
        <p:spPr>
          <a:xfrm>
            <a:off x="7677150" y="2428875"/>
            <a:ext cx="150495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75" b="1">
                <a:solidFill>
                  <a:srgbClr val="08253F"/>
                </a:solidFill>
              </a:defRPr>
            </a:pPr>
            <a:r>
              <a:rPr sz="1575" b="1">
                <a:solidFill>
                  <a:srgbClr val="08253F"/>
                </a:solidFill>
              </a:rPr>
              <a:t>Biomarcador seletivo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7C16138B-0DDA-473B-984C-988ACCBF4964}"/>
              </a:ext>
            </a:extLst>
          </p:cNvPr>
          <p:cNvSpPr>
            <a:spLocks noGrp="1"/>
          </p:cNvSpPr>
          <p:nvPr/>
        </p:nvSpPr>
        <p:spPr>
          <a:xfrm>
            <a:off x="9363075" y="2667000"/>
            <a:ext cx="42862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D99B2B"/>
                </a:solidFill>
              </a:defRPr>
            </a:pPr>
            <a:r>
              <a:rPr sz="2400" b="1">
                <a:solidFill>
                  <a:srgbClr val="D99B2B"/>
                </a:solidFill>
              </a:rPr>
              <a:t>→</a:t>
            </a:r>
          </a:p>
        </p:txBody>
      </p:sp>
      <p:sp>
        <p:nvSpPr>
          <p:cNvPr id="22" name="Retângulo Arredondado 21">
            <a:extLst>
              <a:ext uri="{FF2B5EF4-FFF2-40B4-BE49-F238E27FC236}">
                <a16:creationId xmlns:a16="http://schemas.microsoft.com/office/drawing/2014/main" id="{0B4D376F-756D-4C3B-85DF-D91E71F33D01}"/>
              </a:ext>
            </a:extLst>
          </p:cNvPr>
          <p:cNvSpPr>
            <a:spLocks noGrp="1"/>
          </p:cNvSpPr>
          <p:nvPr/>
        </p:nvSpPr>
        <p:spPr>
          <a:xfrm>
            <a:off x="9810750" y="2190750"/>
            <a:ext cx="1809750" cy="1571625"/>
          </a:xfrm>
          <a:prstGeom prst="roundRect">
            <a:avLst>
              <a:gd name="adj" fmla="val 7273"/>
            </a:avLst>
          </a:prstGeom>
          <a:solidFill>
            <a:srgbClr val="08253F"/>
          </a:solidFill>
          <a:ln w="9525">
            <a:solidFill>
              <a:srgbClr val="08253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AE2CEAC3-9F66-4826-89BA-F613D0807851}"/>
              </a:ext>
            </a:extLst>
          </p:cNvPr>
          <p:cNvSpPr>
            <a:spLocks noGrp="1"/>
          </p:cNvSpPr>
          <p:nvPr/>
        </p:nvSpPr>
        <p:spPr>
          <a:xfrm>
            <a:off x="10334625" y="1809750"/>
            <a:ext cx="7620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14A6A1"/>
                </a:solidFill>
              </a:defRPr>
            </a:pPr>
            <a:r>
              <a:rPr sz="2250" b="1">
                <a:solidFill>
                  <a:srgbClr val="14A6A1"/>
                </a:solidFill>
              </a:rPr>
              <a:t>5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EA883051-DF48-4A2E-AFF7-CE8FDC8AF70B}"/>
              </a:ext>
            </a:extLst>
          </p:cNvPr>
          <p:cNvSpPr>
            <a:spLocks noGrp="1"/>
          </p:cNvSpPr>
          <p:nvPr/>
        </p:nvSpPr>
        <p:spPr>
          <a:xfrm>
            <a:off x="9963150" y="2428875"/>
            <a:ext cx="150495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Biópsia se risco justificar</a:t>
            </a:r>
          </a:p>
        </p:txBody>
      </p:sp>
      <p:sp>
        <p:nvSpPr>
          <p:cNvPr id="25" name="Retângulo Arredondado 24">
            <a:extLst>
              <a:ext uri="{FF2B5EF4-FFF2-40B4-BE49-F238E27FC236}">
                <a16:creationId xmlns:a16="http://schemas.microsoft.com/office/drawing/2014/main" id="{723BCF77-4ED6-467B-84FC-E053F7B425AC}"/>
              </a:ext>
            </a:extLst>
          </p:cNvPr>
          <p:cNvSpPr>
            <a:spLocks noGrp="1"/>
          </p:cNvSpPr>
          <p:nvPr/>
        </p:nvSpPr>
        <p:spPr>
          <a:xfrm>
            <a:off x="1047750" y="4476750"/>
            <a:ext cx="10096500" cy="1000125"/>
          </a:xfrm>
          <a:prstGeom prst="roundRect">
            <a:avLst>
              <a:gd name="adj" fmla="val 11429"/>
            </a:avLst>
          </a:prstGeom>
          <a:solidFill>
            <a:srgbClr val="DDF3F7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7619B84B-46B7-4F7F-949C-74B9A1932B06}"/>
              </a:ext>
            </a:extLst>
          </p:cNvPr>
          <p:cNvSpPr>
            <a:spLocks noGrp="1"/>
          </p:cNvSpPr>
          <p:nvPr/>
        </p:nvSpPr>
        <p:spPr>
          <a:xfrm>
            <a:off x="1381125" y="4648200"/>
            <a:ext cx="94297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 b="1">
                <a:solidFill>
                  <a:srgbClr val="0C6E9E"/>
                </a:solidFill>
              </a:defRPr>
            </a:pPr>
            <a:r>
              <a:rPr sz="1800" b="1">
                <a:solidFill>
                  <a:srgbClr val="0C6E9E"/>
                </a:solidFill>
              </a:rPr>
              <a:t>Densidade do PSA, idade, história familiar, toque, PSA livre, calculadoras e RM devem conversar entre si.</a:t>
            </a:r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8349702D-D013-44D7-9A07-D665C90E87AF}"/>
              </a:ext>
            </a:extLst>
          </p:cNvPr>
          <p:cNvSpPr>
            <a:spLocks noGrp="1"/>
          </p:cNvSpPr>
          <p:nvPr/>
        </p:nvSpPr>
        <p:spPr>
          <a:xfrm>
            <a:off x="666750" y="6353175"/>
            <a:ext cx="9810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675" b="0">
                <a:solidFill>
                  <a:srgbClr val="5C6873"/>
                </a:solidFill>
              </a:defRPr>
            </a:pPr>
            <a:r>
              <a:rPr sz="675" b="0">
                <a:solidFill>
                  <a:srgbClr val="5C6873"/>
                </a:solidFill>
              </a:rPr>
              <a:t>AUA/SUO 2026; EAU 2026. Biomarcadores devem ser usados quando puderem mudar a decisão.</a:t>
            </a:r>
          </a:p>
        </p:txBody>
      </p:sp>
    </p:spTree>
    <p:extLst>
      <p:ext uri="{BB962C8B-B14F-4D97-AF65-F5344CB8AC3E}">
        <p14:creationId xmlns:p14="http://schemas.microsoft.com/office/powerpoint/2010/main" val="21015365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0814" y="-171400"/>
            <a:ext cx="6357937" cy="156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3014" y="1792289"/>
            <a:ext cx="3876675" cy="463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3"/>
          <p:cNvSpPr txBox="1"/>
          <p:nvPr/>
        </p:nvSpPr>
        <p:spPr>
          <a:xfrm>
            <a:off x="2207569" y="1412776"/>
            <a:ext cx="3662213" cy="12311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2000" b="1" dirty="0"/>
              <a:t>Diagnóstico: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dirty="0"/>
              <a:t>Toque suspeito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dirty="0"/>
              <a:t>PSA elevado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207569" y="2708921"/>
            <a:ext cx="3662213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dirty="0"/>
              <a:t>Ressonância Magnética </a:t>
            </a:r>
            <a:r>
              <a:rPr lang="pt-BR" dirty="0" err="1"/>
              <a:t>Multiparamétrica</a:t>
            </a:r>
            <a:r>
              <a:rPr lang="pt-BR" dirty="0"/>
              <a:t> da Próstata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2207569" y="4149081"/>
            <a:ext cx="3662213" cy="258532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dirty="0"/>
              <a:t>Exame histopatológico</a:t>
            </a:r>
          </a:p>
          <a:p>
            <a:r>
              <a:rPr lang="pt-BR" dirty="0"/>
              <a:t>Escala de </a:t>
            </a:r>
            <a:r>
              <a:rPr lang="pt-BR" dirty="0" err="1"/>
              <a:t>Gleason</a:t>
            </a:r>
            <a:endParaRPr lang="pt-BR" dirty="0"/>
          </a:p>
          <a:p>
            <a:r>
              <a:rPr lang="pt-BR" dirty="0"/>
              <a:t>3+3 = 6</a:t>
            </a:r>
          </a:p>
          <a:p>
            <a:r>
              <a:rPr lang="pt-BR" dirty="0"/>
              <a:t>3+4 = 7</a:t>
            </a:r>
          </a:p>
          <a:p>
            <a:r>
              <a:rPr lang="pt-BR" dirty="0"/>
              <a:t>4+3= 7</a:t>
            </a:r>
          </a:p>
          <a:p>
            <a:r>
              <a:rPr lang="pt-BR" dirty="0"/>
              <a:t>4+4 = 8</a:t>
            </a:r>
          </a:p>
          <a:p>
            <a:r>
              <a:rPr lang="pt-BR" dirty="0"/>
              <a:t>4+5= 9</a:t>
            </a:r>
          </a:p>
          <a:p>
            <a:r>
              <a:rPr lang="pt-BR" dirty="0"/>
              <a:t>5+4= 9</a:t>
            </a:r>
          </a:p>
          <a:p>
            <a:r>
              <a:rPr lang="pt-BR" dirty="0"/>
              <a:t>5+5 = 10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2207569" y="3429001"/>
            <a:ext cx="3662213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dirty="0"/>
              <a:t>Biópsia Prostática guiada por Ultrassom</a:t>
            </a:r>
          </a:p>
        </p:txBody>
      </p:sp>
    </p:spTree>
    <p:extLst>
      <p:ext uri="{BB962C8B-B14F-4D97-AF65-F5344CB8AC3E}">
        <p14:creationId xmlns:p14="http://schemas.microsoft.com/office/powerpoint/2010/main" val="2204502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D379E3-EC4A-170E-24C7-7C9D66149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026" name="Picture 2" descr="O que é ISUP ou Gleason no câncer de próstata? - Dr ...">
            <a:extLst>
              <a:ext uri="{FF2B5EF4-FFF2-40B4-BE49-F238E27FC236}">
                <a16:creationId xmlns:a16="http://schemas.microsoft.com/office/drawing/2014/main" id="{557E07D7-BE2A-0975-FEF5-4752BFDFE6B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877" y="365124"/>
            <a:ext cx="11778123" cy="6334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7381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Arredondado 15">
            <a:extLst>
              <a:ext uri="{FF2B5EF4-FFF2-40B4-BE49-F238E27FC236}">
                <a16:creationId xmlns:a16="http://schemas.microsoft.com/office/drawing/2014/main" id="{63906E82-9B53-436D-9D05-7D135BC35CC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oundRect">
            <a:avLst>
              <a:gd name="adj" fmla="val 50000"/>
            </a:avLst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44F33523-D70B-476F-B435-4BF22CB5ADC4}"/>
              </a:ext>
            </a:extLst>
          </p:cNvPr>
          <p:cNvSpPr>
            <a:spLocks noGrp="1"/>
          </p:cNvSpPr>
          <p:nvPr/>
        </p:nvSpPr>
        <p:spPr>
          <a:xfrm>
            <a:off x="666750" y="323850"/>
            <a:ext cx="685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C6E9E"/>
                </a:solidFill>
              </a:defRPr>
            </a:pPr>
            <a:r>
              <a:rPr sz="975" b="1">
                <a:solidFill>
                  <a:srgbClr val="0C6E9E"/>
                </a:solidFill>
              </a:rPr>
              <a:t>RASTREAMENTO DO CÂNCER DE PRÓSTATA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6C0E76E8-5C8D-40C9-BB52-33A9CB329E44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10858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08253F"/>
                </a:solidFill>
              </a:defRPr>
            </a:pPr>
            <a:r>
              <a:rPr sz="2550" b="1">
                <a:solidFill>
                  <a:srgbClr val="08253F"/>
                </a:solidFill>
              </a:rPr>
              <a:t>A ressonância desloca o paradigma: “PSA alterado” não é sinônimo de biópsia imediata</a:t>
            </a:r>
          </a:p>
        </p:txBody>
      </p:sp>
      <p:sp>
        <p:nvSpPr>
          <p:cNvPr id="4" name="Retângulo Arredondado 3">
            <a:extLst>
              <a:ext uri="{FF2B5EF4-FFF2-40B4-BE49-F238E27FC236}">
                <a16:creationId xmlns:a16="http://schemas.microsoft.com/office/drawing/2014/main" id="{4958C57C-4F35-47AC-91E7-77CE549A6CB2}"/>
              </a:ext>
            </a:extLst>
          </p:cNvPr>
          <p:cNvSpPr>
            <a:spLocks noGrp="1"/>
          </p:cNvSpPr>
          <p:nvPr/>
        </p:nvSpPr>
        <p:spPr>
          <a:xfrm>
            <a:off x="666750" y="1466850"/>
            <a:ext cx="10858500" cy="19050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641F4928-6BFE-4EF6-89EB-4BBA29F5CFEF}"/>
              </a:ext>
            </a:extLst>
          </p:cNvPr>
          <p:cNvSpPr>
            <a:spLocks noGrp="1"/>
          </p:cNvSpPr>
          <p:nvPr/>
        </p:nvSpPr>
        <p:spPr>
          <a:xfrm>
            <a:off x="10953750" y="6334125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C6873"/>
                </a:solidFill>
              </a:defRPr>
            </a:pPr>
            <a:r>
              <a:rPr sz="900" b="1">
                <a:solidFill>
                  <a:srgbClr val="5C6873"/>
                </a:solidFill>
              </a:rPr>
              <a:t>14</a:t>
            </a:r>
          </a:p>
        </p:txBody>
      </p:sp>
      <p:sp>
        <p:nvSpPr>
          <p:cNvPr id="6" name="Retângulo Arredondado 5">
            <a:extLst>
              <a:ext uri="{FF2B5EF4-FFF2-40B4-BE49-F238E27FC236}">
                <a16:creationId xmlns:a16="http://schemas.microsoft.com/office/drawing/2014/main" id="{71DFACE7-C1FF-4F2A-BF2D-366303ED4D3F}"/>
              </a:ext>
            </a:extLst>
          </p:cNvPr>
          <p:cNvSpPr>
            <a:spLocks noGrp="1"/>
          </p:cNvSpPr>
          <p:nvPr/>
        </p:nvSpPr>
        <p:spPr>
          <a:xfrm>
            <a:off x="714375" y="1809750"/>
            <a:ext cx="3381375" cy="3238500"/>
          </a:xfrm>
          <a:prstGeom prst="roundRect">
            <a:avLst>
              <a:gd name="adj" fmla="val 3529"/>
            </a:avLst>
          </a:prstGeom>
          <a:solidFill>
            <a:srgbClr val="08253F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681B677B-80B1-425E-A524-9194027E5686}"/>
              </a:ext>
            </a:extLst>
          </p:cNvPr>
          <p:cNvSpPr>
            <a:spLocks noGrp="1"/>
          </p:cNvSpPr>
          <p:nvPr/>
        </p:nvSpPr>
        <p:spPr>
          <a:xfrm>
            <a:off x="1000125" y="2095500"/>
            <a:ext cx="2809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RM antes da biópsia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C22AFAF0-401B-4937-B683-6C43C8CCF6BE}"/>
              </a:ext>
            </a:extLst>
          </p:cNvPr>
          <p:cNvSpPr>
            <a:spLocks noGrp="1"/>
          </p:cNvSpPr>
          <p:nvPr/>
        </p:nvSpPr>
        <p:spPr>
          <a:xfrm>
            <a:off x="1000125" y="2952750"/>
            <a:ext cx="2809875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725" b="1">
                <a:solidFill>
                  <a:srgbClr val="C9E8EF"/>
                </a:solidFill>
              </a:defRPr>
            </a:pPr>
            <a:r>
              <a:rPr sz="1725" b="1">
                <a:solidFill>
                  <a:srgbClr val="C9E8EF"/>
                </a:solidFill>
              </a:rPr>
              <a:t>Melhora a seleção</a:t>
            </a:r>
          </a:p>
          <a:p>
            <a:pPr algn="ctr">
              <a:defRPr sz="1725" b="1">
                <a:solidFill>
                  <a:srgbClr val="C9E8EF"/>
                </a:solidFill>
              </a:defRPr>
            </a:pPr>
            <a:r>
              <a:rPr sz="1725" b="1">
                <a:solidFill>
                  <a:srgbClr val="C9E8EF"/>
                </a:solidFill>
              </a:rPr>
              <a:t>Identifica alvos</a:t>
            </a:r>
          </a:p>
          <a:p>
            <a:pPr algn="ctr">
              <a:defRPr sz="1725" b="1">
                <a:solidFill>
                  <a:srgbClr val="C9E8EF"/>
                </a:solidFill>
              </a:defRPr>
            </a:pPr>
            <a:r>
              <a:rPr sz="1725" b="1">
                <a:solidFill>
                  <a:srgbClr val="C9E8EF"/>
                </a:solidFill>
              </a:rPr>
              <a:t>Reduz detecção de baixo grau</a:t>
            </a:r>
          </a:p>
        </p:txBody>
      </p:sp>
      <p:sp>
        <p:nvSpPr>
          <p:cNvPr id="9" name="Retângulo Arredondado 8">
            <a:extLst>
              <a:ext uri="{FF2B5EF4-FFF2-40B4-BE49-F238E27FC236}">
                <a16:creationId xmlns:a16="http://schemas.microsoft.com/office/drawing/2014/main" id="{AB3653FE-B3B3-4095-927C-D05D7A58CA51}"/>
              </a:ext>
            </a:extLst>
          </p:cNvPr>
          <p:cNvSpPr>
            <a:spLocks noGrp="1"/>
          </p:cNvSpPr>
          <p:nvPr/>
        </p:nvSpPr>
        <p:spPr>
          <a:xfrm>
            <a:off x="4429125" y="1809750"/>
            <a:ext cx="7000875" cy="142875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5A36F1E6-077F-48ED-9AD5-C1B73A1190DA}"/>
              </a:ext>
            </a:extLst>
          </p:cNvPr>
          <p:cNvSpPr>
            <a:spLocks noGrp="1"/>
          </p:cNvSpPr>
          <p:nvPr/>
        </p:nvSpPr>
        <p:spPr>
          <a:xfrm>
            <a:off x="4714875" y="2000250"/>
            <a:ext cx="19050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B6413C"/>
                </a:solidFill>
              </a:defRPr>
            </a:pPr>
            <a:r>
              <a:rPr sz="1800" b="1">
                <a:solidFill>
                  <a:srgbClr val="B6413C"/>
                </a:solidFill>
              </a:rPr>
              <a:t>RM positiva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77B72F6B-FDB4-49A1-B474-1D00D6F6EC39}"/>
              </a:ext>
            </a:extLst>
          </p:cNvPr>
          <p:cNvSpPr>
            <a:spLocks noGrp="1"/>
          </p:cNvSpPr>
          <p:nvPr/>
        </p:nvSpPr>
        <p:spPr>
          <a:xfrm>
            <a:off x="4714875" y="2476500"/>
            <a:ext cx="6191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0">
                <a:solidFill>
                  <a:srgbClr val="17202A"/>
                </a:solidFill>
              </a:defRPr>
            </a:pPr>
            <a:r>
              <a:rPr sz="1650" b="0">
                <a:solidFill>
                  <a:srgbClr val="17202A"/>
                </a:solidFill>
              </a:rPr>
              <a:t>Considerar biópsia direcionada + sistemática conforme cenário e risco.</a:t>
            </a:r>
          </a:p>
        </p:txBody>
      </p:sp>
      <p:sp>
        <p:nvSpPr>
          <p:cNvPr id="12" name="Retângulo Arredondado 11">
            <a:extLst>
              <a:ext uri="{FF2B5EF4-FFF2-40B4-BE49-F238E27FC236}">
                <a16:creationId xmlns:a16="http://schemas.microsoft.com/office/drawing/2014/main" id="{86E986C2-C7DF-48D6-AEE4-0352498935CF}"/>
              </a:ext>
            </a:extLst>
          </p:cNvPr>
          <p:cNvSpPr>
            <a:spLocks noGrp="1"/>
          </p:cNvSpPr>
          <p:nvPr/>
        </p:nvSpPr>
        <p:spPr>
          <a:xfrm>
            <a:off x="4429125" y="3619500"/>
            <a:ext cx="7000875" cy="142875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16E15DC1-95CD-4878-9159-76B6CA5184E8}"/>
              </a:ext>
            </a:extLst>
          </p:cNvPr>
          <p:cNvSpPr>
            <a:spLocks noGrp="1"/>
          </p:cNvSpPr>
          <p:nvPr/>
        </p:nvSpPr>
        <p:spPr>
          <a:xfrm>
            <a:off x="4714875" y="3810000"/>
            <a:ext cx="19050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2A7B62"/>
                </a:solidFill>
              </a:defRPr>
            </a:pPr>
            <a:r>
              <a:rPr sz="1800" b="1">
                <a:solidFill>
                  <a:srgbClr val="2A7B62"/>
                </a:solidFill>
              </a:rPr>
              <a:t>RM negativa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9529C0F0-53B0-498B-B3CA-14F93FAACCA1}"/>
              </a:ext>
            </a:extLst>
          </p:cNvPr>
          <p:cNvSpPr>
            <a:spLocks noGrp="1"/>
          </p:cNvSpPr>
          <p:nvPr/>
        </p:nvSpPr>
        <p:spPr>
          <a:xfrm>
            <a:off x="4714875" y="4286250"/>
            <a:ext cx="6191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0">
                <a:solidFill>
                  <a:srgbClr val="17202A"/>
                </a:solidFill>
              </a:defRPr>
            </a:pPr>
            <a:r>
              <a:rPr sz="1650" b="0">
                <a:solidFill>
                  <a:srgbClr val="17202A"/>
                </a:solidFill>
              </a:rPr>
              <a:t>Não encerra o caso: integrar densidade de PSA e risco clínico para decidir observação ou biópsia.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61384571-67F8-4356-A832-77143CF4218D}"/>
              </a:ext>
            </a:extLst>
          </p:cNvPr>
          <p:cNvSpPr>
            <a:spLocks noGrp="1"/>
          </p:cNvSpPr>
          <p:nvPr/>
        </p:nvSpPr>
        <p:spPr>
          <a:xfrm>
            <a:off x="666750" y="6353175"/>
            <a:ext cx="9810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675" b="0">
                <a:solidFill>
                  <a:srgbClr val="5C6873"/>
                </a:solidFill>
              </a:defRPr>
            </a:pPr>
            <a:r>
              <a:rPr sz="675" b="0">
                <a:solidFill>
                  <a:srgbClr val="5C6873"/>
                </a:solidFill>
              </a:rPr>
              <a:t>EAU 2026; AUA/SUO 2026. A RM é ferramenta de triagem diagnóstica, não exame populacional isolado.</a:t>
            </a:r>
          </a:p>
        </p:txBody>
      </p:sp>
    </p:spTree>
    <p:extLst>
      <p:ext uri="{BB962C8B-B14F-4D97-AF65-F5344CB8AC3E}">
        <p14:creationId xmlns:p14="http://schemas.microsoft.com/office/powerpoint/2010/main" val="20214317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Arredondado 23">
            <a:extLst>
              <a:ext uri="{FF2B5EF4-FFF2-40B4-BE49-F238E27FC236}">
                <a16:creationId xmlns:a16="http://schemas.microsoft.com/office/drawing/2014/main" id="{7E47983F-F6DD-4C79-8679-5A47A3F51AF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oundRect">
            <a:avLst>
              <a:gd name="adj" fmla="val 50000"/>
            </a:avLst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2AD9091B-80A2-4570-AEAC-3EDFC2D6747E}"/>
              </a:ext>
            </a:extLst>
          </p:cNvPr>
          <p:cNvSpPr>
            <a:spLocks noGrp="1"/>
          </p:cNvSpPr>
          <p:nvPr/>
        </p:nvSpPr>
        <p:spPr>
          <a:xfrm>
            <a:off x="666750" y="323850"/>
            <a:ext cx="685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C6E9E"/>
                </a:solidFill>
              </a:defRPr>
            </a:pPr>
            <a:r>
              <a:rPr sz="975" b="1">
                <a:solidFill>
                  <a:srgbClr val="0C6E9E"/>
                </a:solidFill>
              </a:rPr>
              <a:t>RASTREAMENTO DO CÂNCER DE PRÓSTATA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28A0D155-A19B-482B-8C10-3762711EB2F1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10858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08253F"/>
                </a:solidFill>
              </a:defRPr>
            </a:pPr>
            <a:r>
              <a:rPr sz="2550" b="1">
                <a:solidFill>
                  <a:srgbClr val="08253F"/>
                </a:solidFill>
              </a:rPr>
              <a:t>O intervalo deve ser personalizado pelo risco e pelo PSA basal</a:t>
            </a:r>
          </a:p>
        </p:txBody>
      </p:sp>
      <p:sp>
        <p:nvSpPr>
          <p:cNvPr id="4" name="Retângulo Arredondado 3">
            <a:extLst>
              <a:ext uri="{FF2B5EF4-FFF2-40B4-BE49-F238E27FC236}">
                <a16:creationId xmlns:a16="http://schemas.microsoft.com/office/drawing/2014/main" id="{8796D194-1D8C-4124-AE15-2F5630625076}"/>
              </a:ext>
            </a:extLst>
          </p:cNvPr>
          <p:cNvSpPr>
            <a:spLocks noGrp="1"/>
          </p:cNvSpPr>
          <p:nvPr/>
        </p:nvSpPr>
        <p:spPr>
          <a:xfrm>
            <a:off x="666750" y="1466850"/>
            <a:ext cx="10858500" cy="19050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5A35BB64-BA57-4397-8B10-54C2E7B3B741}"/>
              </a:ext>
            </a:extLst>
          </p:cNvPr>
          <p:cNvSpPr>
            <a:spLocks noGrp="1"/>
          </p:cNvSpPr>
          <p:nvPr/>
        </p:nvSpPr>
        <p:spPr>
          <a:xfrm>
            <a:off x="10953750" y="6334125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C6873"/>
                </a:solidFill>
              </a:defRPr>
            </a:pPr>
            <a:r>
              <a:rPr sz="900" b="1">
                <a:solidFill>
                  <a:srgbClr val="5C6873"/>
                </a:solidFill>
              </a:rPr>
              <a:t>15</a:t>
            </a:r>
          </a:p>
        </p:txBody>
      </p:sp>
      <p:sp>
        <p:nvSpPr>
          <p:cNvPr id="6" name="Retângulo Arredondado 5">
            <a:extLst>
              <a:ext uri="{FF2B5EF4-FFF2-40B4-BE49-F238E27FC236}">
                <a16:creationId xmlns:a16="http://schemas.microsoft.com/office/drawing/2014/main" id="{8A93F2F8-3234-4D4B-B987-6076A2C97CEB}"/>
              </a:ext>
            </a:extLst>
          </p:cNvPr>
          <p:cNvSpPr>
            <a:spLocks noGrp="1"/>
          </p:cNvSpPr>
          <p:nvPr/>
        </p:nvSpPr>
        <p:spPr>
          <a:xfrm>
            <a:off x="857250" y="1762125"/>
            <a:ext cx="5810250" cy="666750"/>
          </a:xfrm>
          <a:prstGeom prst="roundRect">
            <a:avLst>
              <a:gd name="adj" fmla="val 17143"/>
            </a:avLst>
          </a:prstGeom>
          <a:solidFill>
            <a:srgbClr val="DDF3F7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8DE55D3D-2715-4167-A7A1-12FC987F3D7D}"/>
              </a:ext>
            </a:extLst>
          </p:cNvPr>
          <p:cNvSpPr>
            <a:spLocks noGrp="1"/>
          </p:cNvSpPr>
          <p:nvPr/>
        </p:nvSpPr>
        <p:spPr>
          <a:xfrm>
            <a:off x="1095375" y="1838325"/>
            <a:ext cx="53340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08253F"/>
                </a:solidFill>
              </a:defRPr>
            </a:pPr>
            <a:r>
              <a:rPr sz="1575" b="1">
                <a:solidFill>
                  <a:srgbClr val="08253F"/>
                </a:solidFill>
              </a:rPr>
              <a:t>PSA baixo + baixo risco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8910AA2C-573B-4A82-B50A-72C6F881A6AA}"/>
              </a:ext>
            </a:extLst>
          </p:cNvPr>
          <p:cNvSpPr>
            <a:spLocks noGrp="1"/>
          </p:cNvSpPr>
          <p:nvPr/>
        </p:nvSpPr>
        <p:spPr>
          <a:xfrm>
            <a:off x="6905625" y="1838325"/>
            <a:ext cx="6667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D99B2B"/>
                </a:solidFill>
              </a:defRPr>
            </a:pPr>
            <a:r>
              <a:rPr sz="2250" b="1">
                <a:solidFill>
                  <a:srgbClr val="D99B2B"/>
                </a:solidFill>
              </a:rPr>
              <a:t>→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7A75AC34-CB51-47C6-9048-1DE963652485}"/>
              </a:ext>
            </a:extLst>
          </p:cNvPr>
          <p:cNvSpPr>
            <a:spLocks noGrp="1"/>
          </p:cNvSpPr>
          <p:nvPr/>
        </p:nvSpPr>
        <p:spPr>
          <a:xfrm>
            <a:off x="7715250" y="1838325"/>
            <a:ext cx="3524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0C6E9E"/>
                </a:solidFill>
              </a:defRPr>
            </a:pPr>
            <a:r>
              <a:rPr sz="1650" b="1">
                <a:solidFill>
                  <a:srgbClr val="0C6E9E"/>
                </a:solidFill>
              </a:rPr>
              <a:t>intervalo mais longo</a:t>
            </a:r>
          </a:p>
        </p:txBody>
      </p:sp>
      <p:sp>
        <p:nvSpPr>
          <p:cNvPr id="10" name="Retângulo Arredondado 9">
            <a:extLst>
              <a:ext uri="{FF2B5EF4-FFF2-40B4-BE49-F238E27FC236}">
                <a16:creationId xmlns:a16="http://schemas.microsoft.com/office/drawing/2014/main" id="{64216267-D956-4A27-93D6-E8AC1DA04860}"/>
              </a:ext>
            </a:extLst>
          </p:cNvPr>
          <p:cNvSpPr>
            <a:spLocks noGrp="1"/>
          </p:cNvSpPr>
          <p:nvPr/>
        </p:nvSpPr>
        <p:spPr>
          <a:xfrm>
            <a:off x="857250" y="2714625"/>
            <a:ext cx="5810250" cy="666750"/>
          </a:xfrm>
          <a:prstGeom prst="roundRect">
            <a:avLst>
              <a:gd name="adj" fmla="val 17143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6DB9BEE9-B1E5-4552-89CF-36262F35317A}"/>
              </a:ext>
            </a:extLst>
          </p:cNvPr>
          <p:cNvSpPr>
            <a:spLocks noGrp="1"/>
          </p:cNvSpPr>
          <p:nvPr/>
        </p:nvSpPr>
        <p:spPr>
          <a:xfrm>
            <a:off x="1095375" y="2790825"/>
            <a:ext cx="53340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08253F"/>
                </a:solidFill>
              </a:defRPr>
            </a:pPr>
            <a:r>
              <a:rPr sz="1575" b="1">
                <a:solidFill>
                  <a:srgbClr val="08253F"/>
                </a:solidFill>
              </a:rPr>
              <a:t>PSA intermediário / risco aumentado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F724CFB2-DE38-4A36-9E86-B8D2C028340C}"/>
              </a:ext>
            </a:extLst>
          </p:cNvPr>
          <p:cNvSpPr>
            <a:spLocks noGrp="1"/>
          </p:cNvSpPr>
          <p:nvPr/>
        </p:nvSpPr>
        <p:spPr>
          <a:xfrm>
            <a:off x="6905625" y="2790825"/>
            <a:ext cx="6667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D99B2B"/>
                </a:solidFill>
              </a:defRPr>
            </a:pPr>
            <a:r>
              <a:rPr sz="2250" b="1">
                <a:solidFill>
                  <a:srgbClr val="D99B2B"/>
                </a:solidFill>
              </a:rPr>
              <a:t>→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59955960-407E-4E33-9D29-AF5B3E50423B}"/>
              </a:ext>
            </a:extLst>
          </p:cNvPr>
          <p:cNvSpPr>
            <a:spLocks noGrp="1"/>
          </p:cNvSpPr>
          <p:nvPr/>
        </p:nvSpPr>
        <p:spPr>
          <a:xfrm>
            <a:off x="7715250" y="2790825"/>
            <a:ext cx="3524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0C6E9E"/>
                </a:solidFill>
              </a:defRPr>
            </a:pPr>
            <a:r>
              <a:rPr sz="1650" b="1">
                <a:solidFill>
                  <a:srgbClr val="0C6E9E"/>
                </a:solidFill>
              </a:rPr>
              <a:t>intervalo mais curto</a:t>
            </a:r>
          </a:p>
        </p:txBody>
      </p:sp>
      <p:sp>
        <p:nvSpPr>
          <p:cNvPr id="14" name="Retângulo Arredondado 13">
            <a:extLst>
              <a:ext uri="{FF2B5EF4-FFF2-40B4-BE49-F238E27FC236}">
                <a16:creationId xmlns:a16="http://schemas.microsoft.com/office/drawing/2014/main" id="{0891A6AE-F7AB-48E6-8E17-D6FC7E58D4FC}"/>
              </a:ext>
            </a:extLst>
          </p:cNvPr>
          <p:cNvSpPr>
            <a:spLocks noGrp="1"/>
          </p:cNvSpPr>
          <p:nvPr/>
        </p:nvSpPr>
        <p:spPr>
          <a:xfrm>
            <a:off x="857250" y="3667125"/>
            <a:ext cx="5810250" cy="666750"/>
          </a:xfrm>
          <a:prstGeom prst="roundRect">
            <a:avLst>
              <a:gd name="adj" fmla="val 17143"/>
            </a:avLst>
          </a:prstGeom>
          <a:solidFill>
            <a:srgbClr val="DDF3F7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74271684-221A-46AC-A537-4A592C827B2A}"/>
              </a:ext>
            </a:extLst>
          </p:cNvPr>
          <p:cNvSpPr>
            <a:spLocks noGrp="1"/>
          </p:cNvSpPr>
          <p:nvPr/>
        </p:nvSpPr>
        <p:spPr>
          <a:xfrm>
            <a:off x="1095375" y="3743325"/>
            <a:ext cx="53340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08253F"/>
                </a:solidFill>
              </a:defRPr>
            </a:pPr>
            <a:r>
              <a:rPr sz="1575" b="1">
                <a:solidFill>
                  <a:srgbClr val="08253F"/>
                </a:solidFill>
              </a:rPr>
              <a:t>Saúde limitada / expectativa de vida curta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24881D83-86E5-4107-8E5F-9644B5E25FEE}"/>
              </a:ext>
            </a:extLst>
          </p:cNvPr>
          <p:cNvSpPr>
            <a:spLocks noGrp="1"/>
          </p:cNvSpPr>
          <p:nvPr/>
        </p:nvSpPr>
        <p:spPr>
          <a:xfrm>
            <a:off x="6905625" y="3743325"/>
            <a:ext cx="6667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D99B2B"/>
                </a:solidFill>
              </a:defRPr>
            </a:pPr>
            <a:r>
              <a:rPr sz="2250" b="1">
                <a:solidFill>
                  <a:srgbClr val="D99B2B"/>
                </a:solidFill>
              </a:rPr>
              <a:t>→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F389BE03-D6C8-499F-8EA1-CB23184312B0}"/>
              </a:ext>
            </a:extLst>
          </p:cNvPr>
          <p:cNvSpPr>
            <a:spLocks noGrp="1"/>
          </p:cNvSpPr>
          <p:nvPr/>
        </p:nvSpPr>
        <p:spPr>
          <a:xfrm>
            <a:off x="7715250" y="3743325"/>
            <a:ext cx="3524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B6413C"/>
                </a:solidFill>
              </a:defRPr>
            </a:pPr>
            <a:r>
              <a:rPr sz="1650" b="1">
                <a:solidFill>
                  <a:srgbClr val="B6413C"/>
                </a:solidFill>
              </a:rPr>
              <a:t>considerar interromper</a:t>
            </a:r>
          </a:p>
        </p:txBody>
      </p:sp>
      <p:sp>
        <p:nvSpPr>
          <p:cNvPr id="18" name="Retângulo Arredondado 17">
            <a:extLst>
              <a:ext uri="{FF2B5EF4-FFF2-40B4-BE49-F238E27FC236}">
                <a16:creationId xmlns:a16="http://schemas.microsoft.com/office/drawing/2014/main" id="{8E274E87-AF01-4114-9B96-24374FCECE0A}"/>
              </a:ext>
            </a:extLst>
          </p:cNvPr>
          <p:cNvSpPr>
            <a:spLocks noGrp="1"/>
          </p:cNvSpPr>
          <p:nvPr/>
        </p:nvSpPr>
        <p:spPr>
          <a:xfrm>
            <a:off x="857250" y="4619625"/>
            <a:ext cx="5810250" cy="666750"/>
          </a:xfrm>
          <a:prstGeom prst="roundRect">
            <a:avLst>
              <a:gd name="adj" fmla="val 17143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F0FE18A5-D9E4-4829-A409-3D5251853DCD}"/>
              </a:ext>
            </a:extLst>
          </p:cNvPr>
          <p:cNvSpPr>
            <a:spLocks noGrp="1"/>
          </p:cNvSpPr>
          <p:nvPr/>
        </p:nvSpPr>
        <p:spPr>
          <a:xfrm>
            <a:off x="1095375" y="4695825"/>
            <a:ext cx="53340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08253F"/>
                </a:solidFill>
              </a:defRPr>
            </a:pPr>
            <a:r>
              <a:rPr sz="1575" b="1">
                <a:solidFill>
                  <a:srgbClr val="08253F"/>
                </a:solidFill>
              </a:rPr>
              <a:t>PSA &lt;3 ng/mL aos ≥75 anos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8DD20748-5083-435F-B3DE-4EAEE96BD469}"/>
              </a:ext>
            </a:extLst>
          </p:cNvPr>
          <p:cNvSpPr>
            <a:spLocks noGrp="1"/>
          </p:cNvSpPr>
          <p:nvPr/>
        </p:nvSpPr>
        <p:spPr>
          <a:xfrm>
            <a:off x="6905625" y="4695825"/>
            <a:ext cx="6667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D99B2B"/>
                </a:solidFill>
              </a:defRPr>
            </a:pPr>
            <a:r>
              <a:rPr sz="2250" b="1">
                <a:solidFill>
                  <a:srgbClr val="D99B2B"/>
                </a:solidFill>
              </a:rPr>
              <a:t>→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CFEA4CB4-82D0-4C19-A82C-DF098E5E192C}"/>
              </a:ext>
            </a:extLst>
          </p:cNvPr>
          <p:cNvSpPr>
            <a:spLocks noGrp="1"/>
          </p:cNvSpPr>
          <p:nvPr/>
        </p:nvSpPr>
        <p:spPr>
          <a:xfrm>
            <a:off x="7715250" y="4695825"/>
            <a:ext cx="3524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0C6E9E"/>
                </a:solidFill>
              </a:defRPr>
            </a:pPr>
            <a:r>
              <a:rPr sz="1650" b="1">
                <a:solidFill>
                  <a:srgbClr val="0C6E9E"/>
                </a:solidFill>
              </a:rPr>
              <a:t>interrupção ou espaçamento pode ser razoável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93DB13CF-A20A-460B-884E-BEFFE697CDD4}"/>
              </a:ext>
            </a:extLst>
          </p:cNvPr>
          <p:cNvSpPr>
            <a:spLocks noGrp="1"/>
          </p:cNvSpPr>
          <p:nvPr/>
        </p:nvSpPr>
        <p:spPr>
          <a:xfrm>
            <a:off x="666750" y="6353175"/>
            <a:ext cx="9810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675" b="0">
                <a:solidFill>
                  <a:srgbClr val="5C6873"/>
                </a:solidFill>
              </a:defRPr>
            </a:pPr>
            <a:r>
              <a:rPr sz="675" b="0">
                <a:solidFill>
                  <a:srgbClr val="5C6873"/>
                </a:solidFill>
              </a:rPr>
              <a:t>AUA/SUO: em geral, 2–4 anos entre 50–69; personalizar ou descontinuar conforme risco e saúde.</a:t>
            </a:r>
          </a:p>
        </p:txBody>
      </p:sp>
    </p:spTree>
    <p:extLst>
      <p:ext uri="{BB962C8B-B14F-4D97-AF65-F5344CB8AC3E}">
        <p14:creationId xmlns:p14="http://schemas.microsoft.com/office/powerpoint/2010/main" val="16218147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tângulo Arredondado 28">
            <a:extLst>
              <a:ext uri="{FF2B5EF4-FFF2-40B4-BE49-F238E27FC236}">
                <a16:creationId xmlns:a16="http://schemas.microsoft.com/office/drawing/2014/main" id="{5DC33D77-D6AB-4A29-9BF7-13FCE9EAF60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oundRect">
            <a:avLst>
              <a:gd name="adj" fmla="val 50000"/>
            </a:avLst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40552E2-D695-423D-90A0-04BA2E296B56}"/>
              </a:ext>
            </a:extLst>
          </p:cNvPr>
          <p:cNvSpPr>
            <a:spLocks noGrp="1"/>
          </p:cNvSpPr>
          <p:nvPr/>
        </p:nvSpPr>
        <p:spPr>
          <a:xfrm>
            <a:off x="666750" y="323850"/>
            <a:ext cx="685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C6E9E"/>
                </a:solidFill>
              </a:defRPr>
            </a:pPr>
            <a:r>
              <a:rPr sz="975" b="1">
                <a:solidFill>
                  <a:srgbClr val="0C6E9E"/>
                </a:solidFill>
              </a:rPr>
              <a:t>RASTREAMENTO DO CÂNCER DE PRÓSTATA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9D2DC548-2682-489F-8AFD-FD9797BD059D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10858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08253F"/>
                </a:solidFill>
              </a:defRPr>
            </a:pPr>
            <a:r>
              <a:rPr sz="2550" b="1">
                <a:solidFill>
                  <a:srgbClr val="08253F"/>
                </a:solidFill>
              </a:rPr>
              <a:t>Caso clínico: homem de 52 anos, assintomático, solicita “check-up da próstata”</a:t>
            </a:r>
          </a:p>
        </p:txBody>
      </p:sp>
      <p:sp>
        <p:nvSpPr>
          <p:cNvPr id="4" name="Retângulo Arredondado 3">
            <a:extLst>
              <a:ext uri="{FF2B5EF4-FFF2-40B4-BE49-F238E27FC236}">
                <a16:creationId xmlns:a16="http://schemas.microsoft.com/office/drawing/2014/main" id="{DFA77596-9A4A-4437-A469-C0F92F3D2A54}"/>
              </a:ext>
            </a:extLst>
          </p:cNvPr>
          <p:cNvSpPr>
            <a:spLocks noGrp="1"/>
          </p:cNvSpPr>
          <p:nvPr/>
        </p:nvSpPr>
        <p:spPr>
          <a:xfrm>
            <a:off x="666750" y="1466850"/>
            <a:ext cx="10858500" cy="19050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9A399A93-CC33-4C49-AEE7-0DB2A5DF7976}"/>
              </a:ext>
            </a:extLst>
          </p:cNvPr>
          <p:cNvSpPr>
            <a:spLocks noGrp="1"/>
          </p:cNvSpPr>
          <p:nvPr/>
        </p:nvSpPr>
        <p:spPr>
          <a:xfrm>
            <a:off x="10953750" y="6334125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C6873"/>
                </a:solidFill>
              </a:defRPr>
            </a:pPr>
            <a:r>
              <a:rPr sz="900" b="1">
                <a:solidFill>
                  <a:srgbClr val="5C6873"/>
                </a:solidFill>
              </a:rPr>
              <a:t>17</a:t>
            </a:r>
          </a:p>
        </p:txBody>
      </p:sp>
      <p:sp>
        <p:nvSpPr>
          <p:cNvPr id="6" name="Retângulo Arredondado 5">
            <a:extLst>
              <a:ext uri="{FF2B5EF4-FFF2-40B4-BE49-F238E27FC236}">
                <a16:creationId xmlns:a16="http://schemas.microsoft.com/office/drawing/2014/main" id="{495A1E11-C21D-4587-9FC8-25ECEACEA328}"/>
              </a:ext>
            </a:extLst>
          </p:cNvPr>
          <p:cNvSpPr>
            <a:spLocks noGrp="1"/>
          </p:cNvSpPr>
          <p:nvPr/>
        </p:nvSpPr>
        <p:spPr>
          <a:xfrm>
            <a:off x="762000" y="1762125"/>
            <a:ext cx="4953000" cy="3095625"/>
          </a:xfrm>
          <a:prstGeom prst="roundRect">
            <a:avLst>
              <a:gd name="adj" fmla="val 3692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AC6FFCC3-8765-4203-A1C0-A51B8F532661}"/>
              </a:ext>
            </a:extLst>
          </p:cNvPr>
          <p:cNvSpPr>
            <a:spLocks noGrp="1"/>
          </p:cNvSpPr>
          <p:nvPr/>
        </p:nvSpPr>
        <p:spPr>
          <a:xfrm>
            <a:off x="1047750" y="1952625"/>
            <a:ext cx="4286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0C6E9E"/>
                </a:solidFill>
              </a:defRPr>
            </a:pPr>
            <a:r>
              <a:rPr sz="1800" b="1">
                <a:solidFill>
                  <a:srgbClr val="0C6E9E"/>
                </a:solidFill>
              </a:rPr>
              <a:t>Dados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34B8C36-E3C2-487F-95AE-CEE2AB132C71}"/>
              </a:ext>
            </a:extLst>
          </p:cNvPr>
          <p:cNvSpPr>
            <a:spLocks noGrp="1"/>
          </p:cNvSpPr>
          <p:nvPr/>
        </p:nvSpPr>
        <p:spPr>
          <a:xfrm>
            <a:off x="1095375" y="2562225"/>
            <a:ext cx="114300" cy="114300"/>
          </a:xfrm>
          <a:prstGeom prst="ellipse">
            <a:avLst/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47B03FFE-E1E8-45D7-A3E6-B50F72F28312}"/>
              </a:ext>
            </a:extLst>
          </p:cNvPr>
          <p:cNvSpPr>
            <a:spLocks noGrp="1"/>
          </p:cNvSpPr>
          <p:nvPr/>
        </p:nvSpPr>
        <p:spPr>
          <a:xfrm>
            <a:off x="1362075" y="2476500"/>
            <a:ext cx="3829050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202A"/>
                </a:solidFill>
              </a:defRPr>
            </a:pPr>
            <a:r>
              <a:rPr sz="1500" b="0">
                <a:solidFill>
                  <a:srgbClr val="17202A"/>
                </a:solidFill>
              </a:rPr>
              <a:t>Pai com câncer de próstata aos 58 anos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73D0388-3AA5-43D8-BA44-D81ABEAED40C}"/>
              </a:ext>
            </a:extLst>
          </p:cNvPr>
          <p:cNvSpPr>
            <a:spLocks noGrp="1"/>
          </p:cNvSpPr>
          <p:nvPr/>
        </p:nvSpPr>
        <p:spPr>
          <a:xfrm>
            <a:off x="1095375" y="3086100"/>
            <a:ext cx="114300" cy="114300"/>
          </a:xfrm>
          <a:prstGeom prst="ellipse">
            <a:avLst/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3F7A38A0-4FFA-4FC3-B07A-616D41C02217}"/>
              </a:ext>
            </a:extLst>
          </p:cNvPr>
          <p:cNvSpPr>
            <a:spLocks noGrp="1"/>
          </p:cNvSpPr>
          <p:nvPr/>
        </p:nvSpPr>
        <p:spPr>
          <a:xfrm>
            <a:off x="1362075" y="3000375"/>
            <a:ext cx="3829050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202A"/>
                </a:solidFill>
              </a:defRPr>
            </a:pPr>
            <a:r>
              <a:rPr sz="1500" b="0">
                <a:solidFill>
                  <a:srgbClr val="17202A"/>
                </a:solidFill>
              </a:rPr>
              <a:t>Boa saúde; expectativa de vida longa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1104812-CA30-4DCD-AADB-57ABBA031443}"/>
              </a:ext>
            </a:extLst>
          </p:cNvPr>
          <p:cNvSpPr>
            <a:spLocks noGrp="1"/>
          </p:cNvSpPr>
          <p:nvPr/>
        </p:nvSpPr>
        <p:spPr>
          <a:xfrm>
            <a:off x="1095375" y="3609975"/>
            <a:ext cx="114300" cy="114300"/>
          </a:xfrm>
          <a:prstGeom prst="ellipse">
            <a:avLst/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9F09F1EB-9F19-4EC6-ABF2-649698BBC7CB}"/>
              </a:ext>
            </a:extLst>
          </p:cNvPr>
          <p:cNvSpPr>
            <a:spLocks noGrp="1"/>
          </p:cNvSpPr>
          <p:nvPr/>
        </p:nvSpPr>
        <p:spPr>
          <a:xfrm>
            <a:off x="1362075" y="3524250"/>
            <a:ext cx="3829050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202A"/>
                </a:solidFill>
              </a:defRPr>
            </a:pPr>
            <a:r>
              <a:rPr sz="1500" b="0">
                <a:solidFill>
                  <a:srgbClr val="17202A"/>
                </a:solidFill>
              </a:rPr>
              <a:t>Sem PSA prévio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FA16634-FDDC-4306-8AF7-18495D23750C}"/>
              </a:ext>
            </a:extLst>
          </p:cNvPr>
          <p:cNvSpPr>
            <a:spLocks noGrp="1"/>
          </p:cNvSpPr>
          <p:nvPr/>
        </p:nvSpPr>
        <p:spPr>
          <a:xfrm>
            <a:off x="1095375" y="4133850"/>
            <a:ext cx="114300" cy="114300"/>
          </a:xfrm>
          <a:prstGeom prst="ellipse">
            <a:avLst/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310E0A59-E1A4-4840-9D39-C4AD8A51F15B}"/>
              </a:ext>
            </a:extLst>
          </p:cNvPr>
          <p:cNvSpPr>
            <a:spLocks noGrp="1"/>
          </p:cNvSpPr>
          <p:nvPr/>
        </p:nvSpPr>
        <p:spPr>
          <a:xfrm>
            <a:off x="1362075" y="4048125"/>
            <a:ext cx="3829050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202A"/>
                </a:solidFill>
              </a:defRPr>
            </a:pPr>
            <a:r>
              <a:rPr sz="1500" b="0">
                <a:solidFill>
                  <a:srgbClr val="17202A"/>
                </a:solidFill>
              </a:rPr>
              <a:t>Sem sintomas urinários</a:t>
            </a:r>
          </a:p>
        </p:txBody>
      </p:sp>
      <p:sp>
        <p:nvSpPr>
          <p:cNvPr id="16" name="Retângulo Arredondado 15">
            <a:extLst>
              <a:ext uri="{FF2B5EF4-FFF2-40B4-BE49-F238E27FC236}">
                <a16:creationId xmlns:a16="http://schemas.microsoft.com/office/drawing/2014/main" id="{C303F656-7B86-4A80-B51E-54FE519253F7}"/>
              </a:ext>
            </a:extLst>
          </p:cNvPr>
          <p:cNvSpPr>
            <a:spLocks noGrp="1"/>
          </p:cNvSpPr>
          <p:nvPr/>
        </p:nvSpPr>
        <p:spPr>
          <a:xfrm>
            <a:off x="6286500" y="1762125"/>
            <a:ext cx="5143500" cy="3095625"/>
          </a:xfrm>
          <a:prstGeom prst="roundRect">
            <a:avLst>
              <a:gd name="adj" fmla="val 3692"/>
            </a:avLst>
          </a:prstGeom>
          <a:solidFill>
            <a:srgbClr val="DDF3F7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6131412A-74E7-44F3-B102-E4B663644386}"/>
              </a:ext>
            </a:extLst>
          </p:cNvPr>
          <p:cNvSpPr>
            <a:spLocks noGrp="1"/>
          </p:cNvSpPr>
          <p:nvPr/>
        </p:nvSpPr>
        <p:spPr>
          <a:xfrm>
            <a:off x="6572250" y="1952625"/>
            <a:ext cx="4476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14A6A1"/>
                </a:solidFill>
              </a:defRPr>
            </a:pPr>
            <a:r>
              <a:rPr sz="1800" b="1">
                <a:solidFill>
                  <a:srgbClr val="14A6A1"/>
                </a:solidFill>
              </a:rPr>
              <a:t>Conduta discutida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F5A1687-DF1F-4822-B54B-0E60CB7A4F3F}"/>
              </a:ext>
            </a:extLst>
          </p:cNvPr>
          <p:cNvSpPr>
            <a:spLocks noGrp="1"/>
          </p:cNvSpPr>
          <p:nvPr/>
        </p:nvSpPr>
        <p:spPr>
          <a:xfrm>
            <a:off x="6619875" y="2562225"/>
            <a:ext cx="114300" cy="114300"/>
          </a:xfrm>
          <a:prstGeom prst="ellipse">
            <a:avLst/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28DCE0A7-FEA6-42F6-949E-126002B27D1E}"/>
              </a:ext>
            </a:extLst>
          </p:cNvPr>
          <p:cNvSpPr>
            <a:spLocks noGrp="1"/>
          </p:cNvSpPr>
          <p:nvPr/>
        </p:nvSpPr>
        <p:spPr>
          <a:xfrm>
            <a:off x="6886575" y="2476500"/>
            <a:ext cx="40195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202A"/>
                </a:solidFill>
              </a:defRPr>
            </a:pPr>
            <a:r>
              <a:rPr sz="1500" b="0">
                <a:solidFill>
                  <a:srgbClr val="17202A"/>
                </a:solidFill>
              </a:rPr>
              <a:t>Reconhecer risco aumentado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3787355-8273-4805-9CA6-6D5DF2E0C2E4}"/>
              </a:ext>
            </a:extLst>
          </p:cNvPr>
          <p:cNvSpPr>
            <a:spLocks noGrp="1"/>
          </p:cNvSpPr>
          <p:nvPr/>
        </p:nvSpPr>
        <p:spPr>
          <a:xfrm>
            <a:off x="6619875" y="3019425"/>
            <a:ext cx="114300" cy="114300"/>
          </a:xfrm>
          <a:prstGeom prst="ellipse">
            <a:avLst/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27BB9F23-E3AF-4E93-9050-C165496712AD}"/>
              </a:ext>
            </a:extLst>
          </p:cNvPr>
          <p:cNvSpPr>
            <a:spLocks noGrp="1"/>
          </p:cNvSpPr>
          <p:nvPr/>
        </p:nvSpPr>
        <p:spPr>
          <a:xfrm>
            <a:off x="6886575" y="2933700"/>
            <a:ext cx="40195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202A"/>
                </a:solidFill>
              </a:defRPr>
            </a:pPr>
            <a:r>
              <a:rPr sz="1500" b="0">
                <a:solidFill>
                  <a:srgbClr val="17202A"/>
                </a:solidFill>
              </a:rPr>
              <a:t>Explicar benefício e dano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89373F3-7223-4FA5-8826-E44C5B8ACAC9}"/>
              </a:ext>
            </a:extLst>
          </p:cNvPr>
          <p:cNvSpPr>
            <a:spLocks noGrp="1"/>
          </p:cNvSpPr>
          <p:nvPr/>
        </p:nvSpPr>
        <p:spPr>
          <a:xfrm>
            <a:off x="6619875" y="3476625"/>
            <a:ext cx="114300" cy="114300"/>
          </a:xfrm>
          <a:prstGeom prst="ellipse">
            <a:avLst/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E234E5FF-85C8-44D2-B7B6-8EE0D28417DA}"/>
              </a:ext>
            </a:extLst>
          </p:cNvPr>
          <p:cNvSpPr>
            <a:spLocks noGrp="1"/>
          </p:cNvSpPr>
          <p:nvPr/>
        </p:nvSpPr>
        <p:spPr>
          <a:xfrm>
            <a:off x="6886575" y="3390900"/>
            <a:ext cx="40195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202A"/>
                </a:solidFill>
              </a:defRPr>
            </a:pPr>
            <a:r>
              <a:rPr sz="1500" b="0">
                <a:solidFill>
                  <a:srgbClr val="17202A"/>
                </a:solidFill>
              </a:rPr>
              <a:t>Oferecer PSA basal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C317B5B-2566-43DE-A208-34A95B5E601B}"/>
              </a:ext>
            </a:extLst>
          </p:cNvPr>
          <p:cNvSpPr>
            <a:spLocks noGrp="1"/>
          </p:cNvSpPr>
          <p:nvPr/>
        </p:nvSpPr>
        <p:spPr>
          <a:xfrm>
            <a:off x="6619875" y="3933825"/>
            <a:ext cx="114300" cy="114300"/>
          </a:xfrm>
          <a:prstGeom prst="ellipse">
            <a:avLst/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29758FA6-8793-46A5-A874-5A61BBCF88A5}"/>
              </a:ext>
            </a:extLst>
          </p:cNvPr>
          <p:cNvSpPr>
            <a:spLocks noGrp="1"/>
          </p:cNvSpPr>
          <p:nvPr/>
        </p:nvSpPr>
        <p:spPr>
          <a:xfrm>
            <a:off x="6886575" y="3848100"/>
            <a:ext cx="40195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202A"/>
                </a:solidFill>
              </a:defRPr>
            </a:pPr>
            <a:r>
              <a:rPr sz="1500" b="0">
                <a:solidFill>
                  <a:srgbClr val="17202A"/>
                </a:solidFill>
              </a:rPr>
              <a:t>Se elevado: repetir antes de escalar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C973ACE-BAA5-4854-8C4C-DDEF1A2F054A}"/>
              </a:ext>
            </a:extLst>
          </p:cNvPr>
          <p:cNvSpPr>
            <a:spLocks noGrp="1"/>
          </p:cNvSpPr>
          <p:nvPr/>
        </p:nvSpPr>
        <p:spPr>
          <a:xfrm>
            <a:off x="6619875" y="4391025"/>
            <a:ext cx="114300" cy="114300"/>
          </a:xfrm>
          <a:prstGeom prst="ellipse">
            <a:avLst/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1A9CE6AC-50CD-42B0-96CD-206467755063}"/>
              </a:ext>
            </a:extLst>
          </p:cNvPr>
          <p:cNvSpPr>
            <a:spLocks noGrp="1"/>
          </p:cNvSpPr>
          <p:nvPr/>
        </p:nvSpPr>
        <p:spPr>
          <a:xfrm>
            <a:off x="6886575" y="4305300"/>
            <a:ext cx="40195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202A"/>
                </a:solidFill>
              </a:defRPr>
            </a:pPr>
            <a:r>
              <a:rPr sz="1500" b="0">
                <a:solidFill>
                  <a:srgbClr val="17202A"/>
                </a:solidFill>
              </a:rPr>
              <a:t>Prosseguir por risco, não por corte fixo</a:t>
            </a: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0A8AD976-25AB-4209-9E0F-294C1A1DFD32}"/>
              </a:ext>
            </a:extLst>
          </p:cNvPr>
          <p:cNvSpPr>
            <a:spLocks noGrp="1"/>
          </p:cNvSpPr>
          <p:nvPr/>
        </p:nvSpPr>
        <p:spPr>
          <a:xfrm>
            <a:off x="762000" y="5286375"/>
            <a:ext cx="106680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08253F"/>
                </a:solidFill>
              </a:defRPr>
            </a:pPr>
            <a:r>
              <a:rPr sz="1950" b="1">
                <a:solidFill>
                  <a:srgbClr val="08253F"/>
                </a:solidFill>
              </a:rPr>
              <a:t>O sucesso não é “achar câncer”; é tomar uma boa decisão informada.</a:t>
            </a:r>
          </a:p>
        </p:txBody>
      </p:sp>
    </p:spTree>
    <p:extLst>
      <p:ext uri="{BB962C8B-B14F-4D97-AF65-F5344CB8AC3E}">
        <p14:creationId xmlns:p14="http://schemas.microsoft.com/office/powerpoint/2010/main" val="18318273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ângulo Arredondado 21">
            <a:extLst>
              <a:ext uri="{FF2B5EF4-FFF2-40B4-BE49-F238E27FC236}">
                <a16:creationId xmlns:a16="http://schemas.microsoft.com/office/drawing/2014/main" id="{BE79C410-BE12-4F04-8205-7E8CDCCC699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oundRect">
            <a:avLst>
              <a:gd name="adj" fmla="val 50000"/>
            </a:avLst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3C967D3A-73BB-4898-945E-E552859E7407}"/>
              </a:ext>
            </a:extLst>
          </p:cNvPr>
          <p:cNvSpPr>
            <a:spLocks noGrp="1"/>
          </p:cNvSpPr>
          <p:nvPr/>
        </p:nvSpPr>
        <p:spPr>
          <a:xfrm>
            <a:off x="666750" y="323850"/>
            <a:ext cx="685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C6E9E"/>
                </a:solidFill>
              </a:defRPr>
            </a:pPr>
            <a:r>
              <a:rPr sz="975" b="1">
                <a:solidFill>
                  <a:srgbClr val="0C6E9E"/>
                </a:solidFill>
              </a:rPr>
              <a:t>RASTREAMENTO DO CÂNCER DE PRÓSTATA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23EFBB0A-72AF-4087-937A-D68EA15C7955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10858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08253F"/>
                </a:solidFill>
              </a:defRPr>
            </a:pPr>
            <a:r>
              <a:rPr sz="2550" b="1">
                <a:solidFill>
                  <a:srgbClr val="08253F"/>
                </a:solidFill>
              </a:rPr>
              <a:t>Erros que mais produzem dano na prática</a:t>
            </a:r>
          </a:p>
        </p:txBody>
      </p:sp>
      <p:sp>
        <p:nvSpPr>
          <p:cNvPr id="4" name="Retângulo Arredondado 3">
            <a:extLst>
              <a:ext uri="{FF2B5EF4-FFF2-40B4-BE49-F238E27FC236}">
                <a16:creationId xmlns:a16="http://schemas.microsoft.com/office/drawing/2014/main" id="{409723E9-6E9F-4FE2-8801-9DD7F72D9DAF}"/>
              </a:ext>
            </a:extLst>
          </p:cNvPr>
          <p:cNvSpPr>
            <a:spLocks noGrp="1"/>
          </p:cNvSpPr>
          <p:nvPr/>
        </p:nvSpPr>
        <p:spPr>
          <a:xfrm>
            <a:off x="666750" y="1466850"/>
            <a:ext cx="10858500" cy="19050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0B71D03C-03D5-40C3-AD86-0D0BF1064983}"/>
              </a:ext>
            </a:extLst>
          </p:cNvPr>
          <p:cNvSpPr>
            <a:spLocks noGrp="1"/>
          </p:cNvSpPr>
          <p:nvPr/>
        </p:nvSpPr>
        <p:spPr>
          <a:xfrm>
            <a:off x="10953750" y="6334125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C6873"/>
                </a:solidFill>
              </a:defRPr>
            </a:pPr>
            <a:r>
              <a:rPr sz="900" b="1">
                <a:solidFill>
                  <a:srgbClr val="5C6873"/>
                </a:solidFill>
              </a:rPr>
              <a:t>18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CACD35E9-DC95-4EEE-A091-284478277A60}"/>
              </a:ext>
            </a:extLst>
          </p:cNvPr>
          <p:cNvSpPr>
            <a:spLocks noGrp="1"/>
          </p:cNvSpPr>
          <p:nvPr/>
        </p:nvSpPr>
        <p:spPr>
          <a:xfrm>
            <a:off x="857250" y="1714500"/>
            <a:ext cx="476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850" b="1">
                <a:solidFill>
                  <a:srgbClr val="B6413C"/>
                </a:solidFill>
              </a:defRPr>
            </a:pPr>
            <a:r>
              <a:rPr sz="2850" b="1">
                <a:solidFill>
                  <a:srgbClr val="B6413C"/>
                </a:solidFill>
              </a:rPr>
              <a:t>×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BFB246AE-6013-4885-9D58-B993A76D7456}"/>
              </a:ext>
            </a:extLst>
          </p:cNvPr>
          <p:cNvSpPr>
            <a:spLocks noGrp="1"/>
          </p:cNvSpPr>
          <p:nvPr/>
        </p:nvSpPr>
        <p:spPr>
          <a:xfrm>
            <a:off x="1476375" y="1714500"/>
            <a:ext cx="3714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08253F"/>
                </a:solidFill>
              </a:defRPr>
            </a:pPr>
            <a:r>
              <a:rPr sz="1650" b="1">
                <a:solidFill>
                  <a:srgbClr val="08253F"/>
                </a:solidFill>
              </a:rPr>
              <a:t>PSA automático em qualquer idade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21F6F94-9E4B-444E-8709-A1AB5F0A0472}"/>
              </a:ext>
            </a:extLst>
          </p:cNvPr>
          <p:cNvSpPr>
            <a:spLocks noGrp="1"/>
          </p:cNvSpPr>
          <p:nvPr/>
        </p:nvSpPr>
        <p:spPr>
          <a:xfrm>
            <a:off x="5429250" y="1714500"/>
            <a:ext cx="5810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5C6873"/>
                </a:solidFill>
              </a:defRPr>
            </a:pPr>
            <a:r>
              <a:rPr sz="1500" b="0">
                <a:solidFill>
                  <a:srgbClr val="5C6873"/>
                </a:solidFill>
              </a:rPr>
              <a:t>Sem preferência, risco ou expectativa de vida</a:t>
            </a:r>
          </a:p>
        </p:txBody>
      </p:sp>
      <p:sp>
        <p:nvSpPr>
          <p:cNvPr id="9" name="Retângulo Arredondado 8">
            <a:extLst>
              <a:ext uri="{FF2B5EF4-FFF2-40B4-BE49-F238E27FC236}">
                <a16:creationId xmlns:a16="http://schemas.microsoft.com/office/drawing/2014/main" id="{F7EB809C-3F24-4E12-92D2-36DD302B40E6}"/>
              </a:ext>
            </a:extLst>
          </p:cNvPr>
          <p:cNvSpPr>
            <a:spLocks noGrp="1"/>
          </p:cNvSpPr>
          <p:nvPr/>
        </p:nvSpPr>
        <p:spPr>
          <a:xfrm>
            <a:off x="1428750" y="2381250"/>
            <a:ext cx="9810750" cy="9525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50AB723B-D935-4F0B-BFAA-0A858A83FF52}"/>
              </a:ext>
            </a:extLst>
          </p:cNvPr>
          <p:cNvSpPr>
            <a:spLocks noGrp="1"/>
          </p:cNvSpPr>
          <p:nvPr/>
        </p:nvSpPr>
        <p:spPr>
          <a:xfrm>
            <a:off x="857250" y="2686050"/>
            <a:ext cx="476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850" b="1">
                <a:solidFill>
                  <a:srgbClr val="B6413C"/>
                </a:solidFill>
              </a:defRPr>
            </a:pPr>
            <a:r>
              <a:rPr sz="2850" b="1">
                <a:solidFill>
                  <a:srgbClr val="B6413C"/>
                </a:solidFill>
              </a:rPr>
              <a:t>×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19A637A2-07A1-4867-B571-91310FFE54A3}"/>
              </a:ext>
            </a:extLst>
          </p:cNvPr>
          <p:cNvSpPr>
            <a:spLocks noGrp="1"/>
          </p:cNvSpPr>
          <p:nvPr/>
        </p:nvSpPr>
        <p:spPr>
          <a:xfrm>
            <a:off x="1476375" y="2686050"/>
            <a:ext cx="3714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08253F"/>
                </a:solidFill>
              </a:defRPr>
            </a:pPr>
            <a:r>
              <a:rPr sz="1650" b="1">
                <a:solidFill>
                  <a:srgbClr val="08253F"/>
                </a:solidFill>
              </a:rPr>
              <a:t>Biópsia após um único PSA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E99890BB-BD24-4398-8688-4FE825DF09F8}"/>
              </a:ext>
            </a:extLst>
          </p:cNvPr>
          <p:cNvSpPr>
            <a:spLocks noGrp="1"/>
          </p:cNvSpPr>
          <p:nvPr/>
        </p:nvSpPr>
        <p:spPr>
          <a:xfrm>
            <a:off x="5429250" y="2686050"/>
            <a:ext cx="5810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5C6873"/>
                </a:solidFill>
              </a:defRPr>
            </a:pPr>
            <a:r>
              <a:rPr sz="1500" b="0">
                <a:solidFill>
                  <a:srgbClr val="5C6873"/>
                </a:solidFill>
              </a:rPr>
              <a:t>Ignora variação biológica e causas transitórias</a:t>
            </a:r>
          </a:p>
        </p:txBody>
      </p:sp>
      <p:sp>
        <p:nvSpPr>
          <p:cNvPr id="13" name="Retângulo Arredondado 12">
            <a:extLst>
              <a:ext uri="{FF2B5EF4-FFF2-40B4-BE49-F238E27FC236}">
                <a16:creationId xmlns:a16="http://schemas.microsoft.com/office/drawing/2014/main" id="{B603F2C9-D19F-4A41-982D-5716BE4CC32D}"/>
              </a:ext>
            </a:extLst>
          </p:cNvPr>
          <p:cNvSpPr>
            <a:spLocks noGrp="1"/>
          </p:cNvSpPr>
          <p:nvPr/>
        </p:nvSpPr>
        <p:spPr>
          <a:xfrm>
            <a:off x="1428750" y="3352800"/>
            <a:ext cx="9810750" cy="9525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0D1970B4-0BF9-4E79-B4BF-BF83EF61FFB2}"/>
              </a:ext>
            </a:extLst>
          </p:cNvPr>
          <p:cNvSpPr>
            <a:spLocks noGrp="1"/>
          </p:cNvSpPr>
          <p:nvPr/>
        </p:nvSpPr>
        <p:spPr>
          <a:xfrm>
            <a:off x="857250" y="3657600"/>
            <a:ext cx="476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850" b="1">
                <a:solidFill>
                  <a:srgbClr val="B6413C"/>
                </a:solidFill>
              </a:defRPr>
            </a:pPr>
            <a:r>
              <a:rPr sz="2850" b="1">
                <a:solidFill>
                  <a:srgbClr val="B6413C"/>
                </a:solidFill>
              </a:rPr>
              <a:t>×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EA7EA320-D066-4C33-B60C-657F8E8A4C56}"/>
              </a:ext>
            </a:extLst>
          </p:cNvPr>
          <p:cNvSpPr>
            <a:spLocks noGrp="1"/>
          </p:cNvSpPr>
          <p:nvPr/>
        </p:nvSpPr>
        <p:spPr>
          <a:xfrm>
            <a:off x="1476375" y="3657600"/>
            <a:ext cx="3714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08253F"/>
                </a:solidFill>
              </a:defRPr>
            </a:pPr>
            <a:r>
              <a:rPr sz="1650" b="1">
                <a:solidFill>
                  <a:srgbClr val="08253F"/>
                </a:solidFill>
              </a:rPr>
              <a:t>Tratar todo câncer detectado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E2F70957-F93D-4D6F-82E4-BF0D31FEA6D7}"/>
              </a:ext>
            </a:extLst>
          </p:cNvPr>
          <p:cNvSpPr>
            <a:spLocks noGrp="1"/>
          </p:cNvSpPr>
          <p:nvPr/>
        </p:nvSpPr>
        <p:spPr>
          <a:xfrm>
            <a:off x="5429250" y="3657600"/>
            <a:ext cx="5810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5C6873"/>
                </a:solidFill>
              </a:defRPr>
            </a:pPr>
            <a:r>
              <a:rPr sz="1500" b="0">
                <a:solidFill>
                  <a:srgbClr val="5C6873"/>
                </a:solidFill>
              </a:rPr>
              <a:t>Confunde diagnóstico com necessidade de tratamento</a:t>
            </a:r>
          </a:p>
        </p:txBody>
      </p:sp>
      <p:sp>
        <p:nvSpPr>
          <p:cNvPr id="17" name="Retângulo Arredondado 16">
            <a:extLst>
              <a:ext uri="{FF2B5EF4-FFF2-40B4-BE49-F238E27FC236}">
                <a16:creationId xmlns:a16="http://schemas.microsoft.com/office/drawing/2014/main" id="{88547B63-890A-4F84-AABD-9185862B8040}"/>
              </a:ext>
            </a:extLst>
          </p:cNvPr>
          <p:cNvSpPr>
            <a:spLocks noGrp="1"/>
          </p:cNvSpPr>
          <p:nvPr/>
        </p:nvSpPr>
        <p:spPr>
          <a:xfrm>
            <a:off x="1428750" y="4324350"/>
            <a:ext cx="9810750" cy="9525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138DEAA2-A541-4579-AF37-C469AACF49A2}"/>
              </a:ext>
            </a:extLst>
          </p:cNvPr>
          <p:cNvSpPr>
            <a:spLocks noGrp="1"/>
          </p:cNvSpPr>
          <p:nvPr/>
        </p:nvSpPr>
        <p:spPr>
          <a:xfrm>
            <a:off x="857250" y="4629150"/>
            <a:ext cx="476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850" b="1">
                <a:solidFill>
                  <a:srgbClr val="B6413C"/>
                </a:solidFill>
              </a:defRPr>
            </a:pPr>
            <a:r>
              <a:rPr sz="2850" b="1">
                <a:solidFill>
                  <a:srgbClr val="B6413C"/>
                </a:solidFill>
              </a:rPr>
              <a:t>×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3AFC3A83-2BB1-47CB-8086-36EBFC57FBF2}"/>
              </a:ext>
            </a:extLst>
          </p:cNvPr>
          <p:cNvSpPr>
            <a:spLocks noGrp="1"/>
          </p:cNvSpPr>
          <p:nvPr/>
        </p:nvSpPr>
        <p:spPr>
          <a:xfrm>
            <a:off x="1476375" y="4629150"/>
            <a:ext cx="3714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08253F"/>
                </a:solidFill>
              </a:defRPr>
            </a:pPr>
            <a:r>
              <a:rPr sz="1650" b="1">
                <a:solidFill>
                  <a:srgbClr val="08253F"/>
                </a:solidFill>
              </a:rPr>
              <a:t>Usar sintomas de HPB como “rastreio”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47AA5BC1-01F9-4682-A249-3F4905435D4D}"/>
              </a:ext>
            </a:extLst>
          </p:cNvPr>
          <p:cNvSpPr>
            <a:spLocks noGrp="1"/>
          </p:cNvSpPr>
          <p:nvPr/>
        </p:nvSpPr>
        <p:spPr>
          <a:xfrm>
            <a:off x="5429250" y="4629150"/>
            <a:ext cx="5810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5C6873"/>
                </a:solidFill>
              </a:defRPr>
            </a:pPr>
            <a:r>
              <a:rPr sz="1500" b="0">
                <a:solidFill>
                  <a:srgbClr val="5C6873"/>
                </a:solidFill>
              </a:rPr>
              <a:t>Sintomas pedem avaliação diagnóstica própria</a:t>
            </a:r>
          </a:p>
        </p:txBody>
      </p:sp>
      <p:sp>
        <p:nvSpPr>
          <p:cNvPr id="21" name="Retângulo Arredondado 20">
            <a:extLst>
              <a:ext uri="{FF2B5EF4-FFF2-40B4-BE49-F238E27FC236}">
                <a16:creationId xmlns:a16="http://schemas.microsoft.com/office/drawing/2014/main" id="{52E0BFA6-31E8-451A-BAA5-5B8B4407E4A8}"/>
              </a:ext>
            </a:extLst>
          </p:cNvPr>
          <p:cNvSpPr>
            <a:spLocks noGrp="1"/>
          </p:cNvSpPr>
          <p:nvPr/>
        </p:nvSpPr>
        <p:spPr>
          <a:xfrm>
            <a:off x="1428750" y="5295900"/>
            <a:ext cx="9810750" cy="9525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26929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Arredondado 18">
            <a:extLst>
              <a:ext uri="{FF2B5EF4-FFF2-40B4-BE49-F238E27FC236}">
                <a16:creationId xmlns:a16="http://schemas.microsoft.com/office/drawing/2014/main" id="{4B353E92-952E-4BC6-8554-DE59BFAA811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oundRect">
            <a:avLst>
              <a:gd name="adj" fmla="val 50000"/>
            </a:avLst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B46AE3A0-45ED-41CF-8B6A-0719CCFA0CEA}"/>
              </a:ext>
            </a:extLst>
          </p:cNvPr>
          <p:cNvSpPr>
            <a:spLocks noGrp="1"/>
          </p:cNvSpPr>
          <p:nvPr/>
        </p:nvSpPr>
        <p:spPr>
          <a:xfrm>
            <a:off x="666750" y="323850"/>
            <a:ext cx="685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C6E9E"/>
                </a:solidFill>
              </a:defRPr>
            </a:pPr>
            <a:r>
              <a:rPr sz="975" b="1">
                <a:solidFill>
                  <a:srgbClr val="0C6E9E"/>
                </a:solidFill>
              </a:rPr>
              <a:t>RASTREAMENTO DO CÂNCER DE PRÓSTATA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0FB4BE2C-3F24-43F1-8CE0-E1EAE0226378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10858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08253F"/>
                </a:solidFill>
              </a:defRPr>
            </a:pPr>
            <a:r>
              <a:rPr sz="2550" b="1">
                <a:solidFill>
                  <a:srgbClr val="08253F"/>
                </a:solidFill>
              </a:rPr>
              <a:t>Algoritmo prático para o consultório</a:t>
            </a:r>
          </a:p>
        </p:txBody>
      </p:sp>
      <p:sp>
        <p:nvSpPr>
          <p:cNvPr id="4" name="Retângulo Arredondado 3">
            <a:extLst>
              <a:ext uri="{FF2B5EF4-FFF2-40B4-BE49-F238E27FC236}">
                <a16:creationId xmlns:a16="http://schemas.microsoft.com/office/drawing/2014/main" id="{FE03431F-A7DD-4C5E-BE40-C9373BA16F3A}"/>
              </a:ext>
            </a:extLst>
          </p:cNvPr>
          <p:cNvSpPr>
            <a:spLocks noGrp="1"/>
          </p:cNvSpPr>
          <p:nvPr/>
        </p:nvSpPr>
        <p:spPr>
          <a:xfrm>
            <a:off x="666750" y="1466850"/>
            <a:ext cx="10858500" cy="19050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85632A72-A5BF-423E-A2E9-4E837CCC74CC}"/>
              </a:ext>
            </a:extLst>
          </p:cNvPr>
          <p:cNvSpPr>
            <a:spLocks noGrp="1"/>
          </p:cNvSpPr>
          <p:nvPr/>
        </p:nvSpPr>
        <p:spPr>
          <a:xfrm>
            <a:off x="10953750" y="6334125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C6873"/>
                </a:solidFill>
              </a:defRPr>
            </a:pPr>
            <a:r>
              <a:rPr sz="900" b="1">
                <a:solidFill>
                  <a:srgbClr val="5C6873"/>
                </a:solidFill>
              </a:rPr>
              <a:t>19</a:t>
            </a:r>
          </a:p>
        </p:txBody>
      </p:sp>
      <p:sp>
        <p:nvSpPr>
          <p:cNvPr id="6" name="Retângulo Arredondado 5">
            <a:extLst>
              <a:ext uri="{FF2B5EF4-FFF2-40B4-BE49-F238E27FC236}">
                <a16:creationId xmlns:a16="http://schemas.microsoft.com/office/drawing/2014/main" id="{A7E810C0-F017-44D9-89ED-E84EBA0133C8}"/>
              </a:ext>
            </a:extLst>
          </p:cNvPr>
          <p:cNvSpPr>
            <a:spLocks noGrp="1"/>
          </p:cNvSpPr>
          <p:nvPr/>
        </p:nvSpPr>
        <p:spPr>
          <a:xfrm>
            <a:off x="2381250" y="1714500"/>
            <a:ext cx="7429500" cy="609600"/>
          </a:xfrm>
          <a:prstGeom prst="roundRect">
            <a:avLst>
              <a:gd name="adj" fmla="val 18750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12F2380E-BEA6-430D-A25F-9E74167748A3}"/>
              </a:ext>
            </a:extLst>
          </p:cNvPr>
          <p:cNvSpPr>
            <a:spLocks noGrp="1"/>
          </p:cNvSpPr>
          <p:nvPr/>
        </p:nvSpPr>
        <p:spPr>
          <a:xfrm>
            <a:off x="2619375" y="1771650"/>
            <a:ext cx="6953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08253F"/>
                </a:solidFill>
              </a:defRPr>
            </a:pPr>
            <a:r>
              <a:rPr sz="1650" b="1">
                <a:solidFill>
                  <a:srgbClr val="08253F"/>
                </a:solidFill>
              </a:rPr>
              <a:t>Assintomático e interessado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54C8FED-D0DE-444B-8561-9E7451AC5FA7}"/>
              </a:ext>
            </a:extLst>
          </p:cNvPr>
          <p:cNvSpPr>
            <a:spLocks noGrp="1"/>
          </p:cNvSpPr>
          <p:nvPr/>
        </p:nvSpPr>
        <p:spPr>
          <a:xfrm>
            <a:off x="5762625" y="2333625"/>
            <a:ext cx="666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 b="1">
                <a:solidFill>
                  <a:srgbClr val="D99B2B"/>
                </a:solidFill>
              </a:defRPr>
            </a:pPr>
            <a:r>
              <a:rPr sz="1800" b="1">
                <a:solidFill>
                  <a:srgbClr val="D99B2B"/>
                </a:solidFill>
              </a:rPr>
              <a:t>↓</a:t>
            </a:r>
          </a:p>
        </p:txBody>
      </p:sp>
      <p:sp>
        <p:nvSpPr>
          <p:cNvPr id="9" name="Retângulo Arredondado 8">
            <a:extLst>
              <a:ext uri="{FF2B5EF4-FFF2-40B4-BE49-F238E27FC236}">
                <a16:creationId xmlns:a16="http://schemas.microsoft.com/office/drawing/2014/main" id="{5648AD5A-01E3-4929-A708-50186DD94AFB}"/>
              </a:ext>
            </a:extLst>
          </p:cNvPr>
          <p:cNvSpPr>
            <a:spLocks noGrp="1"/>
          </p:cNvSpPr>
          <p:nvPr/>
        </p:nvSpPr>
        <p:spPr>
          <a:xfrm>
            <a:off x="2381250" y="2619375"/>
            <a:ext cx="7429500" cy="609600"/>
          </a:xfrm>
          <a:prstGeom prst="roundRect">
            <a:avLst>
              <a:gd name="adj" fmla="val 18750"/>
            </a:avLst>
          </a:prstGeom>
          <a:solidFill>
            <a:srgbClr val="DDF3F7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904A5627-825B-400E-8757-AD709C498ADD}"/>
              </a:ext>
            </a:extLst>
          </p:cNvPr>
          <p:cNvSpPr>
            <a:spLocks noGrp="1"/>
          </p:cNvSpPr>
          <p:nvPr/>
        </p:nvSpPr>
        <p:spPr>
          <a:xfrm>
            <a:off x="2619375" y="2676525"/>
            <a:ext cx="6953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08253F"/>
                </a:solidFill>
              </a:defRPr>
            </a:pPr>
            <a:r>
              <a:rPr sz="1650" b="1">
                <a:solidFill>
                  <a:srgbClr val="08253F"/>
                </a:solidFill>
              </a:rPr>
              <a:t>Decisão compartilhada + risco basal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83C39F1A-F0F3-437E-9454-0092F69CC7F8}"/>
              </a:ext>
            </a:extLst>
          </p:cNvPr>
          <p:cNvSpPr>
            <a:spLocks noGrp="1"/>
          </p:cNvSpPr>
          <p:nvPr/>
        </p:nvSpPr>
        <p:spPr>
          <a:xfrm>
            <a:off x="5762625" y="3238500"/>
            <a:ext cx="666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 b="1">
                <a:solidFill>
                  <a:srgbClr val="D99B2B"/>
                </a:solidFill>
              </a:defRPr>
            </a:pPr>
            <a:r>
              <a:rPr sz="1800" b="1">
                <a:solidFill>
                  <a:srgbClr val="D99B2B"/>
                </a:solidFill>
              </a:rPr>
              <a:t>↓</a:t>
            </a:r>
          </a:p>
        </p:txBody>
      </p:sp>
      <p:sp>
        <p:nvSpPr>
          <p:cNvPr id="12" name="Retângulo Arredondado 11">
            <a:extLst>
              <a:ext uri="{FF2B5EF4-FFF2-40B4-BE49-F238E27FC236}">
                <a16:creationId xmlns:a16="http://schemas.microsoft.com/office/drawing/2014/main" id="{18D2B9D3-A871-421A-92F7-C662229938AF}"/>
              </a:ext>
            </a:extLst>
          </p:cNvPr>
          <p:cNvSpPr>
            <a:spLocks noGrp="1"/>
          </p:cNvSpPr>
          <p:nvPr/>
        </p:nvSpPr>
        <p:spPr>
          <a:xfrm>
            <a:off x="2381250" y="3524250"/>
            <a:ext cx="7429500" cy="609600"/>
          </a:xfrm>
          <a:prstGeom prst="roundRect">
            <a:avLst>
              <a:gd name="adj" fmla="val 18750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9EAA740F-6B8D-4731-AA96-4182D36DAD6F}"/>
              </a:ext>
            </a:extLst>
          </p:cNvPr>
          <p:cNvSpPr>
            <a:spLocks noGrp="1"/>
          </p:cNvSpPr>
          <p:nvPr/>
        </p:nvSpPr>
        <p:spPr>
          <a:xfrm>
            <a:off x="2619375" y="3581400"/>
            <a:ext cx="6953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08253F"/>
                </a:solidFill>
              </a:defRPr>
            </a:pPr>
            <a:r>
              <a:rPr sz="1650" b="1">
                <a:solidFill>
                  <a:srgbClr val="08253F"/>
                </a:solidFill>
              </a:rPr>
              <a:t>PSA → repetir se recém-elevado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E01B0A76-2AB2-4650-95F3-FC428D53408C}"/>
              </a:ext>
            </a:extLst>
          </p:cNvPr>
          <p:cNvSpPr>
            <a:spLocks noGrp="1"/>
          </p:cNvSpPr>
          <p:nvPr/>
        </p:nvSpPr>
        <p:spPr>
          <a:xfrm>
            <a:off x="5762625" y="4143375"/>
            <a:ext cx="666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 b="1">
                <a:solidFill>
                  <a:srgbClr val="D99B2B"/>
                </a:solidFill>
              </a:defRPr>
            </a:pPr>
            <a:r>
              <a:rPr sz="1800" b="1">
                <a:solidFill>
                  <a:srgbClr val="D99B2B"/>
                </a:solidFill>
              </a:rPr>
              <a:t>↓</a:t>
            </a:r>
          </a:p>
        </p:txBody>
      </p:sp>
      <p:sp>
        <p:nvSpPr>
          <p:cNvPr id="15" name="Retângulo Arredondado 14">
            <a:extLst>
              <a:ext uri="{FF2B5EF4-FFF2-40B4-BE49-F238E27FC236}">
                <a16:creationId xmlns:a16="http://schemas.microsoft.com/office/drawing/2014/main" id="{390D2BA3-8E8D-4FE1-83CD-47358B0467AF}"/>
              </a:ext>
            </a:extLst>
          </p:cNvPr>
          <p:cNvSpPr>
            <a:spLocks noGrp="1"/>
          </p:cNvSpPr>
          <p:nvPr/>
        </p:nvSpPr>
        <p:spPr>
          <a:xfrm>
            <a:off x="2381250" y="4429125"/>
            <a:ext cx="7429500" cy="609600"/>
          </a:xfrm>
          <a:prstGeom prst="roundRect">
            <a:avLst>
              <a:gd name="adj" fmla="val 18750"/>
            </a:avLst>
          </a:prstGeom>
          <a:solidFill>
            <a:srgbClr val="08253F"/>
          </a:solidFill>
          <a:ln w="9525">
            <a:solidFill>
              <a:srgbClr val="08253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829EB026-C26D-4458-AF91-F56F5AE3A210}"/>
              </a:ext>
            </a:extLst>
          </p:cNvPr>
          <p:cNvSpPr>
            <a:spLocks noGrp="1"/>
          </p:cNvSpPr>
          <p:nvPr/>
        </p:nvSpPr>
        <p:spPr>
          <a:xfrm>
            <a:off x="2619375" y="4486275"/>
            <a:ext cx="6953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 dirty="0">
                <a:solidFill>
                  <a:srgbClr val="FF0000"/>
                </a:solidFill>
              </a:rPr>
              <a:t>RM</a:t>
            </a:r>
            <a:r>
              <a:rPr sz="1650" b="1" dirty="0">
                <a:solidFill>
                  <a:srgbClr val="FFFFFF"/>
                </a:solidFill>
              </a:rPr>
              <a:t> / </a:t>
            </a:r>
            <a:r>
              <a:rPr sz="1650" b="1" dirty="0" err="1">
                <a:solidFill>
                  <a:srgbClr val="FFFFFF"/>
                </a:solidFill>
              </a:rPr>
              <a:t>calculadora</a:t>
            </a:r>
            <a:r>
              <a:rPr sz="1650" b="1" dirty="0">
                <a:solidFill>
                  <a:srgbClr val="FFFFFF"/>
                </a:solidFill>
              </a:rPr>
              <a:t> / </a:t>
            </a:r>
            <a:r>
              <a:rPr sz="1650" b="1" dirty="0" err="1">
                <a:solidFill>
                  <a:srgbClr val="FFFFFF"/>
                </a:solidFill>
              </a:rPr>
              <a:t>biomarcador</a:t>
            </a:r>
            <a:r>
              <a:rPr sz="1650" b="1" dirty="0">
                <a:solidFill>
                  <a:srgbClr val="FFFFFF"/>
                </a:solidFill>
              </a:rPr>
              <a:t> → </a:t>
            </a:r>
            <a:r>
              <a:rPr sz="1650" b="1" dirty="0" err="1">
                <a:solidFill>
                  <a:srgbClr val="FF0000"/>
                </a:solidFill>
              </a:rPr>
              <a:t>biópsia</a:t>
            </a:r>
            <a:r>
              <a:rPr sz="1650" b="1" dirty="0">
                <a:solidFill>
                  <a:srgbClr val="FF0000"/>
                </a:solidFill>
              </a:rPr>
              <a:t> </a:t>
            </a:r>
            <a:r>
              <a:rPr sz="1650" b="1" dirty="0" err="1">
                <a:solidFill>
                  <a:srgbClr val="FF0000"/>
                </a:solidFill>
              </a:rPr>
              <a:t>seletiva</a:t>
            </a:r>
            <a:endParaRPr sz="1650" b="1" dirty="0">
              <a:solidFill>
                <a:srgbClr val="FF0000"/>
              </a:solidFill>
            </a:endParaRP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A355A249-C075-4FD1-926D-2925628899ED}"/>
              </a:ext>
            </a:extLst>
          </p:cNvPr>
          <p:cNvSpPr>
            <a:spLocks noGrp="1"/>
          </p:cNvSpPr>
          <p:nvPr/>
        </p:nvSpPr>
        <p:spPr>
          <a:xfrm>
            <a:off x="1666875" y="5476875"/>
            <a:ext cx="8858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725" b="1">
                <a:solidFill>
                  <a:srgbClr val="2A7B62"/>
                </a:solidFill>
              </a:defRPr>
            </a:pPr>
            <a:r>
              <a:rPr sz="1725" b="1">
                <a:solidFill>
                  <a:srgbClr val="2A7B62"/>
                </a:solidFill>
              </a:rPr>
              <a:t>Se câncer de baixo risco: vigilância ativa é parte da estratégia de redução de danos.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6CD89FF0-EC83-4B52-BE65-7ACCAA9ACDC5}"/>
              </a:ext>
            </a:extLst>
          </p:cNvPr>
          <p:cNvSpPr>
            <a:spLocks noGrp="1"/>
          </p:cNvSpPr>
          <p:nvPr/>
        </p:nvSpPr>
        <p:spPr>
          <a:xfrm>
            <a:off x="666750" y="6353175"/>
            <a:ext cx="9810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675" b="0">
                <a:solidFill>
                  <a:srgbClr val="5C6873"/>
                </a:solidFill>
              </a:defRPr>
            </a:pPr>
            <a:r>
              <a:rPr sz="675" b="0">
                <a:solidFill>
                  <a:srgbClr val="5C6873"/>
                </a:solidFill>
              </a:rPr>
              <a:t>Síntese baseada em AUA/SUO 2026 e EAU 2026; alinhar ao contexto assistencial brasileiro.</a:t>
            </a:r>
          </a:p>
        </p:txBody>
      </p:sp>
    </p:spTree>
    <p:extLst>
      <p:ext uri="{BB962C8B-B14F-4D97-AF65-F5344CB8AC3E}">
        <p14:creationId xmlns:p14="http://schemas.microsoft.com/office/powerpoint/2010/main" val="1977819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Arredondado 9">
            <a:extLst>
              <a:ext uri="{FF2B5EF4-FFF2-40B4-BE49-F238E27FC236}">
                <a16:creationId xmlns:a16="http://schemas.microsoft.com/office/drawing/2014/main" id="{0239FA6C-F85B-4F22-AC7A-B00B42778E7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oundRect">
            <a:avLst>
              <a:gd name="adj" fmla="val 50000"/>
            </a:avLst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7114C797-1AF4-4DF9-810B-213BAF850856}"/>
              </a:ext>
            </a:extLst>
          </p:cNvPr>
          <p:cNvSpPr>
            <a:spLocks noGrp="1"/>
          </p:cNvSpPr>
          <p:nvPr/>
        </p:nvSpPr>
        <p:spPr>
          <a:xfrm>
            <a:off x="666750" y="323850"/>
            <a:ext cx="685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C6E9E"/>
                </a:solidFill>
              </a:defRPr>
            </a:pPr>
            <a:r>
              <a:rPr sz="975" b="1">
                <a:solidFill>
                  <a:srgbClr val="0C6E9E"/>
                </a:solidFill>
              </a:rPr>
              <a:t>RASTREAMENTO DO CÂNCER DE PRÓSTATA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511F03A2-48EC-405D-B44D-DEC3D5658B80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10858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08253F"/>
                </a:solidFill>
              </a:defRPr>
            </a:pPr>
            <a:r>
              <a:rPr sz="2550" b="1">
                <a:solidFill>
                  <a:srgbClr val="08253F"/>
                </a:solidFill>
              </a:rPr>
              <a:t>A pergunta correta não é “pedir PSA ou não?”</a:t>
            </a:r>
          </a:p>
        </p:txBody>
      </p:sp>
      <p:sp>
        <p:nvSpPr>
          <p:cNvPr id="4" name="Retângulo Arredondado 3">
            <a:extLst>
              <a:ext uri="{FF2B5EF4-FFF2-40B4-BE49-F238E27FC236}">
                <a16:creationId xmlns:a16="http://schemas.microsoft.com/office/drawing/2014/main" id="{6C0FCFAA-28BF-4AB9-A67F-7C2A0221B3F3}"/>
              </a:ext>
            </a:extLst>
          </p:cNvPr>
          <p:cNvSpPr>
            <a:spLocks noGrp="1"/>
          </p:cNvSpPr>
          <p:nvPr/>
        </p:nvSpPr>
        <p:spPr>
          <a:xfrm>
            <a:off x="666750" y="1466850"/>
            <a:ext cx="10858500" cy="19050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24B35FFF-FA9C-43FD-A35B-9EF970862E0B}"/>
              </a:ext>
            </a:extLst>
          </p:cNvPr>
          <p:cNvSpPr>
            <a:spLocks noGrp="1"/>
          </p:cNvSpPr>
          <p:nvPr/>
        </p:nvSpPr>
        <p:spPr>
          <a:xfrm>
            <a:off x="10953750" y="6334125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C6873"/>
                </a:solidFill>
              </a:defRPr>
            </a:pPr>
            <a:r>
              <a:rPr sz="900" b="1">
                <a:solidFill>
                  <a:srgbClr val="5C6873"/>
                </a:solidFill>
              </a:rPr>
              <a:t>02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1BD149CD-624A-4570-AC07-9CA0E09B532F}"/>
              </a:ext>
            </a:extLst>
          </p:cNvPr>
          <p:cNvSpPr>
            <a:spLocks noGrp="1"/>
          </p:cNvSpPr>
          <p:nvPr/>
        </p:nvSpPr>
        <p:spPr>
          <a:xfrm>
            <a:off x="857250" y="1952625"/>
            <a:ext cx="14287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5C6873"/>
                </a:solidFill>
              </a:defRPr>
            </a:pPr>
            <a:r>
              <a:rPr sz="1650" b="1">
                <a:solidFill>
                  <a:srgbClr val="5C6873"/>
                </a:solidFill>
              </a:rPr>
              <a:t>É: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440039EA-AEBE-41AB-B02B-D4B26F9396D3}"/>
              </a:ext>
            </a:extLst>
          </p:cNvPr>
          <p:cNvSpPr>
            <a:spLocks noGrp="1"/>
          </p:cNvSpPr>
          <p:nvPr/>
        </p:nvSpPr>
        <p:spPr>
          <a:xfrm>
            <a:off x="857250" y="2381250"/>
            <a:ext cx="100012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925" b="1">
                <a:solidFill>
                  <a:srgbClr val="08253F"/>
                </a:solidFill>
              </a:defRPr>
            </a:pPr>
            <a:r>
              <a:rPr sz="2925" b="1">
                <a:solidFill>
                  <a:srgbClr val="08253F"/>
                </a:solidFill>
              </a:rPr>
              <a:t>Para quem, quando, com qual intervalo e qual caminho após um resultado alterado?</a:t>
            </a:r>
          </a:p>
        </p:txBody>
      </p:sp>
      <p:sp>
        <p:nvSpPr>
          <p:cNvPr id="8" name="Retângulo Arredondado 7">
            <a:extLst>
              <a:ext uri="{FF2B5EF4-FFF2-40B4-BE49-F238E27FC236}">
                <a16:creationId xmlns:a16="http://schemas.microsoft.com/office/drawing/2014/main" id="{7140915E-C97A-42F0-A5E9-0E68EBD8BFAD}"/>
              </a:ext>
            </a:extLst>
          </p:cNvPr>
          <p:cNvSpPr>
            <a:spLocks noGrp="1"/>
          </p:cNvSpPr>
          <p:nvPr/>
        </p:nvSpPr>
        <p:spPr>
          <a:xfrm>
            <a:off x="857250" y="4333875"/>
            <a:ext cx="10287000" cy="1000125"/>
          </a:xfrm>
          <a:prstGeom prst="roundRect">
            <a:avLst>
              <a:gd name="adj" fmla="val 11429"/>
            </a:avLst>
          </a:prstGeom>
          <a:solidFill>
            <a:srgbClr val="DDF3F7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7BF10BF3-41F0-4A61-97A4-29E2AC48329F}"/>
              </a:ext>
            </a:extLst>
          </p:cNvPr>
          <p:cNvSpPr>
            <a:spLocks noGrp="1"/>
          </p:cNvSpPr>
          <p:nvPr/>
        </p:nvSpPr>
        <p:spPr>
          <a:xfrm>
            <a:off x="1190625" y="4495800"/>
            <a:ext cx="9620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 b="1">
                <a:solidFill>
                  <a:srgbClr val="0C6E9E"/>
                </a:solidFill>
              </a:defRPr>
            </a:pPr>
            <a:r>
              <a:rPr sz="1800" b="1">
                <a:solidFill>
                  <a:srgbClr val="0C6E9E"/>
                </a:solidFill>
              </a:rPr>
              <a:t>Objetivo: detectar câncer clinicamente significativo sem transformar todo PSA elevado em biópsia — nem todo diagnóstico em tratamento.</a:t>
            </a:r>
          </a:p>
        </p:txBody>
      </p:sp>
    </p:spTree>
    <p:extLst>
      <p:ext uri="{BB962C8B-B14F-4D97-AF65-F5344CB8AC3E}">
        <p14:creationId xmlns:p14="http://schemas.microsoft.com/office/powerpoint/2010/main" val="1733760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Arredondado 16">
            <a:extLst>
              <a:ext uri="{FF2B5EF4-FFF2-40B4-BE49-F238E27FC236}">
                <a16:creationId xmlns:a16="http://schemas.microsoft.com/office/drawing/2014/main" id="{EF1FE1FD-E2BA-4A2C-A5A5-CBB5C3371F0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oundRect">
            <a:avLst>
              <a:gd name="adj" fmla="val 50000"/>
            </a:avLst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09A812FC-632D-41B4-9795-02391C924DE9}"/>
              </a:ext>
            </a:extLst>
          </p:cNvPr>
          <p:cNvSpPr>
            <a:spLocks noGrp="1"/>
          </p:cNvSpPr>
          <p:nvPr/>
        </p:nvSpPr>
        <p:spPr>
          <a:xfrm>
            <a:off x="666750" y="323850"/>
            <a:ext cx="685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C6E9E"/>
                </a:solidFill>
              </a:defRPr>
            </a:pPr>
            <a:r>
              <a:rPr sz="975" b="1">
                <a:solidFill>
                  <a:srgbClr val="0C6E9E"/>
                </a:solidFill>
              </a:rPr>
              <a:t>RASTREAMENTO DO CÂNCER DE PRÓSTATA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A5BA26CA-B387-4E41-AC9A-676C4E5E383F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10858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08253F"/>
                </a:solidFill>
              </a:defRPr>
            </a:pPr>
            <a:r>
              <a:rPr lang="pt-BR" sz="2550" b="1" dirty="0" err="1">
                <a:solidFill>
                  <a:srgbClr val="08253F"/>
                </a:solidFill>
              </a:rPr>
              <a:t>Tres</a:t>
            </a:r>
            <a:r>
              <a:rPr sz="2550" b="1" dirty="0">
                <a:solidFill>
                  <a:srgbClr val="08253F"/>
                </a:solidFill>
              </a:rPr>
              <a:t> </a:t>
            </a:r>
            <a:r>
              <a:rPr sz="2550" b="1" dirty="0" err="1">
                <a:solidFill>
                  <a:srgbClr val="08253F"/>
                </a:solidFill>
              </a:rPr>
              <a:t>mensagens</a:t>
            </a:r>
            <a:r>
              <a:rPr sz="2550" b="1" dirty="0">
                <a:solidFill>
                  <a:srgbClr val="08253F"/>
                </a:solidFill>
              </a:rPr>
              <a:t> para </a:t>
            </a:r>
            <a:r>
              <a:rPr sz="2550" b="1" dirty="0" err="1">
                <a:solidFill>
                  <a:srgbClr val="08253F"/>
                </a:solidFill>
              </a:rPr>
              <a:t>levar</a:t>
            </a:r>
            <a:r>
              <a:rPr sz="2550" b="1" dirty="0">
                <a:solidFill>
                  <a:srgbClr val="08253F"/>
                </a:solidFill>
              </a:rPr>
              <a:t> à </a:t>
            </a:r>
            <a:r>
              <a:rPr sz="2550" b="1" dirty="0" err="1">
                <a:solidFill>
                  <a:srgbClr val="08253F"/>
                </a:solidFill>
              </a:rPr>
              <a:t>próxima</a:t>
            </a:r>
            <a:r>
              <a:rPr sz="2550" b="1" dirty="0">
                <a:solidFill>
                  <a:srgbClr val="08253F"/>
                </a:solidFill>
              </a:rPr>
              <a:t> consulta</a:t>
            </a:r>
          </a:p>
        </p:txBody>
      </p:sp>
      <p:sp>
        <p:nvSpPr>
          <p:cNvPr id="4" name="Retângulo Arredondado 3">
            <a:extLst>
              <a:ext uri="{FF2B5EF4-FFF2-40B4-BE49-F238E27FC236}">
                <a16:creationId xmlns:a16="http://schemas.microsoft.com/office/drawing/2014/main" id="{B564A62E-BB73-448C-8B2B-A2D90825FB9C}"/>
              </a:ext>
            </a:extLst>
          </p:cNvPr>
          <p:cNvSpPr>
            <a:spLocks noGrp="1"/>
          </p:cNvSpPr>
          <p:nvPr/>
        </p:nvSpPr>
        <p:spPr>
          <a:xfrm>
            <a:off x="666750" y="1466850"/>
            <a:ext cx="10858500" cy="19050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DA6DD745-865B-4DD9-98FB-58601D06A3DD}"/>
              </a:ext>
            </a:extLst>
          </p:cNvPr>
          <p:cNvSpPr>
            <a:spLocks noGrp="1"/>
          </p:cNvSpPr>
          <p:nvPr/>
        </p:nvSpPr>
        <p:spPr>
          <a:xfrm>
            <a:off x="10953750" y="6334125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C6873"/>
                </a:solidFill>
              </a:defRPr>
            </a:pPr>
            <a:r>
              <a:rPr sz="900" b="1">
                <a:solidFill>
                  <a:srgbClr val="5C6873"/>
                </a:solidFill>
              </a:rPr>
              <a:t>20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9C41457-C8B6-43B7-90F0-BD26F794EB9E}"/>
              </a:ext>
            </a:extLst>
          </p:cNvPr>
          <p:cNvSpPr>
            <a:spLocks noGrp="1"/>
          </p:cNvSpPr>
          <p:nvPr/>
        </p:nvSpPr>
        <p:spPr>
          <a:xfrm>
            <a:off x="857250" y="1809750"/>
            <a:ext cx="762000" cy="762000"/>
          </a:xfrm>
          <a:prstGeom prst="ellipse">
            <a:avLst/>
          </a:prstGeom>
          <a:solidFill>
            <a:srgbClr val="B6413C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13E2932E-B88A-4CDB-ADA2-CC8A8DD0BE16}"/>
              </a:ext>
            </a:extLst>
          </p:cNvPr>
          <p:cNvSpPr>
            <a:spLocks noGrp="1"/>
          </p:cNvSpPr>
          <p:nvPr/>
        </p:nvSpPr>
        <p:spPr>
          <a:xfrm>
            <a:off x="857250" y="1809750"/>
            <a:ext cx="7620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29EFDC6B-A1C8-452D-9B61-F828FCFC662B}"/>
              </a:ext>
            </a:extLst>
          </p:cNvPr>
          <p:cNvSpPr>
            <a:spLocks noGrp="1"/>
          </p:cNvSpPr>
          <p:nvPr/>
        </p:nvSpPr>
        <p:spPr>
          <a:xfrm>
            <a:off x="1905000" y="1809750"/>
            <a:ext cx="89535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08253F"/>
                </a:solidFill>
              </a:defRPr>
            </a:pPr>
            <a:r>
              <a:rPr lang="pt-BR" sz="1875" b="1" dirty="0">
                <a:solidFill>
                  <a:srgbClr val="08253F"/>
                </a:solidFill>
              </a:rPr>
              <a:t>Não há justificativa para rastreamento populacional indiscriminado.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68F2487-41C9-4C35-A7ED-361B015936A3}"/>
              </a:ext>
            </a:extLst>
          </p:cNvPr>
          <p:cNvSpPr>
            <a:spLocks noGrp="1"/>
          </p:cNvSpPr>
          <p:nvPr/>
        </p:nvSpPr>
        <p:spPr>
          <a:xfrm>
            <a:off x="857250" y="2952750"/>
            <a:ext cx="762000" cy="762000"/>
          </a:xfrm>
          <a:prstGeom prst="ellipse">
            <a:avLst/>
          </a:prstGeom>
          <a:solidFill>
            <a:srgbClr val="0C6E9E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2F4F7699-FEA2-419D-BA64-C2EB77105305}"/>
              </a:ext>
            </a:extLst>
          </p:cNvPr>
          <p:cNvSpPr>
            <a:spLocks noGrp="1"/>
          </p:cNvSpPr>
          <p:nvPr/>
        </p:nvSpPr>
        <p:spPr>
          <a:xfrm>
            <a:off x="857250" y="2952750"/>
            <a:ext cx="7620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02894039-67FA-471C-8BC2-F063DD3BDE5D}"/>
              </a:ext>
            </a:extLst>
          </p:cNvPr>
          <p:cNvSpPr>
            <a:spLocks noGrp="1"/>
          </p:cNvSpPr>
          <p:nvPr/>
        </p:nvSpPr>
        <p:spPr>
          <a:xfrm>
            <a:off x="1905000" y="2952750"/>
            <a:ext cx="89535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08253F"/>
                </a:solidFill>
              </a:defRPr>
            </a:pPr>
            <a:r>
              <a:rPr sz="1875" b="1" dirty="0" err="1">
                <a:solidFill>
                  <a:srgbClr val="08253F"/>
                </a:solidFill>
              </a:rPr>
              <a:t>Há</a:t>
            </a:r>
            <a:r>
              <a:rPr sz="1875" b="1" dirty="0">
                <a:solidFill>
                  <a:srgbClr val="08253F"/>
                </a:solidFill>
              </a:rPr>
              <a:t> </a:t>
            </a:r>
            <a:r>
              <a:rPr sz="1875" b="1" dirty="0" err="1">
                <a:solidFill>
                  <a:srgbClr val="08253F"/>
                </a:solidFill>
              </a:rPr>
              <a:t>espaço</a:t>
            </a:r>
            <a:r>
              <a:rPr sz="1875" b="1" dirty="0">
                <a:solidFill>
                  <a:srgbClr val="08253F"/>
                </a:solidFill>
              </a:rPr>
              <a:t> para </a:t>
            </a:r>
            <a:r>
              <a:rPr sz="1875" b="1" dirty="0" err="1">
                <a:solidFill>
                  <a:srgbClr val="08253F"/>
                </a:solidFill>
              </a:rPr>
              <a:t>detecção</a:t>
            </a:r>
            <a:r>
              <a:rPr sz="1875" b="1" dirty="0">
                <a:solidFill>
                  <a:srgbClr val="08253F"/>
                </a:solidFill>
              </a:rPr>
              <a:t> </a:t>
            </a:r>
            <a:r>
              <a:rPr sz="1875" b="1" dirty="0" err="1">
                <a:solidFill>
                  <a:srgbClr val="08253F"/>
                </a:solidFill>
              </a:rPr>
              <a:t>precoce</a:t>
            </a:r>
            <a:r>
              <a:rPr sz="1875" b="1" dirty="0">
                <a:solidFill>
                  <a:srgbClr val="08253F"/>
                </a:solidFill>
              </a:rPr>
              <a:t> </a:t>
            </a:r>
            <a:r>
              <a:rPr sz="1875" b="1" dirty="0" err="1">
                <a:solidFill>
                  <a:srgbClr val="08253F"/>
                </a:solidFill>
              </a:rPr>
              <a:t>individualizada</a:t>
            </a:r>
            <a:r>
              <a:rPr sz="1875" b="1" dirty="0">
                <a:solidFill>
                  <a:srgbClr val="08253F"/>
                </a:solidFill>
              </a:rPr>
              <a:t> com PSA e </a:t>
            </a:r>
            <a:r>
              <a:rPr sz="1875" b="1" dirty="0" err="1">
                <a:solidFill>
                  <a:srgbClr val="08253F"/>
                </a:solidFill>
              </a:rPr>
              <a:t>decisão</a:t>
            </a:r>
            <a:r>
              <a:rPr sz="1875" b="1" dirty="0">
                <a:solidFill>
                  <a:srgbClr val="08253F"/>
                </a:solidFill>
              </a:rPr>
              <a:t> </a:t>
            </a:r>
            <a:r>
              <a:rPr sz="1875" b="1" dirty="0" err="1">
                <a:solidFill>
                  <a:srgbClr val="08253F"/>
                </a:solidFill>
              </a:rPr>
              <a:t>compartilhada</a:t>
            </a:r>
            <a:r>
              <a:rPr sz="1875" b="1" dirty="0">
                <a:solidFill>
                  <a:srgbClr val="08253F"/>
                </a:solidFill>
              </a:rPr>
              <a:t>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2C41E3F-B0E3-4FEC-A7B9-D475C43C22AC}"/>
              </a:ext>
            </a:extLst>
          </p:cNvPr>
          <p:cNvSpPr>
            <a:spLocks noGrp="1"/>
          </p:cNvSpPr>
          <p:nvPr/>
        </p:nvSpPr>
        <p:spPr>
          <a:xfrm>
            <a:off x="857250" y="4095750"/>
            <a:ext cx="762000" cy="762000"/>
          </a:xfrm>
          <a:prstGeom prst="ellipse">
            <a:avLst/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AB0D2240-92CA-417C-9A53-46876477951D}"/>
              </a:ext>
            </a:extLst>
          </p:cNvPr>
          <p:cNvSpPr>
            <a:spLocks noGrp="1"/>
          </p:cNvSpPr>
          <p:nvPr/>
        </p:nvSpPr>
        <p:spPr>
          <a:xfrm>
            <a:off x="857250" y="4095750"/>
            <a:ext cx="7620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3573ADE7-1CFC-4545-B983-AD14D23333DA}"/>
              </a:ext>
            </a:extLst>
          </p:cNvPr>
          <p:cNvSpPr>
            <a:spLocks noGrp="1"/>
          </p:cNvSpPr>
          <p:nvPr/>
        </p:nvSpPr>
        <p:spPr>
          <a:xfrm>
            <a:off x="1905000" y="4095750"/>
            <a:ext cx="89535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08253F"/>
                </a:solidFill>
              </a:defRPr>
            </a:pPr>
            <a:r>
              <a:rPr sz="1875" b="1">
                <a:solidFill>
                  <a:srgbClr val="08253F"/>
                </a:solidFill>
              </a:rPr>
              <a:t>Repetição do PSA, RM e estratificação de risco tornam a jornada mais seletiva.</a:t>
            </a:r>
          </a:p>
        </p:txBody>
      </p:sp>
      <p:sp>
        <p:nvSpPr>
          <p:cNvPr id="15" name="Retângulo Arredondado 14">
            <a:extLst>
              <a:ext uri="{FF2B5EF4-FFF2-40B4-BE49-F238E27FC236}">
                <a16:creationId xmlns:a16="http://schemas.microsoft.com/office/drawing/2014/main" id="{6CEE8F5F-59C4-4383-B91C-756B7F4C01A8}"/>
              </a:ext>
            </a:extLst>
          </p:cNvPr>
          <p:cNvSpPr>
            <a:spLocks noGrp="1"/>
          </p:cNvSpPr>
          <p:nvPr/>
        </p:nvSpPr>
        <p:spPr>
          <a:xfrm>
            <a:off x="857250" y="5429250"/>
            <a:ext cx="10287000" cy="523875"/>
          </a:xfrm>
          <a:prstGeom prst="roundRect">
            <a:avLst>
              <a:gd name="adj" fmla="val 21818"/>
            </a:avLst>
          </a:prstGeom>
          <a:solidFill>
            <a:srgbClr val="08253F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8B1162A0-5DA3-4386-8682-9BC21BA11D05}"/>
              </a:ext>
            </a:extLst>
          </p:cNvPr>
          <p:cNvSpPr>
            <a:spLocks noGrp="1"/>
          </p:cNvSpPr>
          <p:nvPr/>
        </p:nvSpPr>
        <p:spPr>
          <a:xfrm>
            <a:off x="1047750" y="5486400"/>
            <a:ext cx="9906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Rastrear melhor é escolher melhor — antes e depois do PSA.</a:t>
            </a:r>
          </a:p>
        </p:txBody>
      </p:sp>
    </p:spTree>
    <p:extLst>
      <p:ext uri="{BB962C8B-B14F-4D97-AF65-F5344CB8AC3E}">
        <p14:creationId xmlns:p14="http://schemas.microsoft.com/office/powerpoint/2010/main" val="12935877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6909" y="2636913"/>
            <a:ext cx="3529012" cy="438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75921" y="2290933"/>
            <a:ext cx="4968230" cy="3904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6239" y="711201"/>
            <a:ext cx="6357937" cy="156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559208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55900" y="-219745"/>
            <a:ext cx="6357938" cy="156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/>
        </p:nvSpPr>
        <p:spPr>
          <a:xfrm>
            <a:off x="2279576" y="908720"/>
            <a:ext cx="7776864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b="1" dirty="0"/>
              <a:t>TRATAMENTOS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279576" y="1340768"/>
            <a:ext cx="7272808" cy="5858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/>
              <a:t>Vigilância ativa</a:t>
            </a:r>
          </a:p>
          <a:p>
            <a:pPr>
              <a:lnSpc>
                <a:spcPct val="150000"/>
              </a:lnSpc>
            </a:pPr>
            <a:r>
              <a:rPr lang="pt-BR" dirty="0" err="1"/>
              <a:t>Prostatectomia</a:t>
            </a:r>
            <a:r>
              <a:rPr lang="pt-BR" dirty="0"/>
              <a:t> Radical</a:t>
            </a:r>
          </a:p>
          <a:p>
            <a:pPr>
              <a:lnSpc>
                <a:spcPct val="150000"/>
              </a:lnSpc>
            </a:pPr>
            <a:r>
              <a:rPr lang="pt-BR" dirty="0"/>
              <a:t>	Aberta</a:t>
            </a:r>
          </a:p>
          <a:p>
            <a:pPr>
              <a:lnSpc>
                <a:spcPct val="150000"/>
              </a:lnSpc>
            </a:pPr>
            <a:r>
              <a:rPr lang="pt-BR" dirty="0"/>
              <a:t>	Laparoscópica</a:t>
            </a:r>
          </a:p>
          <a:p>
            <a:pPr>
              <a:lnSpc>
                <a:spcPct val="150000"/>
              </a:lnSpc>
            </a:pPr>
            <a:r>
              <a:rPr lang="pt-BR" dirty="0"/>
              <a:t>	Robô assistida</a:t>
            </a:r>
          </a:p>
          <a:p>
            <a:pPr>
              <a:lnSpc>
                <a:spcPct val="150000"/>
              </a:lnSpc>
            </a:pPr>
            <a:r>
              <a:rPr lang="pt-BR" dirty="0"/>
              <a:t>Radioterapia</a:t>
            </a:r>
          </a:p>
          <a:p>
            <a:pPr>
              <a:lnSpc>
                <a:spcPct val="150000"/>
              </a:lnSpc>
            </a:pPr>
            <a:r>
              <a:rPr lang="pt-BR" dirty="0"/>
              <a:t>	Externa</a:t>
            </a:r>
          </a:p>
          <a:p>
            <a:pPr>
              <a:lnSpc>
                <a:spcPct val="150000"/>
              </a:lnSpc>
            </a:pPr>
            <a:r>
              <a:rPr lang="pt-BR" dirty="0"/>
              <a:t>	</a:t>
            </a:r>
            <a:r>
              <a:rPr lang="pt-BR" dirty="0" err="1"/>
              <a:t>Braquiterapia</a:t>
            </a:r>
            <a:endParaRPr lang="pt-BR" dirty="0"/>
          </a:p>
          <a:p>
            <a:pPr>
              <a:lnSpc>
                <a:spcPct val="150000"/>
              </a:lnSpc>
            </a:pPr>
            <a:r>
              <a:rPr lang="pt-BR" dirty="0"/>
              <a:t>Bloqueio androgênico</a:t>
            </a:r>
          </a:p>
          <a:p>
            <a:pPr>
              <a:lnSpc>
                <a:spcPct val="150000"/>
              </a:lnSpc>
            </a:pPr>
            <a:r>
              <a:rPr lang="pt-BR" dirty="0"/>
              <a:t>	</a:t>
            </a:r>
            <a:r>
              <a:rPr lang="pt-BR" dirty="0" err="1"/>
              <a:t>Orquiectomia</a:t>
            </a:r>
            <a:endParaRPr lang="pt-BR" dirty="0"/>
          </a:p>
          <a:p>
            <a:pPr>
              <a:lnSpc>
                <a:spcPct val="150000"/>
              </a:lnSpc>
            </a:pPr>
            <a:r>
              <a:rPr lang="pt-BR" dirty="0"/>
              <a:t>	Medicamentos</a:t>
            </a:r>
          </a:p>
          <a:p>
            <a:pPr>
              <a:lnSpc>
                <a:spcPct val="150000"/>
              </a:lnSpc>
            </a:pPr>
            <a:r>
              <a:rPr lang="pt-BR" dirty="0"/>
              <a:t>Quimioterapia</a:t>
            </a:r>
          </a:p>
          <a:p>
            <a:pPr>
              <a:lnSpc>
                <a:spcPct val="150000"/>
              </a:lnSpc>
            </a:pPr>
            <a:r>
              <a:rPr lang="pt-BR" dirty="0" err="1"/>
              <a:t>Radiofármacos</a:t>
            </a:r>
            <a:endParaRPr lang="pt-BR" dirty="0"/>
          </a:p>
          <a:p>
            <a:pPr>
              <a:lnSpc>
                <a:spcPct val="150000"/>
              </a:lnSpc>
            </a:pPr>
            <a:endParaRPr lang="pt-B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22488" y="1637936"/>
            <a:ext cx="2015341" cy="15079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37829" y="2924944"/>
            <a:ext cx="2702755" cy="16646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59897" y="4653136"/>
            <a:ext cx="2609007" cy="17724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82642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2418716" y="2688780"/>
            <a:ext cx="3246614" cy="872709"/>
          </a:xfrm>
        </p:spPr>
        <p:txBody>
          <a:bodyPr>
            <a:normAutofit fontScale="90000"/>
          </a:bodyPr>
          <a:lstStyle/>
          <a:p>
            <a:r>
              <a:rPr lang="en-US" dirty="0"/>
              <a:t>Obrigado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865732" y="3707884"/>
            <a:ext cx="4352582" cy="183883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Humberto Montoro</a:t>
            </a:r>
          </a:p>
          <a:p>
            <a:pPr>
              <a:lnSpc>
                <a:spcPct val="110000"/>
              </a:lnSpc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Instituto de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Urologia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de Maceio/HMAR</a:t>
            </a:r>
          </a:p>
          <a:p>
            <a:pPr>
              <a:lnSpc>
                <a:spcPct val="110000"/>
              </a:lnSpc>
            </a:pPr>
            <a:r>
              <a:rPr lang="en-US" sz="1600" dirty="0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hmontoro@uol.com.br</a:t>
            </a:r>
            <a:endParaRPr lang="en-US" sz="1600" dirty="0">
              <a:solidFill>
                <a:srgbClr val="FF0000"/>
              </a:solidFill>
            </a:endParaRPr>
          </a:p>
          <a:p>
            <a:pPr>
              <a:lnSpc>
                <a:spcPct val="110000"/>
              </a:lnSpc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(82 ) 99981 - 8093</a:t>
            </a:r>
          </a:p>
        </p:txBody>
      </p:sp>
      <p:pic>
        <p:nvPicPr>
          <p:cNvPr id="11" name="Graphic 10" descr="Smiling Face with No Fill">
            <a:extLst>
              <a:ext uri="{FF2B5EF4-FFF2-40B4-BE49-F238E27FC236}">
                <a16:creationId xmlns:a16="http://schemas.microsoft.com/office/drawing/2014/main" id="{7B844281-C1ED-4755-9C5B-8084294BB5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11704" y="1118742"/>
            <a:ext cx="3140077" cy="3140077"/>
          </a:xfrm>
          <a:prstGeom prst="rect">
            <a:avLst/>
          </a:prstGeom>
        </p:spPr>
      </p:pic>
      <p:pic>
        <p:nvPicPr>
          <p:cNvPr id="3" name="Gráfico 2" descr="Destinatário com preenchimento sólido">
            <a:extLst>
              <a:ext uri="{FF2B5EF4-FFF2-40B4-BE49-F238E27FC236}">
                <a16:creationId xmlns:a16="http://schemas.microsoft.com/office/drawing/2014/main" id="{C5E0F970-90CC-DE44-A4F5-C7071F25D1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46832" y="4936964"/>
            <a:ext cx="274320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301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tângulo Arredondado 26">
            <a:extLst>
              <a:ext uri="{FF2B5EF4-FFF2-40B4-BE49-F238E27FC236}">
                <a16:creationId xmlns:a16="http://schemas.microsoft.com/office/drawing/2014/main" id="{317DC616-159A-421B-AA54-BCD0A4BBDFC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oundRect">
            <a:avLst>
              <a:gd name="adj" fmla="val 50000"/>
            </a:avLst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26FC8A23-D4C7-4123-9CC1-E866582F2717}"/>
              </a:ext>
            </a:extLst>
          </p:cNvPr>
          <p:cNvSpPr>
            <a:spLocks noGrp="1"/>
          </p:cNvSpPr>
          <p:nvPr/>
        </p:nvSpPr>
        <p:spPr>
          <a:xfrm>
            <a:off x="666750" y="323850"/>
            <a:ext cx="685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C6E9E"/>
                </a:solidFill>
              </a:defRPr>
            </a:pPr>
            <a:r>
              <a:rPr sz="975" b="1">
                <a:solidFill>
                  <a:srgbClr val="0C6E9E"/>
                </a:solidFill>
              </a:rPr>
              <a:t>RASTREAMENTO DO CÂNCER DE PRÓSTATA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706D7FAE-8406-4EE4-849B-F0CEC9DDEB88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10858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08253F"/>
                </a:solidFill>
              </a:defRPr>
            </a:pPr>
            <a:r>
              <a:rPr sz="2550" b="1">
                <a:solidFill>
                  <a:srgbClr val="08253F"/>
                </a:solidFill>
              </a:rPr>
              <a:t>Rastreamento e diagnóstico precoce são estratégias diferentes</a:t>
            </a:r>
          </a:p>
        </p:txBody>
      </p:sp>
      <p:sp>
        <p:nvSpPr>
          <p:cNvPr id="4" name="Retângulo Arredondado 3">
            <a:extLst>
              <a:ext uri="{FF2B5EF4-FFF2-40B4-BE49-F238E27FC236}">
                <a16:creationId xmlns:a16="http://schemas.microsoft.com/office/drawing/2014/main" id="{82D95708-55F3-48FC-99A9-12A091BFB20B}"/>
              </a:ext>
            </a:extLst>
          </p:cNvPr>
          <p:cNvSpPr>
            <a:spLocks noGrp="1"/>
          </p:cNvSpPr>
          <p:nvPr/>
        </p:nvSpPr>
        <p:spPr>
          <a:xfrm>
            <a:off x="666750" y="1466850"/>
            <a:ext cx="10858500" cy="19050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2794C5E1-B013-4BD4-B11C-EF73903E445F}"/>
              </a:ext>
            </a:extLst>
          </p:cNvPr>
          <p:cNvSpPr>
            <a:spLocks noGrp="1"/>
          </p:cNvSpPr>
          <p:nvPr/>
        </p:nvSpPr>
        <p:spPr>
          <a:xfrm>
            <a:off x="10953750" y="6334125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C6873"/>
                </a:solidFill>
              </a:defRPr>
            </a:pPr>
            <a:r>
              <a:rPr sz="900" b="1">
                <a:solidFill>
                  <a:srgbClr val="5C6873"/>
                </a:solidFill>
              </a:rPr>
              <a:t>03</a:t>
            </a:r>
          </a:p>
        </p:txBody>
      </p:sp>
      <p:sp>
        <p:nvSpPr>
          <p:cNvPr id="6" name="Retângulo Arredondado 5">
            <a:extLst>
              <a:ext uri="{FF2B5EF4-FFF2-40B4-BE49-F238E27FC236}">
                <a16:creationId xmlns:a16="http://schemas.microsoft.com/office/drawing/2014/main" id="{FE2ABA96-65F2-4CF4-83B6-F11CF5AECE82}"/>
              </a:ext>
            </a:extLst>
          </p:cNvPr>
          <p:cNvSpPr>
            <a:spLocks noGrp="1"/>
          </p:cNvSpPr>
          <p:nvPr/>
        </p:nvSpPr>
        <p:spPr>
          <a:xfrm>
            <a:off x="762000" y="1809750"/>
            <a:ext cx="5048250" cy="314325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Retângulo Arredondado 6">
            <a:extLst>
              <a:ext uri="{FF2B5EF4-FFF2-40B4-BE49-F238E27FC236}">
                <a16:creationId xmlns:a16="http://schemas.microsoft.com/office/drawing/2014/main" id="{7B7A353D-86E8-42F4-BFAC-05818070B75E}"/>
              </a:ext>
            </a:extLst>
          </p:cNvPr>
          <p:cNvSpPr>
            <a:spLocks noGrp="1"/>
          </p:cNvSpPr>
          <p:nvPr/>
        </p:nvSpPr>
        <p:spPr>
          <a:xfrm>
            <a:off x="1047750" y="2047875"/>
            <a:ext cx="2000250" cy="361950"/>
          </a:xfrm>
          <a:prstGeom prst="roundRect">
            <a:avLst>
              <a:gd name="adj" fmla="val 31579"/>
            </a:avLst>
          </a:prstGeom>
          <a:solidFill>
            <a:srgbClr val="0C6E9E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F27E7AC4-2526-4413-9A1C-CD1B543C0C87}"/>
              </a:ext>
            </a:extLst>
          </p:cNvPr>
          <p:cNvSpPr>
            <a:spLocks noGrp="1"/>
          </p:cNvSpPr>
          <p:nvPr/>
        </p:nvSpPr>
        <p:spPr>
          <a:xfrm>
            <a:off x="1047750" y="2047875"/>
            <a:ext cx="2000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RASTREAMENTO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F1638867-BB53-43F6-88A2-8BD6AF9AEB2A}"/>
              </a:ext>
            </a:extLst>
          </p:cNvPr>
          <p:cNvSpPr>
            <a:spLocks noGrp="1"/>
          </p:cNvSpPr>
          <p:nvPr/>
        </p:nvSpPr>
        <p:spPr>
          <a:xfrm>
            <a:off x="1047750" y="2619375"/>
            <a:ext cx="42862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950" b="1">
                <a:solidFill>
                  <a:srgbClr val="08253F"/>
                </a:solidFill>
              </a:defRPr>
            </a:pPr>
            <a:r>
              <a:rPr sz="1950" b="1">
                <a:solidFill>
                  <a:srgbClr val="08253F"/>
                </a:solidFill>
              </a:rPr>
              <a:t>Pessoa assintomática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F4B9DFF-7538-409F-BA90-17187F8986F6}"/>
              </a:ext>
            </a:extLst>
          </p:cNvPr>
          <p:cNvSpPr>
            <a:spLocks noGrp="1"/>
          </p:cNvSpPr>
          <p:nvPr/>
        </p:nvSpPr>
        <p:spPr>
          <a:xfrm>
            <a:off x="1095375" y="3228975"/>
            <a:ext cx="114300" cy="114300"/>
          </a:xfrm>
          <a:prstGeom prst="ellipse">
            <a:avLst/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B875A13B-89EB-477A-9232-F7C8EBDECC00}"/>
              </a:ext>
            </a:extLst>
          </p:cNvPr>
          <p:cNvSpPr>
            <a:spLocks noGrp="1"/>
          </p:cNvSpPr>
          <p:nvPr/>
        </p:nvSpPr>
        <p:spPr>
          <a:xfrm>
            <a:off x="1362075" y="3143250"/>
            <a:ext cx="4019550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202A"/>
                </a:solidFill>
              </a:defRPr>
            </a:pPr>
            <a:r>
              <a:rPr sz="1500" b="0">
                <a:solidFill>
                  <a:srgbClr val="17202A"/>
                </a:solidFill>
              </a:rPr>
              <a:t>Intervenção proposta a uma população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20545EA-2D74-42F4-9A7F-B282997A26CA}"/>
              </a:ext>
            </a:extLst>
          </p:cNvPr>
          <p:cNvSpPr>
            <a:spLocks noGrp="1"/>
          </p:cNvSpPr>
          <p:nvPr/>
        </p:nvSpPr>
        <p:spPr>
          <a:xfrm>
            <a:off x="1095375" y="3752850"/>
            <a:ext cx="114300" cy="114300"/>
          </a:xfrm>
          <a:prstGeom prst="ellipse">
            <a:avLst/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F1D78772-2B01-4CE4-94F4-C1CD87A13893}"/>
              </a:ext>
            </a:extLst>
          </p:cNvPr>
          <p:cNvSpPr>
            <a:spLocks noGrp="1"/>
          </p:cNvSpPr>
          <p:nvPr/>
        </p:nvSpPr>
        <p:spPr>
          <a:xfrm>
            <a:off x="1362075" y="3667125"/>
            <a:ext cx="4019550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202A"/>
                </a:solidFill>
              </a:defRPr>
            </a:pPr>
            <a:r>
              <a:rPr sz="1500" b="0">
                <a:solidFill>
                  <a:srgbClr val="17202A"/>
                </a:solidFill>
              </a:rPr>
              <a:t>Exige benefício líquido comprovado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851109B-49B3-4CC9-910D-E3E6FCA2AFDC}"/>
              </a:ext>
            </a:extLst>
          </p:cNvPr>
          <p:cNvSpPr>
            <a:spLocks noGrp="1"/>
          </p:cNvSpPr>
          <p:nvPr/>
        </p:nvSpPr>
        <p:spPr>
          <a:xfrm>
            <a:off x="1095375" y="4276725"/>
            <a:ext cx="114300" cy="114300"/>
          </a:xfrm>
          <a:prstGeom prst="ellipse">
            <a:avLst/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DBEC95E3-C4C4-4040-9F77-1E3724BAA999}"/>
              </a:ext>
            </a:extLst>
          </p:cNvPr>
          <p:cNvSpPr>
            <a:spLocks noGrp="1"/>
          </p:cNvSpPr>
          <p:nvPr/>
        </p:nvSpPr>
        <p:spPr>
          <a:xfrm>
            <a:off x="1362075" y="4191000"/>
            <a:ext cx="4019550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202A"/>
                </a:solidFill>
              </a:defRPr>
            </a:pPr>
            <a:r>
              <a:rPr sz="1500" b="0">
                <a:solidFill>
                  <a:srgbClr val="17202A"/>
                </a:solidFill>
              </a:rPr>
              <a:t>Pode ser populacional ou oportunístico</a:t>
            </a:r>
          </a:p>
        </p:txBody>
      </p:sp>
      <p:sp>
        <p:nvSpPr>
          <p:cNvPr id="16" name="Retângulo Arredondado 15">
            <a:extLst>
              <a:ext uri="{FF2B5EF4-FFF2-40B4-BE49-F238E27FC236}">
                <a16:creationId xmlns:a16="http://schemas.microsoft.com/office/drawing/2014/main" id="{75F9B948-C261-43CC-99E1-C4F3C826B566}"/>
              </a:ext>
            </a:extLst>
          </p:cNvPr>
          <p:cNvSpPr>
            <a:spLocks noGrp="1"/>
          </p:cNvSpPr>
          <p:nvPr/>
        </p:nvSpPr>
        <p:spPr>
          <a:xfrm>
            <a:off x="6381750" y="1809750"/>
            <a:ext cx="5048250" cy="314325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Retângulo Arredondado 16">
            <a:extLst>
              <a:ext uri="{FF2B5EF4-FFF2-40B4-BE49-F238E27FC236}">
                <a16:creationId xmlns:a16="http://schemas.microsoft.com/office/drawing/2014/main" id="{99D22BC9-7D51-4CE1-9B45-CDD140308BD8}"/>
              </a:ext>
            </a:extLst>
          </p:cNvPr>
          <p:cNvSpPr>
            <a:spLocks noGrp="1"/>
          </p:cNvSpPr>
          <p:nvPr/>
        </p:nvSpPr>
        <p:spPr>
          <a:xfrm>
            <a:off x="6667500" y="2047875"/>
            <a:ext cx="2381250" cy="361950"/>
          </a:xfrm>
          <a:prstGeom prst="roundRect">
            <a:avLst>
              <a:gd name="adj" fmla="val 31579"/>
            </a:avLst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B11F1268-DE7F-47CD-93CC-0AA8723F9142}"/>
              </a:ext>
            </a:extLst>
          </p:cNvPr>
          <p:cNvSpPr>
            <a:spLocks noGrp="1"/>
          </p:cNvSpPr>
          <p:nvPr/>
        </p:nvSpPr>
        <p:spPr>
          <a:xfrm>
            <a:off x="6667500" y="2047875"/>
            <a:ext cx="2381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DIAGNÓSTICO PRECOCE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D14D1DFA-C728-4BD7-B702-C528D17B8507}"/>
              </a:ext>
            </a:extLst>
          </p:cNvPr>
          <p:cNvSpPr>
            <a:spLocks noGrp="1"/>
          </p:cNvSpPr>
          <p:nvPr/>
        </p:nvSpPr>
        <p:spPr>
          <a:xfrm>
            <a:off x="6667500" y="2619375"/>
            <a:ext cx="42862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950" b="1">
                <a:solidFill>
                  <a:srgbClr val="08253F"/>
                </a:solidFill>
              </a:defRPr>
            </a:pPr>
            <a:r>
              <a:rPr sz="1950" b="1">
                <a:solidFill>
                  <a:srgbClr val="08253F"/>
                </a:solidFill>
              </a:rPr>
              <a:t>Pessoa com sinais ou sintomas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3BDDCB8-FC0E-41FC-91F0-FEA020DCDEBA}"/>
              </a:ext>
            </a:extLst>
          </p:cNvPr>
          <p:cNvSpPr>
            <a:spLocks noGrp="1"/>
          </p:cNvSpPr>
          <p:nvPr/>
        </p:nvSpPr>
        <p:spPr>
          <a:xfrm>
            <a:off x="6715125" y="3228975"/>
            <a:ext cx="114300" cy="114300"/>
          </a:xfrm>
          <a:prstGeom prst="ellipse">
            <a:avLst/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3AD1714A-A364-4973-8CE7-BFEECFBB3BB1}"/>
              </a:ext>
            </a:extLst>
          </p:cNvPr>
          <p:cNvSpPr>
            <a:spLocks noGrp="1"/>
          </p:cNvSpPr>
          <p:nvPr/>
        </p:nvSpPr>
        <p:spPr>
          <a:xfrm>
            <a:off x="6981825" y="3143250"/>
            <a:ext cx="4019550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202A"/>
                </a:solidFill>
              </a:defRPr>
            </a:pPr>
            <a:r>
              <a:rPr sz="1500" b="0">
                <a:solidFill>
                  <a:srgbClr val="17202A"/>
                </a:solidFill>
              </a:rPr>
              <a:t>Investiga uma suspeita clínica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183F3BF-699F-47A3-92E1-D559B0EE54A1}"/>
              </a:ext>
            </a:extLst>
          </p:cNvPr>
          <p:cNvSpPr>
            <a:spLocks noGrp="1"/>
          </p:cNvSpPr>
          <p:nvPr/>
        </p:nvSpPr>
        <p:spPr>
          <a:xfrm>
            <a:off x="6715125" y="3752850"/>
            <a:ext cx="114300" cy="114300"/>
          </a:xfrm>
          <a:prstGeom prst="ellipse">
            <a:avLst/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E341BC18-E27A-4174-BA4E-0CF7CB2409D6}"/>
              </a:ext>
            </a:extLst>
          </p:cNvPr>
          <p:cNvSpPr>
            <a:spLocks noGrp="1"/>
          </p:cNvSpPr>
          <p:nvPr/>
        </p:nvSpPr>
        <p:spPr>
          <a:xfrm>
            <a:off x="6981825" y="3667125"/>
            <a:ext cx="4019550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202A"/>
                </a:solidFill>
              </a:defRPr>
            </a:pPr>
            <a:r>
              <a:rPr sz="1500" b="0">
                <a:solidFill>
                  <a:srgbClr val="17202A"/>
                </a:solidFill>
              </a:rPr>
              <a:t>Não depende de “idade de rastreio”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0D6DBD8-D968-49DD-A2C6-75B71DA85BFC}"/>
              </a:ext>
            </a:extLst>
          </p:cNvPr>
          <p:cNvSpPr>
            <a:spLocks noGrp="1"/>
          </p:cNvSpPr>
          <p:nvPr/>
        </p:nvSpPr>
        <p:spPr>
          <a:xfrm>
            <a:off x="6715125" y="4276725"/>
            <a:ext cx="114300" cy="114300"/>
          </a:xfrm>
          <a:prstGeom prst="ellipse">
            <a:avLst/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9567E3FE-ACDF-4D4F-A459-23AFB691E06F}"/>
              </a:ext>
            </a:extLst>
          </p:cNvPr>
          <p:cNvSpPr>
            <a:spLocks noGrp="1"/>
          </p:cNvSpPr>
          <p:nvPr/>
        </p:nvSpPr>
        <p:spPr>
          <a:xfrm>
            <a:off x="6981825" y="4191000"/>
            <a:ext cx="4019550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7202A"/>
                </a:solidFill>
              </a:defRPr>
            </a:pPr>
            <a:r>
              <a:rPr sz="1500" b="0">
                <a:solidFill>
                  <a:srgbClr val="17202A"/>
                </a:solidFill>
              </a:rPr>
              <a:t>Sintomas não devem aguardar calendário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4F98201B-B8C9-412C-BA1D-FF14AB22D59F}"/>
              </a:ext>
            </a:extLst>
          </p:cNvPr>
          <p:cNvSpPr>
            <a:spLocks noGrp="1"/>
          </p:cNvSpPr>
          <p:nvPr/>
        </p:nvSpPr>
        <p:spPr>
          <a:xfrm>
            <a:off x="666750" y="6353175"/>
            <a:ext cx="9810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675" b="0">
                <a:solidFill>
                  <a:srgbClr val="5C6873"/>
                </a:solidFill>
              </a:defRPr>
            </a:pPr>
            <a:r>
              <a:rPr sz="675" b="0">
                <a:solidFill>
                  <a:srgbClr val="5C6873"/>
                </a:solidFill>
              </a:rPr>
              <a:t>Fonte: INCA — Detecção precoce do câncer; Nota Técnica MS/INCA 2023.</a:t>
            </a:r>
          </a:p>
        </p:txBody>
      </p:sp>
    </p:spTree>
    <p:extLst>
      <p:ext uri="{BB962C8B-B14F-4D97-AF65-F5344CB8AC3E}">
        <p14:creationId xmlns:p14="http://schemas.microsoft.com/office/powerpoint/2010/main" val="167679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Arredondado 12">
            <a:extLst>
              <a:ext uri="{FF2B5EF4-FFF2-40B4-BE49-F238E27FC236}">
                <a16:creationId xmlns:a16="http://schemas.microsoft.com/office/drawing/2014/main" id="{0C97D5BE-457A-4142-B35E-F422E844252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oundRect">
            <a:avLst>
              <a:gd name="adj" fmla="val 50000"/>
            </a:avLst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56D99429-EDB6-4A78-A7E9-3CFF83E0D7B5}"/>
              </a:ext>
            </a:extLst>
          </p:cNvPr>
          <p:cNvSpPr>
            <a:spLocks noGrp="1"/>
          </p:cNvSpPr>
          <p:nvPr/>
        </p:nvSpPr>
        <p:spPr>
          <a:xfrm>
            <a:off x="666750" y="323850"/>
            <a:ext cx="685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C6E9E"/>
                </a:solidFill>
              </a:defRPr>
            </a:pPr>
            <a:r>
              <a:rPr sz="975" b="1">
                <a:solidFill>
                  <a:srgbClr val="0C6E9E"/>
                </a:solidFill>
              </a:rPr>
              <a:t>RASTREAMENTO DO CÂNCER DE PRÓSTATA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E5D56D57-307A-47A9-B93A-B0084525F4B6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10858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08253F"/>
                </a:solidFill>
              </a:defRPr>
            </a:pPr>
            <a:r>
              <a:rPr sz="2550" b="1">
                <a:solidFill>
                  <a:srgbClr val="08253F"/>
                </a:solidFill>
              </a:rPr>
              <a:t>A doença é frequente; o comportamento biológico é heterogêneo</a:t>
            </a:r>
          </a:p>
        </p:txBody>
      </p:sp>
      <p:sp>
        <p:nvSpPr>
          <p:cNvPr id="4" name="Retângulo Arredondado 3">
            <a:extLst>
              <a:ext uri="{FF2B5EF4-FFF2-40B4-BE49-F238E27FC236}">
                <a16:creationId xmlns:a16="http://schemas.microsoft.com/office/drawing/2014/main" id="{D6571508-007A-4850-B58A-317DE3091242}"/>
              </a:ext>
            </a:extLst>
          </p:cNvPr>
          <p:cNvSpPr>
            <a:spLocks noGrp="1"/>
          </p:cNvSpPr>
          <p:nvPr/>
        </p:nvSpPr>
        <p:spPr>
          <a:xfrm>
            <a:off x="666750" y="1466850"/>
            <a:ext cx="10858500" cy="19050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29EBE1F2-655F-43F7-BF8C-B1390E30DA93}"/>
              </a:ext>
            </a:extLst>
          </p:cNvPr>
          <p:cNvSpPr>
            <a:spLocks noGrp="1"/>
          </p:cNvSpPr>
          <p:nvPr/>
        </p:nvSpPr>
        <p:spPr>
          <a:xfrm>
            <a:off x="10953750" y="6334125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C6873"/>
                </a:solidFill>
              </a:defRPr>
            </a:pPr>
            <a:r>
              <a:rPr sz="900" b="1">
                <a:solidFill>
                  <a:srgbClr val="5C6873"/>
                </a:solidFill>
              </a:rPr>
              <a:t>04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6B97035B-1BE6-4ABE-BF19-F137090FBA4D}"/>
              </a:ext>
            </a:extLst>
          </p:cNvPr>
          <p:cNvSpPr>
            <a:spLocks noGrp="1"/>
          </p:cNvSpPr>
          <p:nvPr/>
        </p:nvSpPr>
        <p:spPr>
          <a:xfrm>
            <a:off x="809625" y="1809750"/>
            <a:ext cx="3429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0C6E9E"/>
                </a:solidFill>
              </a:defRPr>
            </a:pPr>
            <a:r>
              <a:rPr sz="1800" b="1">
                <a:solidFill>
                  <a:srgbClr val="0C6E9E"/>
                </a:solidFill>
              </a:rPr>
              <a:t>O desafio clínico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5971C3D1-3265-41C5-BAD7-ACD41D6D71D5}"/>
              </a:ext>
            </a:extLst>
          </p:cNvPr>
          <p:cNvSpPr>
            <a:spLocks noGrp="1"/>
          </p:cNvSpPr>
          <p:nvPr/>
        </p:nvSpPr>
        <p:spPr>
          <a:xfrm>
            <a:off x="809625" y="2333625"/>
            <a:ext cx="5334000" cy="1476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08253F"/>
                </a:solidFill>
              </a:defRPr>
            </a:pPr>
            <a:r>
              <a:rPr sz="2550" b="1">
                <a:solidFill>
                  <a:srgbClr val="08253F"/>
                </a:solidFill>
              </a:rPr>
              <a:t>Encontrar cedo o tumor que ameaça a vida — e deixar indolente o que nunca causaria dano.</a:t>
            </a:r>
          </a:p>
        </p:txBody>
      </p:sp>
      <p:sp>
        <p:nvSpPr>
          <p:cNvPr id="8" name="Retângulo Arredondado 7">
            <a:extLst>
              <a:ext uri="{FF2B5EF4-FFF2-40B4-BE49-F238E27FC236}">
                <a16:creationId xmlns:a16="http://schemas.microsoft.com/office/drawing/2014/main" id="{F3C16585-2CDC-4D23-8F5B-591F7BED395F}"/>
              </a:ext>
            </a:extLst>
          </p:cNvPr>
          <p:cNvSpPr>
            <a:spLocks noGrp="1"/>
          </p:cNvSpPr>
          <p:nvPr/>
        </p:nvSpPr>
        <p:spPr>
          <a:xfrm>
            <a:off x="6858000" y="1809750"/>
            <a:ext cx="4286250" cy="2381250"/>
          </a:xfrm>
          <a:prstGeom prst="roundRect">
            <a:avLst>
              <a:gd name="adj" fmla="val 4800"/>
            </a:avLst>
          </a:prstGeom>
          <a:solidFill>
            <a:srgbClr val="DDF3F7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E6F6738D-B6BD-4EA5-8002-20CB60C0D815}"/>
              </a:ext>
            </a:extLst>
          </p:cNvPr>
          <p:cNvSpPr>
            <a:spLocks noGrp="1"/>
          </p:cNvSpPr>
          <p:nvPr/>
        </p:nvSpPr>
        <p:spPr>
          <a:xfrm>
            <a:off x="7239000" y="2095500"/>
            <a:ext cx="35242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4500" b="1">
                <a:solidFill>
                  <a:srgbClr val="0C6E9E"/>
                </a:solidFill>
              </a:defRPr>
            </a:pPr>
            <a:r>
              <a:rPr sz="4500" b="1">
                <a:solidFill>
                  <a:srgbClr val="0C6E9E"/>
                </a:solidFill>
              </a:rPr>
              <a:t>71.730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BF7A1269-58C9-4C40-BC89-841AAE35CF18}"/>
              </a:ext>
            </a:extLst>
          </p:cNvPr>
          <p:cNvSpPr>
            <a:spLocks noGrp="1"/>
          </p:cNvSpPr>
          <p:nvPr/>
        </p:nvSpPr>
        <p:spPr>
          <a:xfrm>
            <a:off x="7239000" y="3000375"/>
            <a:ext cx="352425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17202A"/>
                </a:solidFill>
              </a:defRPr>
            </a:pPr>
            <a:r>
              <a:rPr sz="1650" b="1">
                <a:solidFill>
                  <a:srgbClr val="17202A"/>
                </a:solidFill>
              </a:rPr>
              <a:t>novos casos/ano estimados no Brasil</a:t>
            </a:r>
          </a:p>
          <a:p>
            <a:pPr algn="ctr">
              <a:defRPr sz="1650" b="1">
                <a:solidFill>
                  <a:srgbClr val="17202A"/>
                </a:solidFill>
              </a:defRPr>
            </a:pPr>
            <a:r>
              <a:rPr sz="1650" b="1">
                <a:solidFill>
                  <a:srgbClr val="17202A"/>
                </a:solidFill>
              </a:rPr>
              <a:t>(triênio 2023–2025)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C6A88E53-76A5-4E2C-B211-1894351827EF}"/>
              </a:ext>
            </a:extLst>
          </p:cNvPr>
          <p:cNvSpPr>
            <a:spLocks noGrp="1"/>
          </p:cNvSpPr>
          <p:nvPr/>
        </p:nvSpPr>
        <p:spPr>
          <a:xfrm>
            <a:off x="6858000" y="4524375"/>
            <a:ext cx="42862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B6413C"/>
                </a:solidFill>
              </a:defRPr>
            </a:pPr>
            <a:r>
              <a:rPr sz="1650" b="1">
                <a:solidFill>
                  <a:srgbClr val="B6413C"/>
                </a:solidFill>
              </a:rPr>
              <a:t>Incidência elevada ≠ benefício automático de rastreamento em massa.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A580447E-78B7-481F-ACE3-A82FE8F414DF}"/>
              </a:ext>
            </a:extLst>
          </p:cNvPr>
          <p:cNvSpPr>
            <a:spLocks noGrp="1"/>
          </p:cNvSpPr>
          <p:nvPr/>
        </p:nvSpPr>
        <p:spPr>
          <a:xfrm>
            <a:off x="666750" y="6353175"/>
            <a:ext cx="9810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675" b="0">
                <a:solidFill>
                  <a:srgbClr val="5C6873"/>
                </a:solidFill>
              </a:defRPr>
            </a:pPr>
            <a:r>
              <a:rPr sz="675" b="0">
                <a:solidFill>
                  <a:srgbClr val="5C6873"/>
                </a:solidFill>
              </a:rPr>
              <a:t>Fonte: INCA/MS, Nota Técnica nº 9/2023.</a:t>
            </a:r>
          </a:p>
        </p:txBody>
      </p:sp>
    </p:spTree>
    <p:extLst>
      <p:ext uri="{BB962C8B-B14F-4D97-AF65-F5344CB8AC3E}">
        <p14:creationId xmlns:p14="http://schemas.microsoft.com/office/powerpoint/2010/main" val="1212754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9087" y="2004560"/>
            <a:ext cx="6021850" cy="4345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53039" y="1142375"/>
            <a:ext cx="6026170" cy="668729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49"/>
          <p:cNvSpPr/>
          <p:nvPr/>
        </p:nvSpPr>
        <p:spPr>
          <a:xfrm>
            <a:off x="1694330" y="332696"/>
            <a:ext cx="8543588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5400" b="1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ESTIMATIVA BRASIL </a:t>
            </a:r>
            <a:r>
              <a:rPr lang="pt-BR" sz="5400" b="1" i="0" u="none" strike="noStrike" cap="none">
                <a:solidFill>
                  <a:srgbClr val="BDD1F9"/>
                </a:solidFill>
                <a:latin typeface="Calibri"/>
                <a:ea typeface="Calibri"/>
                <a:cs typeface="Calibri"/>
                <a:sym typeface="Calibri"/>
              </a:rPr>
              <a:t>2020-40</a:t>
            </a:r>
            <a:endParaRPr sz="5400" b="1" i="0" u="none" strike="noStrike" cap="none">
              <a:solidFill>
                <a:srgbClr val="FC787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49"/>
          <p:cNvSpPr txBox="1"/>
          <p:nvPr/>
        </p:nvSpPr>
        <p:spPr>
          <a:xfrm>
            <a:off x="8406042" y="2432510"/>
            <a:ext cx="225254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Número de novos casos</a:t>
            </a:r>
            <a:endParaRPr/>
          </a:p>
        </p:txBody>
      </p:sp>
      <p:sp>
        <p:nvSpPr>
          <p:cNvPr id="172" name="Google Shape;172;p49"/>
          <p:cNvSpPr txBox="1"/>
          <p:nvPr/>
        </p:nvSpPr>
        <p:spPr>
          <a:xfrm>
            <a:off x="8648096" y="4597145"/>
            <a:ext cx="176843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Número de mortes</a:t>
            </a:r>
            <a:endParaRPr/>
          </a:p>
        </p:txBody>
      </p:sp>
      <p:pic>
        <p:nvPicPr>
          <p:cNvPr id="173" name="Google Shape;173;p49" descr="Gráfico, Tabela, Gráfico de mapa de árvore&#10;&#10;Descrição gerada automaticament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51286" y="2778561"/>
            <a:ext cx="2970904" cy="1340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49" descr="Gráfico, Tabela, Gráfico de mapa de árvore&#10;&#10;Descrição gerada automaticament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051286" y="4904922"/>
            <a:ext cx="2970904" cy="135383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49"/>
          <p:cNvSpPr/>
          <p:nvPr/>
        </p:nvSpPr>
        <p:spPr>
          <a:xfrm>
            <a:off x="10416529" y="3730341"/>
            <a:ext cx="683862" cy="520996"/>
          </a:xfrm>
          <a:prstGeom prst="donut">
            <a:avLst>
              <a:gd name="adj" fmla="val 2291"/>
            </a:avLst>
          </a:prstGeom>
          <a:solidFill>
            <a:srgbClr val="FF0000"/>
          </a:solidFill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49"/>
          <p:cNvSpPr/>
          <p:nvPr/>
        </p:nvSpPr>
        <p:spPr>
          <a:xfrm>
            <a:off x="10376400" y="5860692"/>
            <a:ext cx="683862" cy="520996"/>
          </a:xfrm>
          <a:prstGeom prst="donut">
            <a:avLst>
              <a:gd name="adj" fmla="val 2291"/>
            </a:avLst>
          </a:prstGeom>
          <a:solidFill>
            <a:srgbClr val="FF0000"/>
          </a:solidFill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3"/>
          <p:cNvSpPr txBox="1"/>
          <p:nvPr/>
        </p:nvSpPr>
        <p:spPr>
          <a:xfrm>
            <a:off x="814029" y="1673699"/>
            <a:ext cx="10801709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❑"/>
            </a:pP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2º câncer mais frequente entre os homens após os tumores de pele (não-melanoma)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23"/>
          <p:cNvSpPr/>
          <p:nvPr/>
        </p:nvSpPr>
        <p:spPr>
          <a:xfrm>
            <a:off x="3279788" y="476672"/>
            <a:ext cx="5568319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5400" b="1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Câncer da Próstata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23"/>
          <p:cNvSpPr txBox="1"/>
          <p:nvPr/>
        </p:nvSpPr>
        <p:spPr>
          <a:xfrm>
            <a:off x="1171216" y="2595717"/>
            <a:ext cx="10087333" cy="3785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pt-BR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diagnóstico de câncer de próstata a cada 7 minutos</a:t>
            </a:r>
            <a:endParaRPr sz="20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215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sz="20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pt-BR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óbito pela doença a cada 40 minutos</a:t>
            </a:r>
            <a:endParaRPr dirty="0"/>
          </a:p>
          <a:p>
            <a:pPr marL="342900" marR="0" lvl="0" indent="-215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sz="20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pt-BR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25% dos portadores de câncer de próstata morrem devido a doença</a:t>
            </a:r>
            <a:endParaRPr sz="20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215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sz="20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pt-BR" sz="20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20% dos pacientes com câncer de próstata são diagnosticados em estágios avançados</a:t>
            </a:r>
            <a:endParaRPr sz="20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48"/>
          <p:cNvSpPr/>
          <p:nvPr/>
        </p:nvSpPr>
        <p:spPr>
          <a:xfrm>
            <a:off x="3279788" y="476672"/>
            <a:ext cx="5568319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5400" b="1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Câncer da Próstata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48"/>
          <p:cNvSpPr txBox="1"/>
          <p:nvPr/>
        </p:nvSpPr>
        <p:spPr>
          <a:xfrm>
            <a:off x="1579480" y="3544555"/>
            <a:ext cx="2548774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Não é possível prevenir a doença</a:t>
            </a:r>
            <a:endParaRPr sz="2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48"/>
          <p:cNvSpPr txBox="1"/>
          <p:nvPr/>
        </p:nvSpPr>
        <p:spPr>
          <a:xfrm>
            <a:off x="1408030" y="1895168"/>
            <a:ext cx="2891674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Quando os sintomas começam a aparecer</a:t>
            </a:r>
            <a:endParaRPr sz="2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48"/>
          <p:cNvSpPr txBox="1"/>
          <p:nvPr/>
        </p:nvSpPr>
        <p:spPr>
          <a:xfrm>
            <a:off x="1416781" y="5356397"/>
            <a:ext cx="2732130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Diagnóstico precoce</a:t>
            </a:r>
            <a:endParaRPr sz="2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48"/>
          <p:cNvSpPr txBox="1"/>
          <p:nvPr/>
        </p:nvSpPr>
        <p:spPr>
          <a:xfrm>
            <a:off x="7247239" y="5167496"/>
            <a:ext cx="3014665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Chances de cura são de 90% </a:t>
            </a:r>
            <a:endParaRPr sz="2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48"/>
          <p:cNvSpPr txBox="1"/>
          <p:nvPr/>
        </p:nvSpPr>
        <p:spPr>
          <a:xfrm>
            <a:off x="7028166" y="3544554"/>
            <a:ext cx="3233738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É possível diagnosticá-la precocemente</a:t>
            </a:r>
            <a:endParaRPr sz="2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48"/>
          <p:cNvSpPr txBox="1"/>
          <p:nvPr/>
        </p:nvSpPr>
        <p:spPr>
          <a:xfrm>
            <a:off x="7096125" y="1862249"/>
            <a:ext cx="3033713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95% dos casos já estão em fase adiantada</a:t>
            </a:r>
            <a:endParaRPr sz="2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48"/>
          <p:cNvSpPr/>
          <p:nvPr/>
        </p:nvSpPr>
        <p:spPr>
          <a:xfrm>
            <a:off x="1265990" y="1807775"/>
            <a:ext cx="3033713" cy="1162223"/>
          </a:xfrm>
          <a:prstGeom prst="frame">
            <a:avLst>
              <a:gd name="adj1" fmla="val 5551"/>
            </a:avLst>
          </a:prstGeom>
          <a:solidFill>
            <a:srgbClr val="0070C0"/>
          </a:solidFill>
          <a:ln w="2540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48"/>
          <p:cNvSpPr/>
          <p:nvPr/>
        </p:nvSpPr>
        <p:spPr>
          <a:xfrm>
            <a:off x="1265990" y="3471255"/>
            <a:ext cx="3033713" cy="1162223"/>
          </a:xfrm>
          <a:prstGeom prst="frame">
            <a:avLst>
              <a:gd name="adj1" fmla="val 5551"/>
            </a:avLst>
          </a:prstGeom>
          <a:solidFill>
            <a:srgbClr val="0070C0"/>
          </a:solidFill>
          <a:ln w="2540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48"/>
          <p:cNvSpPr/>
          <p:nvPr/>
        </p:nvSpPr>
        <p:spPr>
          <a:xfrm>
            <a:off x="1265990" y="5124643"/>
            <a:ext cx="3033713" cy="1162223"/>
          </a:xfrm>
          <a:prstGeom prst="frame">
            <a:avLst>
              <a:gd name="adj1" fmla="val 5551"/>
            </a:avLst>
          </a:prstGeom>
          <a:solidFill>
            <a:srgbClr val="0070C0"/>
          </a:solidFill>
          <a:ln w="2540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48"/>
          <p:cNvSpPr/>
          <p:nvPr/>
        </p:nvSpPr>
        <p:spPr>
          <a:xfrm>
            <a:off x="6996112" y="1817867"/>
            <a:ext cx="3233740" cy="1162223"/>
          </a:xfrm>
          <a:prstGeom prst="frame">
            <a:avLst>
              <a:gd name="adj1" fmla="val 5551"/>
            </a:avLst>
          </a:prstGeom>
          <a:solidFill>
            <a:srgbClr val="0070C0"/>
          </a:solidFill>
          <a:ln w="2540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48"/>
          <p:cNvSpPr/>
          <p:nvPr/>
        </p:nvSpPr>
        <p:spPr>
          <a:xfrm>
            <a:off x="6996112" y="3471255"/>
            <a:ext cx="3265792" cy="1162223"/>
          </a:xfrm>
          <a:prstGeom prst="frame">
            <a:avLst>
              <a:gd name="adj1" fmla="val 5551"/>
            </a:avLst>
          </a:prstGeom>
          <a:solidFill>
            <a:srgbClr val="0070C0"/>
          </a:solidFill>
          <a:ln w="2540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48"/>
          <p:cNvSpPr/>
          <p:nvPr/>
        </p:nvSpPr>
        <p:spPr>
          <a:xfrm>
            <a:off x="6996110" y="5124643"/>
            <a:ext cx="3265794" cy="1162223"/>
          </a:xfrm>
          <a:prstGeom prst="frame">
            <a:avLst>
              <a:gd name="adj1" fmla="val 5551"/>
            </a:avLst>
          </a:prstGeom>
          <a:solidFill>
            <a:srgbClr val="0070C0"/>
          </a:solidFill>
          <a:ln w="2540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48"/>
          <p:cNvSpPr/>
          <p:nvPr/>
        </p:nvSpPr>
        <p:spPr>
          <a:xfrm>
            <a:off x="5054975" y="2156495"/>
            <a:ext cx="1185863" cy="471487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48"/>
          <p:cNvSpPr/>
          <p:nvPr/>
        </p:nvSpPr>
        <p:spPr>
          <a:xfrm>
            <a:off x="5054974" y="3816621"/>
            <a:ext cx="1185863" cy="471487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48"/>
          <p:cNvSpPr/>
          <p:nvPr/>
        </p:nvSpPr>
        <p:spPr>
          <a:xfrm>
            <a:off x="5054973" y="5522183"/>
            <a:ext cx="1185863" cy="471487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Arredondado 17">
            <a:extLst>
              <a:ext uri="{FF2B5EF4-FFF2-40B4-BE49-F238E27FC236}">
                <a16:creationId xmlns:a16="http://schemas.microsoft.com/office/drawing/2014/main" id="{83BDE917-E55C-469F-84BF-6D6B2F40F98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oundRect">
            <a:avLst>
              <a:gd name="adj" fmla="val 50000"/>
            </a:avLst>
          </a:prstGeom>
          <a:solidFill>
            <a:srgbClr val="14A6A1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331D8C4A-C96B-4811-8F7D-CAC4E41A8C09}"/>
              </a:ext>
            </a:extLst>
          </p:cNvPr>
          <p:cNvSpPr>
            <a:spLocks noGrp="1"/>
          </p:cNvSpPr>
          <p:nvPr/>
        </p:nvSpPr>
        <p:spPr>
          <a:xfrm>
            <a:off x="666750" y="323850"/>
            <a:ext cx="685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0C6E9E"/>
                </a:solidFill>
              </a:defRPr>
            </a:pPr>
            <a:r>
              <a:rPr sz="975" b="1">
                <a:solidFill>
                  <a:srgbClr val="0C6E9E"/>
                </a:solidFill>
              </a:rPr>
              <a:t>RASTREAMENTO DO CÂNCER DE PRÓSTATA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D8750958-DA06-44BE-88FA-830595C4772B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10858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08253F"/>
                </a:solidFill>
              </a:defRPr>
            </a:pPr>
            <a:r>
              <a:rPr sz="2550" b="1">
                <a:solidFill>
                  <a:srgbClr val="08253F"/>
                </a:solidFill>
              </a:rPr>
              <a:t>O PSA reduz mortalidade específica, mas o benefício absoluto é pequeno</a:t>
            </a:r>
          </a:p>
        </p:txBody>
      </p:sp>
      <p:sp>
        <p:nvSpPr>
          <p:cNvPr id="4" name="Retângulo Arredondado 3">
            <a:extLst>
              <a:ext uri="{FF2B5EF4-FFF2-40B4-BE49-F238E27FC236}">
                <a16:creationId xmlns:a16="http://schemas.microsoft.com/office/drawing/2014/main" id="{B24ABB83-9409-4456-9842-8257A8D32D12}"/>
              </a:ext>
            </a:extLst>
          </p:cNvPr>
          <p:cNvSpPr>
            <a:spLocks noGrp="1"/>
          </p:cNvSpPr>
          <p:nvPr/>
        </p:nvSpPr>
        <p:spPr>
          <a:xfrm>
            <a:off x="666750" y="1466850"/>
            <a:ext cx="10858500" cy="19050"/>
          </a:xfrm>
          <a:prstGeom prst="roundRect">
            <a:avLst>
              <a:gd name="adj" fmla="val 50000"/>
            </a:avLst>
          </a:prstGeom>
          <a:solidFill>
            <a:srgbClr val="D7E0E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E58C98C1-69EE-425D-B953-94369B4E8931}"/>
              </a:ext>
            </a:extLst>
          </p:cNvPr>
          <p:cNvSpPr>
            <a:spLocks noGrp="1"/>
          </p:cNvSpPr>
          <p:nvPr/>
        </p:nvSpPr>
        <p:spPr>
          <a:xfrm>
            <a:off x="10953750" y="6334125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5C6873"/>
                </a:solidFill>
              </a:defRPr>
            </a:pPr>
            <a:r>
              <a:rPr sz="900" b="1">
                <a:solidFill>
                  <a:srgbClr val="5C6873"/>
                </a:solidFill>
              </a:rPr>
              <a:t>05</a:t>
            </a:r>
          </a:p>
        </p:txBody>
      </p:sp>
      <p:sp>
        <p:nvSpPr>
          <p:cNvPr id="6" name="Retângulo Arredondado 5">
            <a:extLst>
              <a:ext uri="{FF2B5EF4-FFF2-40B4-BE49-F238E27FC236}">
                <a16:creationId xmlns:a16="http://schemas.microsoft.com/office/drawing/2014/main" id="{51301A68-4D13-4DF2-8DC7-97A3B74D61B3}"/>
              </a:ext>
            </a:extLst>
          </p:cNvPr>
          <p:cNvSpPr>
            <a:spLocks noGrp="1"/>
          </p:cNvSpPr>
          <p:nvPr/>
        </p:nvSpPr>
        <p:spPr>
          <a:xfrm>
            <a:off x="762000" y="1809750"/>
            <a:ext cx="4953000" cy="28575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44028E8C-7A5A-4859-94C7-91802A2EF47A}"/>
              </a:ext>
            </a:extLst>
          </p:cNvPr>
          <p:cNvSpPr>
            <a:spLocks noGrp="1"/>
          </p:cNvSpPr>
          <p:nvPr/>
        </p:nvSpPr>
        <p:spPr>
          <a:xfrm>
            <a:off x="1047750" y="2047875"/>
            <a:ext cx="4286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0C6E9E"/>
                </a:solidFill>
              </a:defRPr>
            </a:pPr>
            <a:r>
              <a:rPr sz="1875" b="1">
                <a:solidFill>
                  <a:srgbClr val="0C6E9E"/>
                </a:solidFill>
              </a:rPr>
              <a:t>CAP • 15 anos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EFE7744C-ABE8-4560-A523-4B0A3920D162}"/>
              </a:ext>
            </a:extLst>
          </p:cNvPr>
          <p:cNvSpPr>
            <a:spLocks noGrp="1"/>
          </p:cNvSpPr>
          <p:nvPr/>
        </p:nvSpPr>
        <p:spPr>
          <a:xfrm>
            <a:off x="1047750" y="2571750"/>
            <a:ext cx="18097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825" b="1">
                <a:solidFill>
                  <a:srgbClr val="08253F"/>
                </a:solidFill>
              </a:defRPr>
            </a:pPr>
            <a:r>
              <a:rPr sz="3825" b="1">
                <a:solidFill>
                  <a:srgbClr val="08253F"/>
                </a:solidFill>
              </a:rPr>
              <a:t>0,69%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388F7B00-2F6A-452E-B415-8106B889E497}"/>
              </a:ext>
            </a:extLst>
          </p:cNvPr>
          <p:cNvSpPr>
            <a:spLocks noGrp="1"/>
          </p:cNvSpPr>
          <p:nvPr/>
        </p:nvSpPr>
        <p:spPr>
          <a:xfrm>
            <a:off x="3000375" y="2714625"/>
            <a:ext cx="2095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5C6873"/>
                </a:solidFill>
              </a:defRPr>
            </a:pPr>
            <a:r>
              <a:rPr sz="2250" b="1">
                <a:solidFill>
                  <a:srgbClr val="5C6873"/>
                </a:solidFill>
              </a:rPr>
              <a:t>vs 0,78%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324A4F90-FBE6-447B-81CA-E17202A20377}"/>
              </a:ext>
            </a:extLst>
          </p:cNvPr>
          <p:cNvSpPr>
            <a:spLocks noGrp="1"/>
          </p:cNvSpPr>
          <p:nvPr/>
        </p:nvSpPr>
        <p:spPr>
          <a:xfrm>
            <a:off x="1047750" y="3333750"/>
            <a:ext cx="41910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0">
                <a:solidFill>
                  <a:srgbClr val="17202A"/>
                </a:solidFill>
              </a:defRPr>
            </a:pPr>
            <a:r>
              <a:rPr sz="1575" b="0">
                <a:solidFill>
                  <a:srgbClr val="17202A"/>
                </a:solidFill>
              </a:rPr>
              <a:t>mortalidade por câncer de próstata</a:t>
            </a:r>
          </a:p>
          <a:p>
            <a:pPr algn="l">
              <a:defRPr sz="1575" b="0">
                <a:solidFill>
                  <a:srgbClr val="17202A"/>
                </a:solidFill>
              </a:defRPr>
            </a:pPr>
            <a:r>
              <a:rPr sz="1575" b="0">
                <a:solidFill>
                  <a:srgbClr val="17202A"/>
                </a:solidFill>
              </a:rPr>
              <a:t>RR 0,92 (IC95% 0,85–0,99)</a:t>
            </a:r>
          </a:p>
        </p:txBody>
      </p:sp>
      <p:sp>
        <p:nvSpPr>
          <p:cNvPr id="11" name="Retângulo Arredondado 10">
            <a:extLst>
              <a:ext uri="{FF2B5EF4-FFF2-40B4-BE49-F238E27FC236}">
                <a16:creationId xmlns:a16="http://schemas.microsoft.com/office/drawing/2014/main" id="{6A32FB68-3398-47BB-9D4C-666016DEAE75}"/>
              </a:ext>
            </a:extLst>
          </p:cNvPr>
          <p:cNvSpPr>
            <a:spLocks noGrp="1"/>
          </p:cNvSpPr>
          <p:nvPr/>
        </p:nvSpPr>
        <p:spPr>
          <a:xfrm>
            <a:off x="6477000" y="1809750"/>
            <a:ext cx="4953000" cy="28575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9525">
            <a:solidFill>
              <a:srgbClr val="D7E0E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14D14E21-CF1E-41E4-98B3-6037E8277627}"/>
              </a:ext>
            </a:extLst>
          </p:cNvPr>
          <p:cNvSpPr>
            <a:spLocks noGrp="1"/>
          </p:cNvSpPr>
          <p:nvPr/>
        </p:nvSpPr>
        <p:spPr>
          <a:xfrm>
            <a:off x="6762750" y="2047875"/>
            <a:ext cx="4286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14A6A1"/>
                </a:solidFill>
              </a:defRPr>
            </a:pPr>
            <a:r>
              <a:rPr sz="1875" b="1">
                <a:solidFill>
                  <a:srgbClr val="14A6A1"/>
                </a:solidFill>
              </a:rPr>
              <a:t>ERSPC • 23 anos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522CE6A5-D4AD-4662-B29E-FEBCA09475C7}"/>
              </a:ext>
            </a:extLst>
          </p:cNvPr>
          <p:cNvSpPr>
            <a:spLocks noGrp="1"/>
          </p:cNvSpPr>
          <p:nvPr/>
        </p:nvSpPr>
        <p:spPr>
          <a:xfrm>
            <a:off x="6762750" y="2571750"/>
            <a:ext cx="18097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825" b="1">
                <a:solidFill>
                  <a:srgbClr val="08253F"/>
                </a:solidFill>
              </a:defRPr>
            </a:pPr>
            <a:r>
              <a:rPr sz="3825" b="1">
                <a:solidFill>
                  <a:srgbClr val="08253F"/>
                </a:solidFill>
              </a:rPr>
              <a:t>−13%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01698EF6-4D8E-4E1D-A3C7-D934C0D89DEC}"/>
              </a:ext>
            </a:extLst>
          </p:cNvPr>
          <p:cNvSpPr>
            <a:spLocks noGrp="1"/>
          </p:cNvSpPr>
          <p:nvPr/>
        </p:nvSpPr>
        <p:spPr>
          <a:xfrm>
            <a:off x="8620125" y="2714625"/>
            <a:ext cx="2286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5C6873"/>
                </a:solidFill>
              </a:defRPr>
            </a:pPr>
            <a:r>
              <a:rPr sz="1800" b="1">
                <a:solidFill>
                  <a:srgbClr val="5C6873"/>
                </a:solidFill>
              </a:rPr>
              <a:t>mortalidade específica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EDBFE248-042F-491A-B8AA-1B5A3098C094}"/>
              </a:ext>
            </a:extLst>
          </p:cNvPr>
          <p:cNvSpPr>
            <a:spLocks noGrp="1"/>
          </p:cNvSpPr>
          <p:nvPr/>
        </p:nvSpPr>
        <p:spPr>
          <a:xfrm>
            <a:off x="6762750" y="3333750"/>
            <a:ext cx="41910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0">
                <a:solidFill>
                  <a:srgbClr val="17202A"/>
                </a:solidFill>
              </a:defRPr>
            </a:pPr>
            <a:r>
              <a:rPr sz="1575" b="0">
                <a:solidFill>
                  <a:srgbClr val="17202A"/>
                </a:solidFill>
              </a:rPr>
              <a:t>Redução absoluta: 0,22%</a:t>
            </a:r>
          </a:p>
          <a:p>
            <a:pPr algn="l">
              <a:defRPr sz="1575" b="0">
                <a:solidFill>
                  <a:srgbClr val="17202A"/>
                </a:solidFill>
              </a:defRPr>
            </a:pPr>
            <a:r>
              <a:rPr sz="1575" b="0">
                <a:solidFill>
                  <a:srgbClr val="17202A"/>
                </a:solidFill>
              </a:rPr>
              <a:t>N convidar ≈ 456 para prevenir 1 morte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234678A9-E340-488E-A0C0-D666272524E6}"/>
              </a:ext>
            </a:extLst>
          </p:cNvPr>
          <p:cNvSpPr>
            <a:spLocks noGrp="1"/>
          </p:cNvSpPr>
          <p:nvPr/>
        </p:nvSpPr>
        <p:spPr>
          <a:xfrm>
            <a:off x="762000" y="5095875"/>
            <a:ext cx="10668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B6413C"/>
                </a:solidFill>
              </a:defRPr>
            </a:pPr>
            <a:r>
              <a:rPr sz="1950" b="1">
                <a:solidFill>
                  <a:srgbClr val="B6413C"/>
                </a:solidFill>
              </a:rPr>
              <a:t>Mais diagnósticos acompanham o ganho de mortalidade.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AB14D2DA-A36E-4F96-9B3B-72341905AA3F}"/>
              </a:ext>
            </a:extLst>
          </p:cNvPr>
          <p:cNvSpPr>
            <a:spLocks noGrp="1"/>
          </p:cNvSpPr>
          <p:nvPr/>
        </p:nvSpPr>
        <p:spPr>
          <a:xfrm>
            <a:off x="666750" y="6353175"/>
            <a:ext cx="98107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675" b="0">
                <a:solidFill>
                  <a:srgbClr val="5C6873"/>
                </a:solidFill>
              </a:defRPr>
            </a:pPr>
            <a:r>
              <a:rPr sz="675" b="0">
                <a:solidFill>
                  <a:srgbClr val="5C6873"/>
                </a:solidFill>
              </a:rPr>
              <a:t>Fontes: Martin et al., JAMA 2024; Roobol et al., NEJM 2025.</a:t>
            </a:r>
          </a:p>
        </p:txBody>
      </p:sp>
    </p:spTree>
    <p:extLst>
      <p:ext uri="{BB962C8B-B14F-4D97-AF65-F5344CB8AC3E}">
        <p14:creationId xmlns:p14="http://schemas.microsoft.com/office/powerpoint/2010/main" val="1951699050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1666</Words>
  <Application>Microsoft Macintosh PowerPoint</Application>
  <DocSecurity>0</DocSecurity>
  <PresentationFormat>Widescreen</PresentationFormat>
  <Paragraphs>313</Paragraphs>
  <Slides>33</Slides>
  <Notes>23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33</vt:i4>
      </vt:variant>
    </vt:vector>
  </HeadingPairs>
  <TitlesOfParts>
    <vt:vector size="38" baseType="lpstr">
      <vt:lpstr>Arial</vt:lpstr>
      <vt:lpstr>Calibri</vt:lpstr>
      <vt:lpstr>Noto Sans Symbols</vt:lpstr>
      <vt:lpstr>Wingdings</vt:lpstr>
      <vt:lpstr>ChatGPT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Obrigado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Humberto Montoro</cp:lastModifiedBy>
  <cp:revision>3</cp:revision>
  <dcterms:created xsi:type="dcterms:W3CDTF">2026-07-18T19:25:45Z</dcterms:created>
  <dcterms:modified xsi:type="dcterms:W3CDTF">2026-07-21T14:27:38Z</dcterms:modified>
</cp:coreProperties>
</file>