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7" r:id="rId3"/>
    <p:sldId id="259" r:id="rId4"/>
    <p:sldId id="262" r:id="rId5"/>
    <p:sldId id="263" r:id="rId6"/>
    <p:sldId id="265" r:id="rId7"/>
    <p:sldId id="264" r:id="rId8"/>
    <p:sldId id="266" r:id="rId9"/>
    <p:sldId id="267" r:id="rId10"/>
    <p:sldId id="268" r:id="rId11"/>
    <p:sldId id="269" r:id="rId12"/>
    <p:sldId id="270" r:id="rId13"/>
    <p:sldId id="272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76BF-DBB8-49DB-B771-8DF56E6E0795}" type="datetimeFigureOut">
              <a:rPr lang="pt-BR" smtClean="0"/>
              <a:pPr/>
              <a:t>29/06/2026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800E81D8-11DB-4EEF-8881-130A3A522F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72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76BF-DBB8-49DB-B771-8DF56E6E0795}" type="datetimeFigureOut">
              <a:rPr lang="pt-BR" smtClean="0"/>
              <a:pPr/>
              <a:t>29/06/2026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00E81D8-11DB-4EEF-8881-130A3A522F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6482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76BF-DBB8-49DB-B771-8DF56E6E0795}" type="datetimeFigureOut">
              <a:rPr lang="pt-BR" smtClean="0"/>
              <a:pPr/>
              <a:t>29/06/2026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00E81D8-11DB-4EEF-8881-130A3A522FE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2013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76BF-DBB8-49DB-B771-8DF56E6E0795}" type="datetimeFigureOut">
              <a:rPr lang="pt-BR" smtClean="0"/>
              <a:pPr/>
              <a:t>29/06/2026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00E81D8-11DB-4EEF-8881-130A3A522F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117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76BF-DBB8-49DB-B771-8DF56E6E0795}" type="datetimeFigureOut">
              <a:rPr lang="pt-BR" smtClean="0"/>
              <a:pPr/>
              <a:t>29/06/2026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00E81D8-11DB-4EEF-8881-130A3A522FE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6461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76BF-DBB8-49DB-B771-8DF56E6E0795}" type="datetimeFigureOut">
              <a:rPr lang="pt-BR" smtClean="0"/>
              <a:pPr/>
              <a:t>29/06/2026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00E81D8-11DB-4EEF-8881-130A3A522F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9600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76BF-DBB8-49DB-B771-8DF56E6E0795}" type="datetimeFigureOut">
              <a:rPr lang="pt-BR" smtClean="0"/>
              <a:pPr/>
              <a:t>29/06/2026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81D8-11DB-4EEF-8881-130A3A522F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1508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76BF-DBB8-49DB-B771-8DF56E6E0795}" type="datetimeFigureOut">
              <a:rPr lang="pt-BR" smtClean="0"/>
              <a:pPr/>
              <a:t>29/06/2026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81D8-11DB-4EEF-8881-130A3A522F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2229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76BF-DBB8-49DB-B771-8DF56E6E0795}" type="datetimeFigureOut">
              <a:rPr lang="pt-BR" smtClean="0"/>
              <a:pPr/>
              <a:t>29/06/2026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81D8-11DB-4EEF-8881-130A3A522F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031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76BF-DBB8-49DB-B771-8DF56E6E0795}" type="datetimeFigureOut">
              <a:rPr lang="pt-BR" smtClean="0"/>
              <a:pPr/>
              <a:t>29/06/2026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00E81D8-11DB-4EEF-8881-130A3A522F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8482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76BF-DBB8-49DB-B771-8DF56E6E0795}" type="datetimeFigureOut">
              <a:rPr lang="pt-BR" smtClean="0"/>
              <a:pPr/>
              <a:t>29/06/2026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00E81D8-11DB-4EEF-8881-130A3A522F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61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76BF-DBB8-49DB-B771-8DF56E6E0795}" type="datetimeFigureOut">
              <a:rPr lang="pt-BR" smtClean="0"/>
              <a:pPr/>
              <a:t>29/06/2026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00E81D8-11DB-4EEF-8881-130A3A522F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6960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76BF-DBB8-49DB-B771-8DF56E6E0795}" type="datetimeFigureOut">
              <a:rPr lang="pt-BR" smtClean="0"/>
              <a:pPr/>
              <a:t>29/06/2026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81D8-11DB-4EEF-8881-130A3A522F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2082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76BF-DBB8-49DB-B771-8DF56E6E0795}" type="datetimeFigureOut">
              <a:rPr lang="pt-BR" smtClean="0"/>
              <a:pPr/>
              <a:t>29/06/2026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81D8-11DB-4EEF-8881-130A3A522F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696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76BF-DBB8-49DB-B771-8DF56E6E0795}" type="datetimeFigureOut">
              <a:rPr lang="pt-BR" smtClean="0"/>
              <a:pPr/>
              <a:t>29/06/2026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81D8-11DB-4EEF-8881-130A3A522F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9719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76BF-DBB8-49DB-B771-8DF56E6E0795}" type="datetimeFigureOut">
              <a:rPr lang="pt-BR" smtClean="0"/>
              <a:pPr/>
              <a:t>29/06/2026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00E81D8-11DB-4EEF-8881-130A3A522F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1349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E76BF-DBB8-49DB-B771-8DF56E6E0795}" type="datetimeFigureOut">
              <a:rPr lang="pt-BR" smtClean="0"/>
              <a:pPr/>
              <a:t>29/06/2026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00E81D8-11DB-4EEF-8881-130A3A522F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05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285860"/>
            <a:ext cx="7772400" cy="1362456"/>
          </a:xfrm>
        </p:spPr>
        <p:txBody>
          <a:bodyPr/>
          <a:lstStyle/>
          <a:p>
            <a:r>
              <a:rPr lang="pt-BR" dirty="0"/>
              <a:t>         Sífilis Congênita</a:t>
            </a:r>
            <a:br>
              <a:rPr lang="pt-BR" dirty="0"/>
            </a:br>
            <a:r>
              <a:rPr lang="pt-BR" dirty="0"/>
              <a:t>            Seguimento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0034" y="3000372"/>
            <a:ext cx="7772400" cy="2652720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 err="1"/>
              <a:t>Edilma</a:t>
            </a:r>
            <a:r>
              <a:rPr lang="pt-BR" dirty="0"/>
              <a:t> de Albuquerque Lins Barbosa  </a:t>
            </a:r>
          </a:p>
          <a:p>
            <a:r>
              <a:rPr lang="pt-BR" dirty="0"/>
              <a:t>Conselheira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Outros exames: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/>
              <a:t>Estudo do Líquido cefalorraquidiano (LCR- </a:t>
            </a:r>
            <a:r>
              <a:rPr lang="pt-BR" dirty="0" err="1"/>
              <a:t>líquor</a:t>
            </a:r>
            <a:r>
              <a:rPr lang="pt-BR" dirty="0"/>
              <a:t>)</a:t>
            </a:r>
          </a:p>
          <a:p>
            <a:pPr>
              <a:buNone/>
            </a:pPr>
            <a:endParaRPr lang="pt-BR" dirty="0"/>
          </a:p>
          <a:p>
            <a:pPr>
              <a:buNone/>
            </a:pPr>
            <a:r>
              <a:rPr lang="pt-BR" dirty="0"/>
              <a:t>Estudos de imagem</a:t>
            </a:r>
          </a:p>
          <a:p>
            <a:pPr>
              <a:buNone/>
            </a:pPr>
            <a:r>
              <a:rPr lang="pt-BR" dirty="0"/>
              <a:t>Hemograma </a:t>
            </a:r>
          </a:p>
          <a:p>
            <a:pPr>
              <a:buNone/>
            </a:pPr>
            <a:r>
              <a:rPr lang="pt-BR" dirty="0"/>
              <a:t>BTF</a:t>
            </a:r>
          </a:p>
          <a:p>
            <a:pPr>
              <a:buNone/>
            </a:pPr>
            <a:r>
              <a:rPr lang="pt-BR" dirty="0" err="1"/>
              <a:t>Reticulocitos</a:t>
            </a:r>
            <a:endParaRPr lang="pt-BR" dirty="0"/>
          </a:p>
          <a:p>
            <a:pPr>
              <a:buNone/>
            </a:pPr>
            <a:r>
              <a:rPr lang="pt-BR" dirty="0"/>
              <a:t>Plaquetas</a:t>
            </a:r>
          </a:p>
          <a:p>
            <a:pPr>
              <a:buNone/>
            </a:pPr>
            <a:r>
              <a:rPr lang="pt-BR" dirty="0"/>
              <a:t>Outros.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Controle e Prevenção: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Vigilância Epidemiológica:</a:t>
            </a:r>
          </a:p>
          <a:p>
            <a:r>
              <a:rPr lang="pt-BR" dirty="0"/>
              <a:t>Sífilis em gestante (portaria 33,de 14 julho de 2005)</a:t>
            </a:r>
          </a:p>
          <a:p>
            <a:r>
              <a:rPr lang="pt-BR" dirty="0"/>
              <a:t>Definição de caso sífilis em gestantes para fins de vigilância epidemiológico.</a:t>
            </a:r>
          </a:p>
          <a:p>
            <a:r>
              <a:rPr lang="pt-BR" dirty="0"/>
              <a:t>SINAN, locais de notificação (pré-natal).</a:t>
            </a:r>
          </a:p>
          <a:p>
            <a:pPr>
              <a:buNone/>
            </a:pPr>
            <a:endParaRPr lang="pt-BR" dirty="0"/>
          </a:p>
          <a:p>
            <a:r>
              <a:rPr lang="pt-BR" dirty="0"/>
              <a:t>Fluxo de informação (como definir sífilis congênita)</a:t>
            </a:r>
          </a:p>
          <a:p>
            <a:r>
              <a:rPr lang="pt-BR" dirty="0"/>
              <a:t>Tipo: 1,2,3 e 4.</a:t>
            </a:r>
          </a:p>
          <a:p>
            <a:pPr>
              <a:buNone/>
            </a:pPr>
            <a:r>
              <a:rPr lang="pt-BR" dirty="0"/>
              <a:t>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Controle da Sífilis Congênita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Medidas Gerais:</a:t>
            </a:r>
          </a:p>
          <a:p>
            <a:r>
              <a:rPr lang="pt-BR" dirty="0"/>
              <a:t>Captação precoce da gestante</a:t>
            </a:r>
          </a:p>
          <a:p>
            <a:r>
              <a:rPr lang="pt-BR" dirty="0"/>
              <a:t>Realização de consultas integral e qualificada</a:t>
            </a:r>
          </a:p>
          <a:p>
            <a:r>
              <a:rPr lang="pt-BR" dirty="0"/>
              <a:t>Exames </a:t>
            </a:r>
          </a:p>
          <a:p>
            <a:r>
              <a:rPr lang="pt-BR" dirty="0"/>
              <a:t>Tratamento e seguimento adequado da gestante e parceiro.</a:t>
            </a:r>
          </a:p>
          <a:p>
            <a:r>
              <a:rPr lang="pt-BR" dirty="0"/>
              <a:t>Resultados dos exames na carteira da gestante</a:t>
            </a:r>
          </a:p>
          <a:p>
            <a:r>
              <a:rPr lang="pt-BR" dirty="0"/>
              <a:t>Notificação de sífilis congênita</a:t>
            </a:r>
          </a:p>
          <a:p>
            <a:r>
              <a:rPr lang="pt-BR" dirty="0"/>
              <a:t>Orientações gerais, antes e durante a gestação. 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Tratamento e seguimento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Tratamento adequado na gestante</a:t>
            </a:r>
          </a:p>
          <a:p>
            <a:endParaRPr lang="pt-BR" dirty="0"/>
          </a:p>
          <a:p>
            <a:pPr>
              <a:buNone/>
            </a:pPr>
            <a:endParaRPr lang="pt-BR" dirty="0"/>
          </a:p>
          <a:p>
            <a:r>
              <a:rPr lang="pt-BR" dirty="0"/>
              <a:t>Tratamento Inadequado para sífilis materna.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Curetagem por abortamento.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Manejo adequado do RN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Realizar VDRL em todos RN cujas as mães apresentaram VDRL reagentes na gestação</a:t>
            </a:r>
          </a:p>
          <a:p>
            <a:r>
              <a:rPr lang="pt-BR" dirty="0"/>
              <a:t>Exames ( laboratoriais, imagem,LCR).</a:t>
            </a:r>
          </a:p>
          <a:p>
            <a:pPr>
              <a:buNone/>
            </a:pPr>
            <a:endParaRPr lang="pt-BR" dirty="0"/>
          </a:p>
          <a:p>
            <a:r>
              <a:rPr lang="pt-BR" dirty="0"/>
              <a:t>Tratamento imediato RN e sífilis materno ( incluindo a parceria sexual)</a:t>
            </a:r>
          </a:p>
          <a:p>
            <a:r>
              <a:rPr lang="pt-BR" dirty="0"/>
              <a:t>Notificação e Investigação obrigatório de todos casos.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Tratamento e Seguimento no RN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pt-BR" dirty="0"/>
          </a:p>
          <a:p>
            <a:r>
              <a:rPr lang="pt-BR" dirty="0"/>
              <a:t>Na impossibilidade de realizar exames e mães reagentes na gestação (trata o caso como </a:t>
            </a:r>
            <a:r>
              <a:rPr lang="pt-BR" dirty="0" err="1"/>
              <a:t>neurossífilis</a:t>
            </a:r>
            <a:r>
              <a:rPr lang="pt-BR" dirty="0"/>
              <a:t>)</a:t>
            </a:r>
          </a:p>
          <a:p>
            <a:r>
              <a:rPr lang="pt-BR" dirty="0"/>
              <a:t>Penicilina G Cristalina (50.000UI/KG/dv de 12/12horas e após 7 dias de vida de 8/8horas ) 10 dias.</a:t>
            </a:r>
          </a:p>
          <a:p>
            <a:r>
              <a:rPr lang="pt-BR" dirty="0"/>
              <a:t>Penicilina G procaína ??</a:t>
            </a:r>
          </a:p>
          <a:p>
            <a:r>
              <a:rPr lang="pt-BR" dirty="0"/>
              <a:t>Exames normais e sem alterações clínicas ( P. G </a:t>
            </a:r>
            <a:r>
              <a:rPr lang="pt-BR" dirty="0" err="1"/>
              <a:t>benzatina</a:t>
            </a:r>
            <a:r>
              <a:rPr lang="pt-BR" dirty="0"/>
              <a:t> e acompanhamento obrigatório.</a:t>
            </a:r>
          </a:p>
          <a:p>
            <a:r>
              <a:rPr lang="pt-BR" dirty="0"/>
              <a:t>VDRL do RN reagente maior do que da mãe:???(exames normais)</a:t>
            </a:r>
          </a:p>
          <a:p>
            <a:pPr>
              <a:buNone/>
            </a:pPr>
            <a:r>
              <a:rPr lang="pt-BR" dirty="0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Seguimento da Criança: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Consultas ambulatoriais mensais</a:t>
            </a:r>
          </a:p>
          <a:p>
            <a:r>
              <a:rPr lang="pt-BR" dirty="0"/>
              <a:t>Realizar exames com 1 mês,3, 6 e 18 meses de idade.</a:t>
            </a:r>
          </a:p>
          <a:p>
            <a:r>
              <a:rPr lang="pt-BR" dirty="0"/>
              <a:t>Caso dois VDRL negativos seguimento interrompido.</a:t>
            </a:r>
          </a:p>
          <a:p>
            <a:r>
              <a:rPr lang="pt-BR" dirty="0"/>
              <a:t>LCR alterado realizar avaliação com 6 meses.</a:t>
            </a:r>
          </a:p>
          <a:p>
            <a:r>
              <a:rPr lang="pt-BR" dirty="0"/>
              <a:t>Realizar exames </a:t>
            </a:r>
            <a:r>
              <a:rPr lang="pt-BR" dirty="0" err="1"/>
              <a:t>teponêmicos</a:t>
            </a:r>
            <a:r>
              <a:rPr lang="pt-BR" dirty="0"/>
              <a:t> (</a:t>
            </a:r>
            <a:r>
              <a:rPr lang="pt-BR" dirty="0" err="1"/>
              <a:t>FTA-Abs</a:t>
            </a:r>
            <a:r>
              <a:rPr lang="pt-BR" dirty="0"/>
              <a:t> e ELISA).</a:t>
            </a:r>
          </a:p>
          <a:p>
            <a:r>
              <a:rPr lang="pt-BR" dirty="0"/>
              <a:t>Sinais clínicos compatíveis com ITC, repetir exames.</a:t>
            </a:r>
          </a:p>
          <a:p>
            <a:r>
              <a:rPr lang="pt-BR" dirty="0"/>
              <a:t>Como 18 meses título sorológico não </a:t>
            </a:r>
            <a:r>
              <a:rPr lang="pt-BR" dirty="0" err="1"/>
              <a:t>negativação</a:t>
            </a:r>
            <a:r>
              <a:rPr lang="pt-BR" dirty="0"/>
              <a:t> ou elevação </a:t>
            </a:r>
            <a:r>
              <a:rPr lang="pt-BR" dirty="0" err="1"/>
              <a:t>reinvestigar</a:t>
            </a:r>
            <a:r>
              <a:rPr lang="pt-BR" dirty="0"/>
              <a:t> e tratamento.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RN Exposto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dirty="0"/>
          </a:p>
          <a:p>
            <a:pPr>
              <a:buNone/>
            </a:pPr>
            <a:r>
              <a:rPr lang="pt-BR" dirty="0"/>
              <a:t>Exames </a:t>
            </a:r>
          </a:p>
          <a:p>
            <a:pPr>
              <a:buNone/>
            </a:pPr>
            <a:endParaRPr lang="pt-BR" dirty="0"/>
          </a:p>
          <a:p>
            <a:r>
              <a:rPr lang="pt-BR" dirty="0"/>
              <a:t>Oftalmológico </a:t>
            </a:r>
          </a:p>
          <a:p>
            <a:r>
              <a:rPr lang="pt-BR" dirty="0"/>
              <a:t>Neurológico</a:t>
            </a:r>
          </a:p>
          <a:p>
            <a:r>
              <a:rPr lang="pt-BR" dirty="0" err="1"/>
              <a:t>Audiológico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Notificação compulsória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  <a:p>
            <a:r>
              <a:rPr lang="pt-BR" dirty="0"/>
              <a:t>Sífilis em gestante:  O-98.1</a:t>
            </a:r>
          </a:p>
          <a:p>
            <a:endParaRPr lang="pt-BR" dirty="0"/>
          </a:p>
          <a:p>
            <a:r>
              <a:rPr lang="pt-BR" dirty="0"/>
              <a:t>Sífilis congênita:  A-50.9</a:t>
            </a:r>
          </a:p>
          <a:p>
            <a:endParaRPr lang="pt-BR" dirty="0"/>
          </a:p>
          <a:p>
            <a:pPr>
              <a:buNone/>
            </a:pPr>
            <a:endParaRPr lang="pt-BR" dirty="0"/>
          </a:p>
          <a:p>
            <a:r>
              <a:rPr lang="pt-BR" dirty="0"/>
              <a:t>Fontes: MS. Sociedade de Pediatria. CDC (Centro de controle e prevenção de doenças. Doenças sexualmente transmissíveis).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Natimorto </a:t>
            </a:r>
          </a:p>
        </p:txBody>
      </p:sp>
      <p:pic>
        <p:nvPicPr>
          <p:cNvPr id="4" name="Espaço Reservado para Conteúdo 3" descr="natimorto sifili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8234" y="3416173"/>
            <a:ext cx="2161032" cy="121310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Historia 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sz="3200" dirty="0"/>
              <a:t>Alexander Fleming  (1928)</a:t>
            </a:r>
          </a:p>
          <a:p>
            <a:pPr>
              <a:buNone/>
            </a:pPr>
            <a:endParaRPr lang="pt-BR" dirty="0"/>
          </a:p>
          <a:p>
            <a:r>
              <a:rPr lang="pt-BR" sz="3200" dirty="0"/>
              <a:t>Howard </a:t>
            </a:r>
            <a:r>
              <a:rPr lang="pt-BR" sz="3200" dirty="0" err="1"/>
              <a:t>Florey</a:t>
            </a:r>
            <a:r>
              <a:rPr lang="pt-BR" sz="3200" dirty="0"/>
              <a:t> e Boris </a:t>
            </a:r>
            <a:r>
              <a:rPr lang="pt-BR" sz="3200" dirty="0" err="1"/>
              <a:t>Chain</a:t>
            </a:r>
            <a:r>
              <a:rPr lang="pt-BR" sz="3200" dirty="0"/>
              <a:t> (1941)</a:t>
            </a:r>
          </a:p>
          <a:p>
            <a:endParaRPr lang="pt-BR" dirty="0"/>
          </a:p>
          <a:p>
            <a:r>
              <a:rPr lang="pt-BR" sz="3200" dirty="0"/>
              <a:t>Em 2017 ???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Sífilis precoce </a:t>
            </a:r>
          </a:p>
        </p:txBody>
      </p:sp>
      <p:pic>
        <p:nvPicPr>
          <p:cNvPr id="4" name="Espaço Reservado para Conteúdo 3" descr="sifilis_congenita-201253-1000x66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2226" y="2133600"/>
            <a:ext cx="5673048" cy="377825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Sífilis precoce</a:t>
            </a:r>
          </a:p>
        </p:txBody>
      </p:sp>
      <p:pic>
        <p:nvPicPr>
          <p:cNvPr id="4" name="Espaço Reservado para Conteúdo 3" descr="sfilis-congnita-rodrigo-montalverne-9-638.jpg"/>
          <p:cNvPicPr>
            <a:picLocks noGrp="1" noChangeAspect="1"/>
          </p:cNvPicPr>
          <p:nvPr>
            <p:ph idx="1"/>
          </p:nvPr>
        </p:nvPicPr>
        <p:blipFill>
          <a:blip r:embed="rId2"/>
          <a:srcRect l="50000" t="4416" r="10909" b="58286"/>
          <a:stretch>
            <a:fillRect/>
          </a:stretch>
        </p:blipFill>
        <p:spPr>
          <a:xfrm>
            <a:off x="5857884" y="2571744"/>
            <a:ext cx="3071834" cy="2928958"/>
          </a:xfrm>
        </p:spPr>
      </p:pic>
      <p:pic>
        <p:nvPicPr>
          <p:cNvPr id="6" name="Imagem 5" descr="sifilisprecoce.png"/>
          <p:cNvPicPr>
            <a:picLocks noChangeAspect="1"/>
          </p:cNvPicPr>
          <p:nvPr/>
        </p:nvPicPr>
        <p:blipFill>
          <a:blip r:embed="rId3"/>
          <a:srcRect l="3878" t="11718" r="4324" b="6262"/>
          <a:stretch>
            <a:fillRect/>
          </a:stretch>
        </p:blipFill>
        <p:spPr>
          <a:xfrm>
            <a:off x="214282" y="2571744"/>
            <a:ext cx="5072098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Lesões tardias</a:t>
            </a:r>
          </a:p>
        </p:txBody>
      </p:sp>
      <p:pic>
        <p:nvPicPr>
          <p:cNvPr id="6" name="Espaço Reservado para Conteúdo 5" descr="sfilis-congnita-rodrigo-montalverne-9-638.jpg"/>
          <p:cNvPicPr>
            <a:picLocks noGrp="1" noChangeAspect="1"/>
          </p:cNvPicPr>
          <p:nvPr>
            <p:ph idx="1"/>
          </p:nvPr>
        </p:nvPicPr>
        <p:blipFill>
          <a:blip r:embed="rId2"/>
          <a:srcRect t="4737" r="59775" b="5750"/>
          <a:stretch>
            <a:fillRect/>
          </a:stretch>
        </p:blipFill>
        <p:spPr>
          <a:xfrm>
            <a:off x="857224" y="2285992"/>
            <a:ext cx="3143272" cy="4393406"/>
          </a:xfrm>
        </p:spPr>
      </p:pic>
      <p:pic>
        <p:nvPicPr>
          <p:cNvPr id="7" name="Imagem 6" descr="sfilis-congnita-rodrigo-montalverne-9-638.jpg"/>
          <p:cNvPicPr>
            <a:picLocks noChangeAspect="1"/>
          </p:cNvPicPr>
          <p:nvPr/>
        </p:nvPicPr>
        <p:blipFill>
          <a:blip r:embed="rId2"/>
          <a:srcRect l="74833" t="48434" r="2023" b="7697"/>
          <a:stretch>
            <a:fillRect/>
          </a:stretch>
        </p:blipFill>
        <p:spPr>
          <a:xfrm>
            <a:off x="5643570" y="2428868"/>
            <a:ext cx="2500330" cy="407196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Cabe tudo num abraço!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sz="3600" dirty="0"/>
          </a:p>
          <a:p>
            <a:pPr>
              <a:buNone/>
            </a:pPr>
            <a:r>
              <a:rPr lang="pt-BR" sz="3600" dirty="0"/>
              <a:t>                            Obrigada.</a:t>
            </a:r>
          </a:p>
        </p:txBody>
      </p:sp>
      <p:pic>
        <p:nvPicPr>
          <p:cNvPr id="6" name="Espaço Reservado para Conteúdo 3" descr="IMG_5008.PNG"/>
          <p:cNvPicPr>
            <a:picLocks noChangeAspect="1"/>
          </p:cNvPicPr>
          <p:nvPr/>
        </p:nvPicPr>
        <p:blipFill>
          <a:blip r:embed="rId2" cstate="print"/>
          <a:srcRect t="29167" b="29166"/>
          <a:stretch>
            <a:fillRect/>
          </a:stretch>
        </p:blipFill>
        <p:spPr>
          <a:xfrm>
            <a:off x="1928794" y="1928802"/>
            <a:ext cx="5105987" cy="37822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Definição: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pt-BR" dirty="0"/>
          </a:p>
          <a:p>
            <a:r>
              <a:rPr lang="pt-BR" sz="3200" dirty="0"/>
              <a:t>Sífilis congênita é o resultado da disseminação </a:t>
            </a:r>
            <a:r>
              <a:rPr lang="pt-BR" sz="3200" dirty="0" err="1"/>
              <a:t>hematogênica</a:t>
            </a:r>
            <a:r>
              <a:rPr lang="pt-BR" sz="3200" dirty="0"/>
              <a:t> do </a:t>
            </a:r>
            <a:r>
              <a:rPr lang="pt-BR" sz="3200" i="1" dirty="0"/>
              <a:t>Treponema </a:t>
            </a:r>
            <a:r>
              <a:rPr lang="pt-BR" sz="3200" i="1" dirty="0" err="1"/>
              <a:t>pallidum</a:t>
            </a:r>
            <a:r>
              <a:rPr lang="pt-BR" sz="3200" dirty="0"/>
              <a:t>, da gestante infectada não tratada ou inadequadamente tratada para seu concepto, por via </a:t>
            </a:r>
            <a:r>
              <a:rPr lang="pt-BR" sz="3200" dirty="0" err="1"/>
              <a:t>transplacentária</a:t>
            </a:r>
            <a:r>
              <a:rPr lang="pt-BR" sz="3200" dirty="0"/>
              <a:t>. ocorrendo assim transmissão vertical.</a:t>
            </a:r>
          </a:p>
          <a:p>
            <a:endParaRPr lang="pt-BR" dirty="0"/>
          </a:p>
          <a:p>
            <a:r>
              <a:rPr lang="pt-BR" sz="3200" dirty="0"/>
              <a:t>Importância do pré-natal.</a:t>
            </a:r>
          </a:p>
          <a:p>
            <a:pPr>
              <a:buNone/>
            </a:pPr>
            <a:endParaRPr lang="pt-BR" dirty="0"/>
          </a:p>
          <a:p>
            <a:r>
              <a:rPr lang="pt-BR" sz="3200" dirty="0"/>
              <a:t>Testes para detectar a sífilis.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Taxa de infecção 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pt-BR" dirty="0"/>
          </a:p>
          <a:p>
            <a:r>
              <a:rPr lang="pt-BR" sz="3200" dirty="0"/>
              <a:t>Na infecção primária e secundária, em mulheres não tratadas, é de 70% a 100%, nas fases tardias é de 30%</a:t>
            </a:r>
          </a:p>
          <a:p>
            <a:r>
              <a:rPr lang="pt-BR" sz="3200" dirty="0"/>
              <a:t>Durante o aleitamento e o canal de parto pode ocorrer transmissão se houver lesão sifilítica. </a:t>
            </a:r>
          </a:p>
          <a:p>
            <a:r>
              <a:rPr lang="pt-BR" sz="3200" dirty="0"/>
              <a:t>Abortamento, natimorto ou morte </a:t>
            </a:r>
            <a:r>
              <a:rPr lang="pt-BR" sz="3200" dirty="0" err="1"/>
              <a:t>perinatal</a:t>
            </a:r>
            <a:r>
              <a:rPr lang="pt-BR" sz="3200" dirty="0"/>
              <a:t> é de 40%, em mulheres não tratadas.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Complicações: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pt-BR" dirty="0"/>
          </a:p>
          <a:p>
            <a:r>
              <a:rPr lang="pt-BR" sz="3200" dirty="0"/>
              <a:t>Aborto espontâneo</a:t>
            </a:r>
          </a:p>
          <a:p>
            <a:r>
              <a:rPr lang="pt-BR" sz="3200" dirty="0"/>
              <a:t>Parto prematuro</a:t>
            </a:r>
          </a:p>
          <a:p>
            <a:r>
              <a:rPr lang="pt-BR" sz="3200" dirty="0"/>
              <a:t>Malformação do feto</a:t>
            </a:r>
          </a:p>
          <a:p>
            <a:r>
              <a:rPr lang="pt-BR" sz="3200" dirty="0"/>
              <a:t>Morte ao nascer</a:t>
            </a:r>
          </a:p>
          <a:p>
            <a:r>
              <a:rPr lang="pt-BR" sz="3200" dirty="0"/>
              <a:t>Surdez</a:t>
            </a:r>
          </a:p>
          <a:p>
            <a:r>
              <a:rPr lang="pt-BR" sz="3200" dirty="0"/>
              <a:t>Cegueira </a:t>
            </a:r>
          </a:p>
          <a:p>
            <a:r>
              <a:rPr lang="pt-BR" sz="3200"/>
              <a:t>Deficiência mental</a:t>
            </a: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Sífilis Congênita: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r>
              <a:rPr lang="pt-BR" sz="3200" dirty="0"/>
              <a:t>Precoce até dois anos.</a:t>
            </a:r>
          </a:p>
          <a:p>
            <a:pPr>
              <a:buNone/>
            </a:pPr>
            <a:endParaRPr lang="pt-BR" sz="3200" dirty="0"/>
          </a:p>
          <a:p>
            <a:endParaRPr lang="pt-BR" sz="3200" dirty="0"/>
          </a:p>
          <a:p>
            <a:r>
              <a:rPr lang="pt-BR" sz="3200" dirty="0"/>
              <a:t>Tardia após os dois anos.</a:t>
            </a:r>
          </a:p>
          <a:p>
            <a:pPr>
              <a:buNone/>
            </a:pPr>
            <a:endParaRPr lang="pt-BR" sz="3200" dirty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Quadro Clínico.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r>
              <a:rPr lang="pt-BR" dirty="0"/>
              <a:t>Sífilis precoce:</a:t>
            </a:r>
          </a:p>
          <a:p>
            <a:pPr>
              <a:buNone/>
            </a:pPr>
            <a:endParaRPr lang="pt-BR" dirty="0"/>
          </a:p>
          <a:p>
            <a:r>
              <a:rPr lang="pt-BR" dirty="0"/>
              <a:t>Prematuridade, baixo peso, </a:t>
            </a:r>
            <a:r>
              <a:rPr lang="pt-BR" dirty="0" err="1"/>
              <a:t>hepatomegalia</a:t>
            </a:r>
            <a:r>
              <a:rPr lang="pt-BR" dirty="0"/>
              <a:t>, lesões cutâneas pênfigo </a:t>
            </a:r>
            <a:r>
              <a:rPr lang="pt-BR" dirty="0" err="1"/>
              <a:t>palmo-plantar</a:t>
            </a:r>
            <a:r>
              <a:rPr lang="pt-BR" dirty="0"/>
              <a:t>, </a:t>
            </a:r>
            <a:r>
              <a:rPr lang="pt-BR" dirty="0" err="1"/>
              <a:t>periostite</a:t>
            </a:r>
            <a:r>
              <a:rPr lang="pt-BR" dirty="0"/>
              <a:t> ou osteíte ou </a:t>
            </a:r>
            <a:r>
              <a:rPr lang="pt-BR" dirty="0" err="1"/>
              <a:t>osteocondrite</a:t>
            </a:r>
            <a:r>
              <a:rPr lang="pt-BR" dirty="0"/>
              <a:t>, icterícia, sofrimento respiratório.</a:t>
            </a:r>
          </a:p>
          <a:p>
            <a:pPr>
              <a:buNone/>
            </a:pPr>
            <a:endParaRPr lang="pt-BR" dirty="0"/>
          </a:p>
          <a:p>
            <a:r>
              <a:rPr lang="pt-BR" dirty="0"/>
              <a:t>Anemias, leucocitose,</a:t>
            </a:r>
            <a:r>
              <a:rPr lang="pt-BR" dirty="0" err="1"/>
              <a:t>paquetopenia</a:t>
            </a:r>
            <a:r>
              <a:rPr lang="pt-BR" dirty="0"/>
              <a:t>.</a:t>
            </a:r>
          </a:p>
          <a:p>
            <a:pPr>
              <a:buNone/>
            </a:pPr>
            <a:endParaRPr lang="pt-BR" dirty="0"/>
          </a:p>
          <a:p>
            <a:r>
              <a:rPr lang="pt-BR" dirty="0" err="1"/>
              <a:t>Hidropsia</a:t>
            </a:r>
            <a:r>
              <a:rPr lang="pt-BR" dirty="0"/>
              <a:t>, edema, convulsão e meningite. 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Quadro clinico.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Sífilis tardia</a:t>
            </a:r>
          </a:p>
          <a:p>
            <a:endParaRPr lang="pt-BR" dirty="0"/>
          </a:p>
          <a:p>
            <a:r>
              <a:rPr lang="pt-BR" dirty="0"/>
              <a:t>Fronte olímpica, nariz em sela, mandíbula curta, tíbia em lâmina de Sabre, dentes de </a:t>
            </a:r>
            <a:r>
              <a:rPr lang="pt-BR" dirty="0" err="1"/>
              <a:t>Hutchinson</a:t>
            </a:r>
            <a:r>
              <a:rPr lang="pt-BR" dirty="0"/>
              <a:t>, molares em amora, arco palatino elevado.</a:t>
            </a:r>
          </a:p>
          <a:p>
            <a:pPr>
              <a:buNone/>
            </a:pPr>
            <a:endParaRPr lang="pt-BR" dirty="0"/>
          </a:p>
          <a:p>
            <a:r>
              <a:rPr lang="pt-BR" dirty="0"/>
              <a:t>Surdez neurológica.</a:t>
            </a:r>
          </a:p>
          <a:p>
            <a:pPr>
              <a:buNone/>
            </a:pPr>
            <a:endParaRPr lang="pt-BR" dirty="0"/>
          </a:p>
          <a:p>
            <a:r>
              <a:rPr lang="pt-BR" dirty="0"/>
              <a:t>Dificuldade no aprendizado.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Diagnóstico da sífilis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Testes Sorológicos:</a:t>
            </a:r>
          </a:p>
          <a:p>
            <a:pPr>
              <a:buNone/>
            </a:pPr>
            <a:endParaRPr lang="pt-BR" dirty="0"/>
          </a:p>
          <a:p>
            <a:r>
              <a:rPr lang="pt-BR" dirty="0"/>
              <a:t>Não </a:t>
            </a:r>
            <a:r>
              <a:rPr lang="pt-BR" dirty="0" err="1"/>
              <a:t>treponêmica</a:t>
            </a:r>
            <a:r>
              <a:rPr lang="pt-BR" dirty="0"/>
              <a:t>:</a:t>
            </a:r>
          </a:p>
          <a:p>
            <a:r>
              <a:rPr lang="pt-BR" dirty="0"/>
              <a:t>VDRL ( </a:t>
            </a:r>
            <a:r>
              <a:rPr lang="pt-BR" dirty="0" err="1"/>
              <a:t>Veneral</a:t>
            </a:r>
            <a:r>
              <a:rPr lang="pt-BR" dirty="0"/>
              <a:t> </a:t>
            </a:r>
            <a:r>
              <a:rPr lang="pt-BR" dirty="0" err="1"/>
              <a:t>Diseases</a:t>
            </a:r>
            <a:r>
              <a:rPr lang="pt-BR" dirty="0"/>
              <a:t> </a:t>
            </a:r>
            <a:r>
              <a:rPr lang="pt-BR" dirty="0" err="1"/>
              <a:t>Research</a:t>
            </a:r>
            <a:r>
              <a:rPr lang="pt-BR" dirty="0"/>
              <a:t> </a:t>
            </a:r>
            <a:r>
              <a:rPr lang="pt-BR" dirty="0" err="1"/>
              <a:t>Laboratory</a:t>
            </a:r>
            <a:r>
              <a:rPr lang="pt-BR" dirty="0"/>
              <a:t>)</a:t>
            </a:r>
          </a:p>
          <a:p>
            <a:r>
              <a:rPr lang="pt-BR" dirty="0"/>
              <a:t>RPR ( </a:t>
            </a:r>
            <a:r>
              <a:rPr lang="pt-BR" dirty="0" err="1"/>
              <a:t>Rapid</a:t>
            </a:r>
            <a:r>
              <a:rPr lang="pt-BR" dirty="0"/>
              <a:t> Plasma </a:t>
            </a:r>
            <a:r>
              <a:rPr lang="pt-BR" dirty="0" err="1"/>
              <a:t>Reagin</a:t>
            </a:r>
            <a:r>
              <a:rPr lang="pt-BR" dirty="0"/>
              <a:t>)</a:t>
            </a:r>
          </a:p>
          <a:p>
            <a:endParaRPr lang="pt-BR" dirty="0"/>
          </a:p>
          <a:p>
            <a:r>
              <a:rPr lang="pt-BR" dirty="0"/>
              <a:t> </a:t>
            </a:r>
            <a:r>
              <a:rPr lang="pt-BR" dirty="0" err="1"/>
              <a:t>Treponêmica</a:t>
            </a:r>
            <a:r>
              <a:rPr lang="pt-BR" dirty="0"/>
              <a:t>:</a:t>
            </a:r>
          </a:p>
          <a:p>
            <a:r>
              <a:rPr lang="pt-BR" dirty="0"/>
              <a:t>TPHA, </a:t>
            </a:r>
            <a:r>
              <a:rPr lang="pt-BR" dirty="0" err="1"/>
              <a:t>FTA-Abs</a:t>
            </a:r>
            <a:r>
              <a:rPr lang="pt-BR" dirty="0"/>
              <a:t>, ELISA.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345</TotalTime>
  <Words>663</Words>
  <Application>Microsoft Office PowerPoint</Application>
  <PresentationFormat>Apresentação na tela (4:3)</PresentationFormat>
  <Paragraphs>157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 3</vt:lpstr>
      <vt:lpstr>Cacho</vt:lpstr>
      <vt:lpstr>         Sífilis Congênita             Seguimento</vt:lpstr>
      <vt:lpstr>Historia :</vt:lpstr>
      <vt:lpstr>Definição:</vt:lpstr>
      <vt:lpstr>Taxa de infecção :</vt:lpstr>
      <vt:lpstr>Complicações: </vt:lpstr>
      <vt:lpstr>Sífilis Congênita:</vt:lpstr>
      <vt:lpstr>Quadro Clínico.</vt:lpstr>
      <vt:lpstr>Quadro clinico.</vt:lpstr>
      <vt:lpstr>Diagnóstico da sífilis</vt:lpstr>
      <vt:lpstr>Outros exames:</vt:lpstr>
      <vt:lpstr>Controle e Prevenção:</vt:lpstr>
      <vt:lpstr>Controle da Sífilis Congênita</vt:lpstr>
      <vt:lpstr>Tratamento e seguimento</vt:lpstr>
      <vt:lpstr>Manejo adequado do RN</vt:lpstr>
      <vt:lpstr>Tratamento e Seguimento no RN</vt:lpstr>
      <vt:lpstr>Seguimento da Criança:</vt:lpstr>
      <vt:lpstr>RN Exposto</vt:lpstr>
      <vt:lpstr>Notificação compulsória</vt:lpstr>
      <vt:lpstr>Natimorto </vt:lpstr>
      <vt:lpstr>Sífilis precoce </vt:lpstr>
      <vt:lpstr>Sífilis precoce</vt:lpstr>
      <vt:lpstr>Lesões tardias</vt:lpstr>
      <vt:lpstr>Cabe tudo num abraço!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Sífilis Congênita             Seguimento</dc:title>
  <dc:creator>edilma barbosa</dc:creator>
  <cp:lastModifiedBy>Dell</cp:lastModifiedBy>
  <cp:revision>64</cp:revision>
  <dcterms:created xsi:type="dcterms:W3CDTF">2019-07-15T23:20:50Z</dcterms:created>
  <dcterms:modified xsi:type="dcterms:W3CDTF">2026-06-29T12:15:07Z</dcterms:modified>
</cp:coreProperties>
</file>