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401" r:id="rId2"/>
    <p:sldId id="350" r:id="rId3"/>
    <p:sldId id="351" r:id="rId4"/>
    <p:sldId id="353" r:id="rId5"/>
    <p:sldId id="395" r:id="rId6"/>
    <p:sldId id="484" r:id="rId7"/>
    <p:sldId id="485" r:id="rId8"/>
    <p:sldId id="486" r:id="rId9"/>
    <p:sldId id="512" r:id="rId10"/>
    <p:sldId id="517" r:id="rId11"/>
    <p:sldId id="489" r:id="rId12"/>
    <p:sldId id="357" r:id="rId13"/>
    <p:sldId id="516" r:id="rId14"/>
    <p:sldId id="491" r:id="rId15"/>
    <p:sldId id="498" r:id="rId16"/>
    <p:sldId id="496" r:id="rId17"/>
    <p:sldId id="497" r:id="rId18"/>
    <p:sldId id="499" r:id="rId19"/>
    <p:sldId id="423" r:id="rId20"/>
    <p:sldId id="417" r:id="rId21"/>
    <p:sldId id="362" r:id="rId22"/>
    <p:sldId id="513" r:id="rId23"/>
    <p:sldId id="408" r:id="rId24"/>
    <p:sldId id="410" r:id="rId25"/>
    <p:sldId id="495" r:id="rId26"/>
    <p:sldId id="494" r:id="rId27"/>
    <p:sldId id="514" r:id="rId28"/>
    <p:sldId id="370" r:id="rId29"/>
    <p:sldId id="315" r:id="rId30"/>
    <p:sldId id="400" r:id="rId31"/>
    <p:sldId id="419" r:id="rId32"/>
    <p:sldId id="424" r:id="rId33"/>
    <p:sldId id="284" r:id="rId34"/>
    <p:sldId id="515" r:id="rId35"/>
    <p:sldId id="411" r:id="rId36"/>
    <p:sldId id="258" r:id="rId37"/>
    <p:sldId id="259" r:id="rId38"/>
    <p:sldId id="260" r:id="rId39"/>
    <p:sldId id="261" r:id="rId40"/>
    <p:sldId id="262" r:id="rId41"/>
    <p:sldId id="263" r:id="rId42"/>
    <p:sldId id="501" r:id="rId43"/>
    <p:sldId id="265" r:id="rId44"/>
    <p:sldId id="266" r:id="rId45"/>
    <p:sldId id="267" r:id="rId46"/>
    <p:sldId id="268" r:id="rId47"/>
    <p:sldId id="269" r:id="rId48"/>
    <p:sldId id="270" r:id="rId49"/>
    <p:sldId id="271" r:id="rId50"/>
    <p:sldId id="310" r:id="rId51"/>
    <p:sldId id="311" r:id="rId52"/>
    <p:sldId id="273" r:id="rId53"/>
    <p:sldId id="502" r:id="rId54"/>
    <p:sldId id="275" r:id="rId55"/>
    <p:sldId id="276" r:id="rId56"/>
    <p:sldId id="277" r:id="rId57"/>
    <p:sldId id="278" r:id="rId58"/>
    <p:sldId id="279" r:id="rId59"/>
    <p:sldId id="503" r:id="rId60"/>
    <p:sldId id="312" r:id="rId61"/>
    <p:sldId id="281" r:id="rId62"/>
    <p:sldId id="283" r:id="rId63"/>
    <p:sldId id="505" r:id="rId64"/>
    <p:sldId id="285" r:id="rId65"/>
    <p:sldId id="286" r:id="rId66"/>
    <p:sldId id="287" r:id="rId67"/>
    <p:sldId id="288" r:id="rId68"/>
    <p:sldId id="506" r:id="rId69"/>
    <p:sldId id="290" r:id="rId70"/>
    <p:sldId id="291" r:id="rId71"/>
    <p:sldId id="292" r:id="rId72"/>
    <p:sldId id="293" r:id="rId73"/>
    <p:sldId id="294" r:id="rId74"/>
    <p:sldId id="295" r:id="rId75"/>
    <p:sldId id="296" r:id="rId76"/>
    <p:sldId id="297" r:id="rId77"/>
    <p:sldId id="298" r:id="rId78"/>
    <p:sldId id="507" r:id="rId79"/>
    <p:sldId id="508" r:id="rId80"/>
    <p:sldId id="301" r:id="rId81"/>
    <p:sldId id="509" r:id="rId82"/>
    <p:sldId id="510" r:id="rId83"/>
    <p:sldId id="511" r:id="rId84"/>
    <p:sldId id="307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EF01D-54EE-471F-BE9B-402A1E72C2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003DC8-2767-414A-8B53-021AE3506D38}">
      <dgm:prSet/>
      <dgm:spPr/>
      <dgm:t>
        <a:bodyPr/>
        <a:lstStyle/>
        <a:p>
          <a:r>
            <a:rPr lang="pt-BR" dirty="0"/>
            <a:t>A infecção pelo </a:t>
          </a:r>
          <a:r>
            <a:rPr lang="pt-BR" i="1" dirty="0"/>
            <a:t>T. gondii </a:t>
          </a:r>
          <a:r>
            <a:rPr lang="pt-BR" dirty="0"/>
            <a:t>no Brasil em adulto varia de  50% a 90% .</a:t>
          </a:r>
          <a:endParaRPr lang="en-US" dirty="0"/>
        </a:p>
      </dgm:t>
    </dgm:pt>
    <dgm:pt modelId="{D872457C-DB07-4A80-92F1-A329C82B6FF3}" type="parTrans" cxnId="{DF234893-1800-4378-8546-7A542266EDD5}">
      <dgm:prSet/>
      <dgm:spPr/>
      <dgm:t>
        <a:bodyPr/>
        <a:lstStyle/>
        <a:p>
          <a:endParaRPr lang="en-US"/>
        </a:p>
      </dgm:t>
    </dgm:pt>
    <dgm:pt modelId="{EE09BB23-DA14-4833-AA0F-B7960DF500ED}" type="sibTrans" cxnId="{DF234893-1800-4378-8546-7A542266EDD5}">
      <dgm:prSet/>
      <dgm:spPr/>
      <dgm:t>
        <a:bodyPr/>
        <a:lstStyle/>
        <a:p>
          <a:endParaRPr lang="en-US"/>
        </a:p>
      </dgm:t>
    </dgm:pt>
    <dgm:pt modelId="{3595D4A0-5484-4F47-A313-1D8FD79A753F}">
      <dgm:prSet/>
      <dgm:spPr/>
      <dgm:t>
        <a:bodyPr/>
        <a:lstStyle/>
        <a:p>
          <a:r>
            <a:rPr lang="pt-BR"/>
            <a:t>A maior importância da Toxoplasmose como problema de saúde pública  decorre de infecções em:</a:t>
          </a:r>
          <a:endParaRPr lang="en-US"/>
        </a:p>
      </dgm:t>
    </dgm:pt>
    <dgm:pt modelId="{825F4D05-5F37-40CA-B6DA-CDCD152539B9}" type="parTrans" cxnId="{6A66A321-1B1F-4FE4-9234-79B3265D2314}">
      <dgm:prSet/>
      <dgm:spPr/>
      <dgm:t>
        <a:bodyPr/>
        <a:lstStyle/>
        <a:p>
          <a:endParaRPr lang="en-US"/>
        </a:p>
      </dgm:t>
    </dgm:pt>
    <dgm:pt modelId="{F09C8B7D-CD09-4DC0-8AF3-03E3714F14DD}" type="sibTrans" cxnId="{6A66A321-1B1F-4FE4-9234-79B3265D2314}">
      <dgm:prSet/>
      <dgm:spPr/>
      <dgm:t>
        <a:bodyPr/>
        <a:lstStyle/>
        <a:p>
          <a:endParaRPr lang="en-US"/>
        </a:p>
      </dgm:t>
    </dgm:pt>
    <dgm:pt modelId="{81FC0845-E9E8-4FC5-9EB3-5ADE5400DA94}" type="pres">
      <dgm:prSet presAssocID="{9D6EF01D-54EE-471F-BE9B-402A1E72C2C0}" presName="linear" presStyleCnt="0">
        <dgm:presLayoutVars>
          <dgm:animLvl val="lvl"/>
          <dgm:resizeHandles val="exact"/>
        </dgm:presLayoutVars>
      </dgm:prSet>
      <dgm:spPr/>
    </dgm:pt>
    <dgm:pt modelId="{E847E07E-49AA-46EB-8945-D86E53C1AF9D}" type="pres">
      <dgm:prSet presAssocID="{B0003DC8-2767-414A-8B53-021AE3506D38}" presName="parentText" presStyleLbl="node1" presStyleIdx="0" presStyleCnt="2" custLinFactY="-54257" custLinFactNeighborX="-176" custLinFactNeighborY="-100000">
        <dgm:presLayoutVars>
          <dgm:chMax val="0"/>
          <dgm:bulletEnabled val="1"/>
        </dgm:presLayoutVars>
      </dgm:prSet>
      <dgm:spPr/>
    </dgm:pt>
    <dgm:pt modelId="{8B09B4A5-1086-4D24-9969-29BA343C7032}" type="pres">
      <dgm:prSet presAssocID="{EE09BB23-DA14-4833-AA0F-B7960DF500ED}" presName="spacer" presStyleCnt="0"/>
      <dgm:spPr/>
    </dgm:pt>
    <dgm:pt modelId="{73B71E1F-1DDA-4F2E-9E3A-3B827900F4C3}" type="pres">
      <dgm:prSet presAssocID="{3595D4A0-5484-4F47-A313-1D8FD79A753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A66A321-1B1F-4FE4-9234-79B3265D2314}" srcId="{9D6EF01D-54EE-471F-BE9B-402A1E72C2C0}" destId="{3595D4A0-5484-4F47-A313-1D8FD79A753F}" srcOrd="1" destOrd="0" parTransId="{825F4D05-5F37-40CA-B6DA-CDCD152539B9}" sibTransId="{F09C8B7D-CD09-4DC0-8AF3-03E3714F14DD}"/>
    <dgm:cxn modelId="{9E625342-6511-4E7E-B634-B213B99580CE}" type="presOf" srcId="{9D6EF01D-54EE-471F-BE9B-402A1E72C2C0}" destId="{81FC0845-E9E8-4FC5-9EB3-5ADE5400DA94}" srcOrd="0" destOrd="0" presId="urn:microsoft.com/office/officeart/2005/8/layout/vList2"/>
    <dgm:cxn modelId="{51B0754F-BF60-461D-A197-E4B589D66817}" type="presOf" srcId="{3595D4A0-5484-4F47-A313-1D8FD79A753F}" destId="{73B71E1F-1DDA-4F2E-9E3A-3B827900F4C3}" srcOrd="0" destOrd="0" presId="urn:microsoft.com/office/officeart/2005/8/layout/vList2"/>
    <dgm:cxn modelId="{DF234893-1800-4378-8546-7A542266EDD5}" srcId="{9D6EF01D-54EE-471F-BE9B-402A1E72C2C0}" destId="{B0003DC8-2767-414A-8B53-021AE3506D38}" srcOrd="0" destOrd="0" parTransId="{D872457C-DB07-4A80-92F1-A329C82B6FF3}" sibTransId="{EE09BB23-DA14-4833-AA0F-B7960DF500ED}"/>
    <dgm:cxn modelId="{96CA46F7-5540-4844-81E0-25AF5F6E957A}" type="presOf" srcId="{B0003DC8-2767-414A-8B53-021AE3506D38}" destId="{E847E07E-49AA-46EB-8945-D86E53C1AF9D}" srcOrd="0" destOrd="0" presId="urn:microsoft.com/office/officeart/2005/8/layout/vList2"/>
    <dgm:cxn modelId="{59B1F05D-70A8-4F11-B1B1-4E87AB8428CE}" type="presParOf" srcId="{81FC0845-E9E8-4FC5-9EB3-5ADE5400DA94}" destId="{E847E07E-49AA-46EB-8945-D86E53C1AF9D}" srcOrd="0" destOrd="0" presId="urn:microsoft.com/office/officeart/2005/8/layout/vList2"/>
    <dgm:cxn modelId="{91498048-B345-4F12-A965-8ACC8F629076}" type="presParOf" srcId="{81FC0845-E9E8-4FC5-9EB3-5ADE5400DA94}" destId="{8B09B4A5-1086-4D24-9969-29BA343C7032}" srcOrd="1" destOrd="0" presId="urn:microsoft.com/office/officeart/2005/8/layout/vList2"/>
    <dgm:cxn modelId="{D8A70086-0249-493F-9D49-863FF56DC017}" type="presParOf" srcId="{81FC0845-E9E8-4FC5-9EB3-5ADE5400DA94}" destId="{73B71E1F-1DDA-4F2E-9E3A-3B827900F4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6EF01D-54EE-471F-BE9B-402A1E72C2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003DC8-2767-414A-8B53-021AE3506D38}">
      <dgm:prSet/>
      <dgm:spPr/>
      <dgm:t>
        <a:bodyPr/>
        <a:lstStyle/>
        <a:p>
          <a:r>
            <a:rPr lang="pt-BR" dirty="0"/>
            <a:t>A infecção latente no Brasil em adulto varia de  50% a 90% .</a:t>
          </a:r>
          <a:endParaRPr lang="en-US" dirty="0"/>
        </a:p>
      </dgm:t>
    </dgm:pt>
    <dgm:pt modelId="{EE09BB23-DA14-4833-AA0F-B7960DF500ED}" type="sibTrans" cxnId="{DF234893-1800-4378-8546-7A542266EDD5}">
      <dgm:prSet/>
      <dgm:spPr/>
      <dgm:t>
        <a:bodyPr/>
        <a:lstStyle/>
        <a:p>
          <a:endParaRPr lang="en-US"/>
        </a:p>
      </dgm:t>
    </dgm:pt>
    <dgm:pt modelId="{D872457C-DB07-4A80-92F1-A329C82B6FF3}" type="parTrans" cxnId="{DF234893-1800-4378-8546-7A542266EDD5}">
      <dgm:prSet/>
      <dgm:spPr/>
      <dgm:t>
        <a:bodyPr/>
        <a:lstStyle/>
        <a:p>
          <a:endParaRPr lang="en-US"/>
        </a:p>
      </dgm:t>
    </dgm:pt>
    <dgm:pt modelId="{3595D4A0-5484-4F47-A313-1D8FD79A753F}">
      <dgm:prSet/>
      <dgm:spPr/>
      <dgm:t>
        <a:bodyPr/>
        <a:lstStyle/>
        <a:p>
          <a:pPr algn="ctr"/>
          <a:r>
            <a:rPr lang="pt-BR" dirty="0"/>
            <a:t>A maior importância da Toxoplasmose como problema de saúde pública  decorre de infecções em:</a:t>
          </a:r>
          <a:endParaRPr lang="en-US" dirty="0"/>
        </a:p>
      </dgm:t>
    </dgm:pt>
    <dgm:pt modelId="{F09C8B7D-CD09-4DC0-8AF3-03E3714F14DD}" type="sibTrans" cxnId="{6A66A321-1B1F-4FE4-9234-79B3265D2314}">
      <dgm:prSet/>
      <dgm:spPr/>
      <dgm:t>
        <a:bodyPr/>
        <a:lstStyle/>
        <a:p>
          <a:endParaRPr lang="en-US"/>
        </a:p>
      </dgm:t>
    </dgm:pt>
    <dgm:pt modelId="{825F4D05-5F37-40CA-B6DA-CDCD152539B9}" type="parTrans" cxnId="{6A66A321-1B1F-4FE4-9234-79B3265D2314}">
      <dgm:prSet/>
      <dgm:spPr/>
      <dgm:t>
        <a:bodyPr/>
        <a:lstStyle/>
        <a:p>
          <a:endParaRPr lang="en-US"/>
        </a:p>
      </dgm:t>
    </dgm:pt>
    <dgm:pt modelId="{81FC0845-E9E8-4FC5-9EB3-5ADE5400DA94}" type="pres">
      <dgm:prSet presAssocID="{9D6EF01D-54EE-471F-BE9B-402A1E72C2C0}" presName="linear" presStyleCnt="0">
        <dgm:presLayoutVars>
          <dgm:animLvl val="lvl"/>
          <dgm:resizeHandles val="exact"/>
        </dgm:presLayoutVars>
      </dgm:prSet>
      <dgm:spPr/>
    </dgm:pt>
    <dgm:pt modelId="{E847E07E-49AA-46EB-8945-D86E53C1AF9D}" type="pres">
      <dgm:prSet presAssocID="{B0003DC8-2767-414A-8B53-021AE3506D3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09B4A5-1086-4D24-9969-29BA343C7032}" type="pres">
      <dgm:prSet presAssocID="{EE09BB23-DA14-4833-AA0F-B7960DF500ED}" presName="spacer" presStyleCnt="0"/>
      <dgm:spPr/>
    </dgm:pt>
    <dgm:pt modelId="{73B71E1F-1DDA-4F2E-9E3A-3B827900F4C3}" type="pres">
      <dgm:prSet presAssocID="{3595D4A0-5484-4F47-A313-1D8FD79A753F}" presName="parentText" presStyleLbl="node1" presStyleIdx="1" presStyleCnt="2" custLinFactY="-39151" custLinFactNeighborX="0" custLinFactNeighborY="-100000">
        <dgm:presLayoutVars>
          <dgm:chMax val="0"/>
          <dgm:bulletEnabled val="1"/>
        </dgm:presLayoutVars>
      </dgm:prSet>
      <dgm:spPr/>
    </dgm:pt>
  </dgm:ptLst>
  <dgm:cxnLst>
    <dgm:cxn modelId="{6A66A321-1B1F-4FE4-9234-79B3265D2314}" srcId="{9D6EF01D-54EE-471F-BE9B-402A1E72C2C0}" destId="{3595D4A0-5484-4F47-A313-1D8FD79A753F}" srcOrd="1" destOrd="0" parTransId="{825F4D05-5F37-40CA-B6DA-CDCD152539B9}" sibTransId="{F09C8B7D-CD09-4DC0-8AF3-03E3714F14DD}"/>
    <dgm:cxn modelId="{9E625342-6511-4E7E-B634-B213B99580CE}" type="presOf" srcId="{9D6EF01D-54EE-471F-BE9B-402A1E72C2C0}" destId="{81FC0845-E9E8-4FC5-9EB3-5ADE5400DA94}" srcOrd="0" destOrd="0" presId="urn:microsoft.com/office/officeart/2005/8/layout/vList2"/>
    <dgm:cxn modelId="{51B0754F-BF60-461D-A197-E4B589D66817}" type="presOf" srcId="{3595D4A0-5484-4F47-A313-1D8FD79A753F}" destId="{73B71E1F-1DDA-4F2E-9E3A-3B827900F4C3}" srcOrd="0" destOrd="0" presId="urn:microsoft.com/office/officeart/2005/8/layout/vList2"/>
    <dgm:cxn modelId="{DF234893-1800-4378-8546-7A542266EDD5}" srcId="{9D6EF01D-54EE-471F-BE9B-402A1E72C2C0}" destId="{B0003DC8-2767-414A-8B53-021AE3506D38}" srcOrd="0" destOrd="0" parTransId="{D872457C-DB07-4A80-92F1-A329C82B6FF3}" sibTransId="{EE09BB23-DA14-4833-AA0F-B7960DF500ED}"/>
    <dgm:cxn modelId="{96CA46F7-5540-4844-81E0-25AF5F6E957A}" type="presOf" srcId="{B0003DC8-2767-414A-8B53-021AE3506D38}" destId="{E847E07E-49AA-46EB-8945-D86E53C1AF9D}" srcOrd="0" destOrd="0" presId="urn:microsoft.com/office/officeart/2005/8/layout/vList2"/>
    <dgm:cxn modelId="{59B1F05D-70A8-4F11-B1B1-4E87AB8428CE}" type="presParOf" srcId="{81FC0845-E9E8-4FC5-9EB3-5ADE5400DA94}" destId="{E847E07E-49AA-46EB-8945-D86E53C1AF9D}" srcOrd="0" destOrd="0" presId="urn:microsoft.com/office/officeart/2005/8/layout/vList2"/>
    <dgm:cxn modelId="{91498048-B345-4F12-A965-8ACC8F629076}" type="presParOf" srcId="{81FC0845-E9E8-4FC5-9EB3-5ADE5400DA94}" destId="{8B09B4A5-1086-4D24-9969-29BA343C7032}" srcOrd="1" destOrd="0" presId="urn:microsoft.com/office/officeart/2005/8/layout/vList2"/>
    <dgm:cxn modelId="{D8A70086-0249-493F-9D49-863FF56DC017}" type="presParOf" srcId="{81FC0845-E9E8-4FC5-9EB3-5ADE5400DA94}" destId="{73B71E1F-1DDA-4F2E-9E3A-3B827900F4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7E07E-49AA-46EB-8945-D86E53C1AF9D}">
      <dsp:nvSpPr>
        <dsp:cNvPr id="0" name=""/>
        <dsp:cNvSpPr/>
      </dsp:nvSpPr>
      <dsp:spPr>
        <a:xfrm>
          <a:off x="0" y="0"/>
          <a:ext cx="9514268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 infecção pelo </a:t>
          </a:r>
          <a:r>
            <a:rPr lang="pt-BR" sz="2700" i="1" kern="1200" dirty="0"/>
            <a:t>T. gondii </a:t>
          </a:r>
          <a:r>
            <a:rPr lang="pt-BR" sz="2700" kern="1200" dirty="0"/>
            <a:t>no Brasil em adulto varia de  50% a 90% .</a:t>
          </a:r>
          <a:endParaRPr lang="en-US" sz="2700" kern="1200" dirty="0"/>
        </a:p>
      </dsp:txBody>
      <dsp:txXfrm>
        <a:off x="52359" y="52359"/>
        <a:ext cx="9409550" cy="967861"/>
      </dsp:txXfrm>
    </dsp:sp>
    <dsp:sp modelId="{73B71E1F-1DDA-4F2E-9E3A-3B827900F4C3}">
      <dsp:nvSpPr>
        <dsp:cNvPr id="0" name=""/>
        <dsp:cNvSpPr/>
      </dsp:nvSpPr>
      <dsp:spPr>
        <a:xfrm>
          <a:off x="0" y="1162264"/>
          <a:ext cx="9514268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A maior importância da Toxoplasmose como problema de saúde pública  decorre de infecções em:</a:t>
          </a:r>
          <a:endParaRPr lang="en-US" sz="2700" kern="1200"/>
        </a:p>
      </dsp:txBody>
      <dsp:txXfrm>
        <a:off x="52359" y="1214623"/>
        <a:ext cx="9409550" cy="967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7E07E-49AA-46EB-8945-D86E53C1AF9D}">
      <dsp:nvSpPr>
        <dsp:cNvPr id="0" name=""/>
        <dsp:cNvSpPr/>
      </dsp:nvSpPr>
      <dsp:spPr>
        <a:xfrm>
          <a:off x="0" y="11925"/>
          <a:ext cx="1025387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 infecção latente no Brasil em adulto varia de  50% a 90% .</a:t>
          </a:r>
          <a:endParaRPr lang="en-US" sz="2700" kern="1200" dirty="0"/>
        </a:p>
      </dsp:txBody>
      <dsp:txXfrm>
        <a:off x="52359" y="64284"/>
        <a:ext cx="10149152" cy="967861"/>
      </dsp:txXfrm>
    </dsp:sp>
    <dsp:sp modelId="{73B71E1F-1DDA-4F2E-9E3A-3B827900F4C3}">
      <dsp:nvSpPr>
        <dsp:cNvPr id="0" name=""/>
        <dsp:cNvSpPr/>
      </dsp:nvSpPr>
      <dsp:spPr>
        <a:xfrm>
          <a:off x="0" y="664579"/>
          <a:ext cx="1025387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 maior importância da Toxoplasmose como problema de saúde pública  decorre de infecções em:</a:t>
          </a:r>
          <a:endParaRPr lang="en-US" sz="2700" kern="1200" dirty="0"/>
        </a:p>
      </dsp:txBody>
      <dsp:txXfrm>
        <a:off x="52359" y="716938"/>
        <a:ext cx="10149152" cy="96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7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0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1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adrão 8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6"/>
          <p:cNvGrpSpPr/>
          <p:nvPr/>
        </p:nvGrpSpPr>
        <p:grpSpPr>
          <a:xfrm>
            <a:off x="-15840" y="0"/>
            <a:ext cx="12229200" cy="6855480"/>
            <a:chOff x="-15840" y="0"/>
            <a:chExt cx="12229200" cy="6855480"/>
          </a:xfrm>
        </p:grpSpPr>
        <p:pic>
          <p:nvPicPr>
            <p:cNvPr id="145" name="Picture 7" descr="HD-PanelContent.png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160" cy="6855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6" name="Rectangle 8"/>
            <p:cNvSpPr/>
            <p:nvPr/>
          </p:nvSpPr>
          <p:spPr>
            <a:xfrm>
              <a:off x="608040" y="609480"/>
              <a:ext cx="10972080" cy="5637960"/>
            </a:xfrm>
            <a:prstGeom prst="rect">
              <a:avLst/>
            </a:prstGeom>
            <a:noFill/>
            <a:ln w="15875">
              <a:solidFill>
                <a:srgbClr val="83992A"/>
              </a:solidFill>
              <a:miter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457200">
                <a:lnSpc>
                  <a:spcPct val="100000"/>
                </a:lnSpc>
              </a:pPr>
              <a:endParaRPr lang="pt-BR" sz="1800" b="0" u="none" strike="noStrike">
                <a:solidFill>
                  <a:schemeClr val="lt1"/>
                </a:solidFill>
                <a:effectLst/>
                <a:uFillTx/>
                <a:latin typeface="Garamond"/>
              </a:endParaRPr>
            </a:p>
          </p:txBody>
        </p:sp>
        <p:pic>
          <p:nvPicPr>
            <p:cNvPr id="147" name="Picture 9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520" cy="6058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8" name="Picture 10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11436840" y="3153960"/>
              <a:ext cx="776520" cy="6058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49" name="PlaceHolder 1"/>
          <p:cNvSpPr>
            <a:spLocks noGrp="1"/>
          </p:cNvSpPr>
          <p:nvPr>
            <p:ph type="dt" idx="55"/>
          </p:nvPr>
        </p:nvSpPr>
        <p:spPr>
          <a:xfrm>
            <a:off x="8677440" y="5969160"/>
            <a:ext cx="1599480" cy="278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Garamond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Garamond"/>
              </a:rPr>
              <a:t>&lt;data/hora&gt;</a:t>
            </a:r>
            <a:endParaRPr lang="pt-BR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ftr" idx="56"/>
          </p:nvPr>
        </p:nvSpPr>
        <p:spPr>
          <a:xfrm>
            <a:off x="1295280" y="5969160"/>
            <a:ext cx="7305120" cy="278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&lt;rodapé&gt;</a:t>
            </a:r>
          </a:p>
        </p:txBody>
      </p:sp>
      <p:sp>
        <p:nvSpPr>
          <p:cNvPr id="151" name="PlaceHolder 3"/>
          <p:cNvSpPr>
            <a:spLocks noGrp="1"/>
          </p:cNvSpPr>
          <p:nvPr>
            <p:ph type="sldNum" idx="57"/>
          </p:nvPr>
        </p:nvSpPr>
        <p:spPr>
          <a:xfrm>
            <a:off x="10353960" y="5969160"/>
            <a:ext cx="541800" cy="278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Garamond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732E34FA-D8FA-4C3A-827B-5CD2CB9C4422}" type="slidenum">
              <a:rPr lang="en-US" sz="1000" b="0" u="none" strike="noStrike">
                <a:solidFill>
                  <a:schemeClr val="dk1"/>
                </a:solidFill>
                <a:effectLst/>
                <a:uFillTx/>
                <a:latin typeface="Garamond"/>
              </a:rPr>
              <a:t>‹nº›</a:t>
            </a:fld>
            <a:endParaRPr lang="pt-BR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Garamond"/>
              </a:rPr>
              <a:t>Clique para editar o formato do texto do título</a:t>
            </a:r>
            <a:endParaRPr lang="pt-BR" sz="18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Garamond"/>
              </a:rPr>
              <a:t>Clique para editar o formato de texto dos tópicos</a:t>
            </a:r>
            <a:endParaRPr lang="pt-BR" sz="24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Garamond"/>
              </a:rPr>
              <a:t>2.º nível de tópicos</a:t>
            </a:r>
            <a:endParaRPr lang="pt-BR" sz="18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Garamond"/>
              </a:rPr>
              <a:t>3.º nível de tópicos</a:t>
            </a:r>
            <a:endParaRPr lang="pt-BR" sz="16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Garamond"/>
              </a:rPr>
              <a:t>4.º nível de tópicos</a:t>
            </a:r>
            <a:endParaRPr lang="pt-BR" sz="14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Garamond"/>
              </a:rPr>
              <a:t>5.º nível de tópicos</a:t>
            </a:r>
            <a:endParaRPr lang="pt-BR" sz="20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  <a:p>
            <a:pPr marL="2592000" lvl="5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Garamond"/>
              </a:rPr>
              <a:t>6.º nível de tópicos</a:t>
            </a:r>
            <a:endParaRPr lang="pt-BR" sz="20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  <a:p>
            <a:pPr marL="3024000" lvl="6" indent="-216000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Garamond"/>
              </a:rPr>
              <a:t>7.º nível de tópicos</a:t>
            </a:r>
            <a:endParaRPr lang="pt-BR" sz="2000" b="0" u="none" strike="noStrike">
              <a:solidFill>
                <a:schemeClr val="dk1"/>
              </a:solidFill>
              <a:effectLst/>
              <a:uFillTx/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717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57360" y="499680"/>
            <a:ext cx="10771920" cy="1657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85000"/>
              </a:lnSpc>
              <a:buNone/>
              <a:tabLst>
                <a:tab pos="0" algn="l"/>
              </a:tabLst>
            </a:pPr>
            <a:r>
              <a:rPr lang="pt-BR" sz="5400" b="0" u="none" strike="noStrike" spc="-119">
                <a:solidFill>
                  <a:schemeClr val="accent1"/>
                </a:solidFill>
                <a:effectLst/>
                <a:uFillTx/>
                <a:latin typeface="Calibri Light"/>
              </a:rPr>
              <a:t>Clique para editar o título mestre</a:t>
            </a:r>
            <a:endParaRPr lang="pt-BR" sz="5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76800" y="2011680"/>
            <a:ext cx="10752840" cy="3765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1440" indent="-91440" defTabSz="914400">
              <a:lnSpc>
                <a:spcPct val="85000"/>
              </a:lnSpc>
              <a:spcBef>
                <a:spcPts val="1301"/>
              </a:spcBef>
              <a:buClr>
                <a:srgbClr val="262626"/>
              </a:buClr>
              <a:buFont typeface="Arial"/>
              <a:buChar char=" "/>
            </a:pPr>
            <a:r>
              <a:rPr lang="pt-BR" sz="2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Editar estilos de texto Mestre</a:t>
            </a:r>
            <a:endParaRPr lang="pt-BR" sz="2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347400" lvl="1" indent="-343080" defTabSz="914400">
              <a:lnSpc>
                <a:spcPct val="85000"/>
              </a:lnSpc>
              <a:spcBef>
                <a:spcPts val="601"/>
              </a:spcBef>
              <a:buClr>
                <a:srgbClr val="262626"/>
              </a:buClr>
              <a:buFont typeface="Arial"/>
              <a:buChar char=" "/>
            </a:pPr>
            <a:r>
              <a:rPr lang="pt-BR" sz="2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Segundo nível</a:t>
            </a:r>
            <a:endParaRPr lang="pt-BR" sz="2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8640" lvl="2" indent="-548640" defTabSz="914400">
              <a:lnSpc>
                <a:spcPct val="85000"/>
              </a:lnSpc>
              <a:spcBef>
                <a:spcPts val="601"/>
              </a:spcBef>
              <a:buClr>
                <a:srgbClr val="262626"/>
              </a:buClr>
              <a:buFont typeface="Arial"/>
              <a:buChar char=" "/>
            </a:pPr>
            <a:r>
              <a:rPr lang="pt-BR" sz="2000" b="0" i="1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Terceiro nível</a:t>
            </a:r>
            <a:endParaRPr lang="pt-BR" sz="2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22960" lvl="3" indent="-822960" defTabSz="914400">
              <a:lnSpc>
                <a:spcPct val="85000"/>
              </a:lnSpc>
              <a:spcBef>
                <a:spcPts val="601"/>
              </a:spcBef>
              <a:buClr>
                <a:srgbClr val="262626"/>
              </a:buClr>
              <a:buFont typeface="Arial"/>
              <a:buChar char=" "/>
            </a:pPr>
            <a:r>
              <a:rPr lang="pt-BR" sz="18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Quarto nível</a:t>
            </a: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97280" lvl="4" indent="-1097280" defTabSz="914400">
              <a:lnSpc>
                <a:spcPct val="85000"/>
              </a:lnSpc>
              <a:spcBef>
                <a:spcPts val="601"/>
              </a:spcBef>
              <a:buClr>
                <a:srgbClr val="262626"/>
              </a:buClr>
              <a:buFont typeface="Arial"/>
              <a:buChar char=" "/>
            </a:pPr>
            <a:r>
              <a:rPr lang="pt-BR" sz="18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Quinto nível</a:t>
            </a: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dt" idx="16"/>
          </p:nvPr>
        </p:nvSpPr>
        <p:spPr>
          <a:xfrm>
            <a:off x="685800" y="6412320"/>
            <a:ext cx="4114080" cy="22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950" b="0" u="none" strike="noStrike">
                <a:solidFill>
                  <a:schemeClr val="dk1">
                    <a:alpha val="80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50" b="0" u="none" strike="noStrike">
                <a:solidFill>
                  <a:schemeClr val="dk1">
                    <a:alpha val="80000"/>
                  </a:schemeClr>
                </a:solidFill>
                <a:effectLst/>
                <a:uFillTx/>
                <a:latin typeface="Calibri Light"/>
              </a:rPr>
              <a:t>&lt;data/hora&gt;</a:t>
            </a:r>
            <a:endParaRPr lang="pt-BR" sz="9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ftr" idx="17"/>
          </p:nvPr>
        </p:nvSpPr>
        <p:spPr>
          <a:xfrm>
            <a:off x="685800" y="6554520"/>
            <a:ext cx="5028480" cy="22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&lt;rodapé&gt;</a:t>
            </a:r>
          </a:p>
        </p:txBody>
      </p:sp>
      <p:sp>
        <p:nvSpPr>
          <p:cNvPr id="34" name="PlaceHolder 5"/>
          <p:cNvSpPr>
            <a:spLocks noGrp="1"/>
          </p:cNvSpPr>
          <p:nvPr>
            <p:ph type="sldNum" idx="18"/>
          </p:nvPr>
        </p:nvSpPr>
        <p:spPr>
          <a:xfrm>
            <a:off x="8763840" y="5876280"/>
            <a:ext cx="2925360" cy="1396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10300" b="0" u="none" strike="noStrike">
                <a:solidFill>
                  <a:schemeClr val="accent1">
                    <a:alpha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6862F197-9BCD-4C4B-9B66-31C4F3E207CB}" type="slidenum">
              <a:rPr lang="en-US" sz="10300" b="0" u="none" strike="noStrike">
                <a:solidFill>
                  <a:schemeClr val="accent1">
                    <a:alpha val="25000"/>
                  </a:schemeClr>
                </a:solidFill>
                <a:effectLst/>
                <a:uFillTx/>
                <a:latin typeface="Calibri Light"/>
              </a:rPr>
              <a:t>‹nº›</a:t>
            </a:fld>
            <a:endParaRPr lang="pt-BR" sz="10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763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57360" y="499680"/>
            <a:ext cx="10771920" cy="1657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85000"/>
              </a:lnSpc>
              <a:buNone/>
              <a:tabLst>
                <a:tab pos="0" algn="l"/>
              </a:tabLst>
            </a:pPr>
            <a:r>
              <a:rPr lang="pt-BR" sz="5400" b="0" u="none" strike="noStrike" spc="-119">
                <a:solidFill>
                  <a:schemeClr val="accent1"/>
                </a:solidFill>
                <a:effectLst/>
                <a:uFillTx/>
                <a:latin typeface="Calibri Light"/>
              </a:rPr>
              <a:t>Clique para editar o título mestre</a:t>
            </a:r>
            <a:endParaRPr lang="pt-BR" sz="5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dt" idx="28"/>
          </p:nvPr>
        </p:nvSpPr>
        <p:spPr>
          <a:xfrm>
            <a:off x="685800" y="6412320"/>
            <a:ext cx="4114080" cy="22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950" b="0" u="none" strike="noStrike">
                <a:solidFill>
                  <a:schemeClr val="dk1">
                    <a:alpha val="80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50" b="0" u="none" strike="noStrike">
                <a:solidFill>
                  <a:schemeClr val="dk1">
                    <a:alpha val="80000"/>
                  </a:schemeClr>
                </a:solidFill>
                <a:effectLst/>
                <a:uFillTx/>
                <a:latin typeface="Calibri Light"/>
              </a:rPr>
              <a:t>&lt;data/hora&gt;</a:t>
            </a:r>
            <a:endParaRPr lang="pt-BR" sz="9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ftr" idx="29"/>
          </p:nvPr>
        </p:nvSpPr>
        <p:spPr>
          <a:xfrm>
            <a:off x="685800" y="6554520"/>
            <a:ext cx="5028480" cy="22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&lt;rodapé&gt;</a:t>
            </a:r>
          </a:p>
        </p:txBody>
      </p:sp>
      <p:sp>
        <p:nvSpPr>
          <p:cNvPr id="57" name="PlaceHolder 4"/>
          <p:cNvSpPr>
            <a:spLocks noGrp="1"/>
          </p:cNvSpPr>
          <p:nvPr>
            <p:ph type="sldNum" idx="30"/>
          </p:nvPr>
        </p:nvSpPr>
        <p:spPr>
          <a:xfrm>
            <a:off x="8763840" y="5876280"/>
            <a:ext cx="2925360" cy="1396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10300" b="0" u="none" strike="noStrike">
                <a:solidFill>
                  <a:schemeClr val="accent1">
                    <a:alpha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653F25D2-A380-4847-8463-DBA4B4CAA59E}" type="slidenum">
              <a:rPr lang="en-US" sz="10300" b="0" u="none" strike="noStrike">
                <a:solidFill>
                  <a:schemeClr val="accent1">
                    <a:alpha val="25000"/>
                  </a:schemeClr>
                </a:solidFill>
                <a:effectLst/>
                <a:uFillTx/>
                <a:latin typeface="Calibri Light"/>
              </a:rPr>
              <a:t>‹nº›</a:t>
            </a:fld>
            <a:endParaRPr lang="pt-BR" sz="10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Clique para editar o formato de texto dos tópicos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2.º nível de tópicos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3.º nível de tópicos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4.º nível de tópicos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5.º nível de tópicos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6.º nível de tópicos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7.º nível de tópicos</a:t>
            </a:r>
          </a:p>
        </p:txBody>
      </p:sp>
    </p:spTree>
    <p:extLst>
      <p:ext uri="{BB962C8B-B14F-4D97-AF65-F5344CB8AC3E}">
        <p14:creationId xmlns:p14="http://schemas.microsoft.com/office/powerpoint/2010/main" val="56691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87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7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6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9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7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5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2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http://www.aids.gov.br/pagina/formas-de-contagio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speciais.gnt.globo.com/infograficos/maes/images/backgrounds/mulher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-35914"/>
            <a:ext cx="12191999" cy="64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334232" y="350305"/>
            <a:ext cx="75235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SÍFILIS &amp; TOXOPLASMOSE</a:t>
            </a:r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pt-B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NA </a:t>
            </a:r>
          </a:p>
          <a:p>
            <a:pPr algn="ctr"/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GRAVIDEZ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475021" y="4853791"/>
            <a:ext cx="52419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André Constant</a:t>
            </a:r>
          </a:p>
          <a:p>
            <a:pPr algn="ctr"/>
            <a:r>
              <a:rPr lang="pt-BR" sz="2000" dirty="0"/>
              <a:t>Médico Hospital Hélvio Auto</a:t>
            </a:r>
          </a:p>
          <a:p>
            <a:pPr algn="ctr"/>
            <a:r>
              <a:rPr lang="pt-BR" sz="2000" dirty="0"/>
              <a:t>Médico ESF Maceió</a:t>
            </a:r>
          </a:p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63081" y="6104794"/>
            <a:ext cx="1665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 </a:t>
            </a:r>
            <a:r>
              <a:rPr lang="pt-BR" sz="1600" dirty="0"/>
              <a:t>JUNHO 2026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84493" y="3456533"/>
            <a:ext cx="108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</a:rPr>
              <a:t>DIAGNÓSTICO E CONDUTA </a:t>
            </a:r>
          </a:p>
        </p:txBody>
      </p:sp>
    </p:spTree>
    <p:extLst>
      <p:ext uri="{BB962C8B-B14F-4D97-AF65-F5344CB8AC3E}">
        <p14:creationId xmlns:p14="http://schemas.microsoft.com/office/powerpoint/2010/main" val="78816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aúde - Pacientes que chegaram ao estágio mais grave da Covid-19 relatam os  desafios de lidar com as sequelas - Governo do Estado de Rondônia - Governo  do Estado de Rondônia">
            <a:extLst>
              <a:ext uri="{FF2B5EF4-FFF2-40B4-BE49-F238E27FC236}">
                <a16:creationId xmlns:a16="http://schemas.microsoft.com/office/drawing/2014/main" id="{4F905E20-3DD7-ED9E-C118-B790405C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417" y="467138"/>
            <a:ext cx="5229225" cy="55659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B0FCA1E-DF1C-B94D-CF99-7FCA176A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38" y="235640"/>
            <a:ext cx="3276600" cy="31933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F8DE55A-24C6-5B92-AE98-DB08D2F08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095" y="3538330"/>
            <a:ext cx="3276600" cy="3319670"/>
          </a:xfrm>
          <a:prstGeom prst="rect">
            <a:avLst/>
          </a:prstGeom>
        </p:spPr>
      </p:pic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9EDC5B51-7613-847F-B781-64C20FF86C2E}"/>
              </a:ext>
            </a:extLst>
          </p:cNvPr>
          <p:cNvSpPr/>
          <p:nvPr/>
        </p:nvSpPr>
        <p:spPr>
          <a:xfrm rot="18427576">
            <a:off x="735495" y="2911135"/>
            <a:ext cx="1053547" cy="2584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B9933CED-2991-C2BB-3AA4-86B44F29AB4A}"/>
              </a:ext>
            </a:extLst>
          </p:cNvPr>
          <p:cNvSpPr/>
          <p:nvPr/>
        </p:nvSpPr>
        <p:spPr>
          <a:xfrm rot="1663353">
            <a:off x="2731552" y="5279963"/>
            <a:ext cx="1053547" cy="2584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1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094307-1CDD-860F-60C9-A6A1ABE1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319"/>
            <a:ext cx="12192000" cy="5594354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4D09C46-4B4D-B9CF-2B25-E573283CE1FE}"/>
              </a:ext>
            </a:extLst>
          </p:cNvPr>
          <p:cNvSpPr/>
          <p:nvPr/>
        </p:nvSpPr>
        <p:spPr>
          <a:xfrm>
            <a:off x="258417" y="5029200"/>
            <a:ext cx="2932044" cy="864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B5DC1A5-07DD-51DF-16F4-A52936BFB987}"/>
              </a:ext>
            </a:extLst>
          </p:cNvPr>
          <p:cNvSpPr/>
          <p:nvPr/>
        </p:nvSpPr>
        <p:spPr>
          <a:xfrm>
            <a:off x="8666922" y="4731026"/>
            <a:ext cx="3110948" cy="10876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2CBA14-7349-3465-7E5B-B13E9EA0F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878" y="5818673"/>
            <a:ext cx="5148470" cy="10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96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F92A3E-5D7B-2E83-B614-1BB9A0643145}"/>
              </a:ext>
            </a:extLst>
          </p:cNvPr>
          <p:cNvSpPr txBox="1"/>
          <p:nvPr/>
        </p:nvSpPr>
        <p:spPr>
          <a:xfrm>
            <a:off x="116785" y="123447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MANIFESTAÇÕES CLÍNICAS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326965-0961-185D-80E8-496FAB243756}"/>
              </a:ext>
            </a:extLst>
          </p:cNvPr>
          <p:cNvSpPr txBox="1"/>
          <p:nvPr/>
        </p:nvSpPr>
        <p:spPr>
          <a:xfrm>
            <a:off x="264112" y="3323343"/>
            <a:ext cx="11760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Toxoplasmose Linfoglandular Aguda: </a:t>
            </a:r>
          </a:p>
          <a:p>
            <a:pPr algn="just"/>
            <a:r>
              <a:rPr lang="pt-BR" sz="3200" dirty="0"/>
              <a:t>   </a:t>
            </a:r>
            <a:r>
              <a:rPr lang="pt-BR" sz="2800" dirty="0"/>
              <a:t>Linfadenopatia podendo ser acompanhado por febre</a:t>
            </a:r>
            <a:r>
              <a:rPr lang="pt-BR" sz="2400" dirty="0"/>
              <a:t>,</a:t>
            </a:r>
          </a:p>
          <a:p>
            <a:pPr algn="just"/>
            <a:r>
              <a:rPr lang="pt-BR" sz="2400" dirty="0"/>
              <a:t>    Hepatomegalia, adinamia ...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BEC433-59AC-D76D-BBE1-832014F41F70}"/>
              </a:ext>
            </a:extLst>
          </p:cNvPr>
          <p:cNvSpPr txBox="1"/>
          <p:nvPr/>
        </p:nvSpPr>
        <p:spPr>
          <a:xfrm>
            <a:off x="166998" y="905119"/>
            <a:ext cx="118580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A toxoplasmose adquirida é uma infecção muito comum, mas de manifestação clínica rara. Manifestação mais comum  fase aguda são:</a:t>
            </a:r>
          </a:p>
        </p:txBody>
      </p:sp>
      <p:pic>
        <p:nvPicPr>
          <p:cNvPr id="2050" name="Picture 2" descr="Text - Linfadenopatí​a ​">
            <a:extLst>
              <a:ext uri="{FF2B5EF4-FFF2-40B4-BE49-F238E27FC236}">
                <a16:creationId xmlns:a16="http://schemas.microsoft.com/office/drawing/2014/main" id="{AEC8C253-39BE-0371-A0C0-A418260F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2290255"/>
            <a:ext cx="3398561" cy="43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57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752663-C14C-ED5B-DA4F-0187B07C3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BD2C7FC-902A-A7F2-E6E0-B5CFCADFD2CA}"/>
              </a:ext>
            </a:extLst>
          </p:cNvPr>
          <p:cNvSpPr txBox="1"/>
          <p:nvPr/>
        </p:nvSpPr>
        <p:spPr>
          <a:xfrm>
            <a:off x="116785" y="123447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MANIFESTAÇÕES CLÍNICAS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5E79D2-921F-6221-4B73-050274BFC874}"/>
              </a:ext>
            </a:extLst>
          </p:cNvPr>
          <p:cNvSpPr txBox="1"/>
          <p:nvPr/>
        </p:nvSpPr>
        <p:spPr>
          <a:xfrm>
            <a:off x="333996" y="2220100"/>
            <a:ext cx="11760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Toxoplasmose Linfoglandular Aguda: </a:t>
            </a:r>
          </a:p>
          <a:p>
            <a:pPr algn="just"/>
            <a:r>
              <a:rPr lang="pt-BR" sz="3200" dirty="0"/>
              <a:t>   </a:t>
            </a:r>
            <a:r>
              <a:rPr lang="pt-BR" sz="2800" dirty="0"/>
              <a:t>Linfadenopatia podendo ser acompanhado por febre</a:t>
            </a:r>
            <a:r>
              <a:rPr lang="pt-BR" sz="2400" dirty="0"/>
              <a:t>,</a:t>
            </a:r>
          </a:p>
          <a:p>
            <a:pPr algn="just"/>
            <a:r>
              <a:rPr lang="pt-BR" sz="2400" dirty="0"/>
              <a:t>    Hepatomegalia, adinamia ...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E4D0D5-97EF-7494-7850-7F30AB033CD1}"/>
              </a:ext>
            </a:extLst>
          </p:cNvPr>
          <p:cNvSpPr txBox="1"/>
          <p:nvPr/>
        </p:nvSpPr>
        <p:spPr>
          <a:xfrm>
            <a:off x="364435" y="4939525"/>
            <a:ext cx="118275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Comprometimento Ocular:</a:t>
            </a:r>
            <a:r>
              <a:rPr lang="pt-BR" sz="2400" dirty="0"/>
              <a:t> </a:t>
            </a:r>
          </a:p>
          <a:p>
            <a:pPr algn="just"/>
            <a:r>
              <a:rPr lang="pt-BR" sz="2400" dirty="0"/>
              <a:t>   </a:t>
            </a:r>
            <a:endParaRPr lang="pt-BR" sz="28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6817ED-BA15-A911-BBED-F5259C9444A3}"/>
              </a:ext>
            </a:extLst>
          </p:cNvPr>
          <p:cNvSpPr txBox="1"/>
          <p:nvPr/>
        </p:nvSpPr>
        <p:spPr>
          <a:xfrm>
            <a:off x="166998" y="905119"/>
            <a:ext cx="118580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A toxoplasmose adquirida é uma infecção muito comum, mas de manifestação clínica rara. Manifestação mais comum  fase aguda são:</a:t>
            </a:r>
          </a:p>
        </p:txBody>
      </p:sp>
      <p:pic>
        <p:nvPicPr>
          <p:cNvPr id="2050" name="Picture 2" descr="Text - Linfadenopatí​a ​">
            <a:extLst>
              <a:ext uri="{FF2B5EF4-FFF2-40B4-BE49-F238E27FC236}">
                <a16:creationId xmlns:a16="http://schemas.microsoft.com/office/drawing/2014/main" id="{BC325A52-24BB-1A8F-669C-ADCF0842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2290255"/>
            <a:ext cx="3398561" cy="43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catriz Retiniana Toxoplasmose Doença Causada Pelo Protozoário Unicelular  Toxoplasma Gondii — Foto © katerynakon #646629208">
            <a:extLst>
              <a:ext uri="{FF2B5EF4-FFF2-40B4-BE49-F238E27FC236}">
                <a16:creationId xmlns:a16="http://schemas.microsoft.com/office/drawing/2014/main" id="{2BD75300-B249-6A28-2D06-CE238E2D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2" y="4874046"/>
            <a:ext cx="5953125" cy="19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3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5FA40-712A-646E-1D93-53B21D207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5971464-45E7-18A1-A9DF-1BBF51B58C3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</a:blip>
          <a:stretch>
            <a:fillRect/>
          </a:stretch>
        </p:blipFill>
        <p:spPr>
          <a:xfrm>
            <a:off x="116784" y="204787"/>
            <a:ext cx="12075215" cy="65297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DCF714-060F-1769-33E3-91CBBE51E551}"/>
              </a:ext>
            </a:extLst>
          </p:cNvPr>
          <p:cNvSpPr txBox="1"/>
          <p:nvPr/>
        </p:nvSpPr>
        <p:spPr>
          <a:xfrm>
            <a:off x="1702490" y="635316"/>
            <a:ext cx="90239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As gestantes também são, geralmente, oligo/assintomáticas.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A toxoplasmose aguda adquire especial relevância pela possibilidade da transmissão vertical.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F237CA1-2D2D-846E-13D6-B4F1292D777B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2E930D71-813F-545D-920A-251D054BE51A}"/>
              </a:ext>
            </a:extLst>
          </p:cNvPr>
          <p:cNvSpPr/>
          <p:nvPr/>
        </p:nvSpPr>
        <p:spPr>
          <a:xfrm>
            <a:off x="448638" y="5115171"/>
            <a:ext cx="458912" cy="27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E4DCFB9-E46F-C1EC-993D-99A9080C6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1198"/>
            <a:ext cx="12191999" cy="38628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FB35FC5-4AD6-034A-CEC7-226C7DDDF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53" y="6314062"/>
            <a:ext cx="120300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1915BB3-C1E5-1EA0-A525-1654E0075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76" y="650221"/>
            <a:ext cx="10905066" cy="42257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DC40602-97FC-76E6-E735-BC5A3DAA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776" y="5218043"/>
            <a:ext cx="1409700" cy="15407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DDD0AE-9EA7-35E6-0F03-5A0D9D8D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326" y="4919041"/>
            <a:ext cx="1200150" cy="29900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66CF647-86D5-E7D1-940E-C3462A257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25" y="5108712"/>
            <a:ext cx="1400175" cy="165010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550E644-8F31-2F3F-B513-E035949AE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787" y="4869966"/>
            <a:ext cx="1238250" cy="29900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643A700-C5AB-8729-E5FA-A42139B3D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311" y="5287617"/>
            <a:ext cx="1485900" cy="1471198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8789F973-7850-2BE6-E8CF-E5A70AE3C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9523" y="5019467"/>
            <a:ext cx="1133475" cy="2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8AF24C7-D983-8432-E915-D3FC8EC0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116784" y="204787"/>
            <a:ext cx="12075215" cy="65297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8F6FBD3-7422-9D07-65E9-CA1AF4A44518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AA12088-3A30-E196-388C-3A04C240BB37}"/>
              </a:ext>
            </a:extLst>
          </p:cNvPr>
          <p:cNvSpPr txBox="1"/>
          <p:nvPr/>
        </p:nvSpPr>
        <p:spPr>
          <a:xfrm>
            <a:off x="401704" y="2084675"/>
            <a:ext cx="97138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Morte fetal</a:t>
            </a:r>
          </a:p>
          <a:p>
            <a:r>
              <a:rPr lang="pt-BR" sz="3200" dirty="0"/>
              <a:t> </a:t>
            </a:r>
          </a:p>
          <a:p>
            <a:r>
              <a:rPr lang="pt-BR" sz="3200" dirty="0"/>
              <a:t>Prematuridade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55D311B-99B8-439B-2035-9AB1EC7C2493}"/>
              </a:ext>
            </a:extLst>
          </p:cNvPr>
          <p:cNvSpPr txBox="1"/>
          <p:nvPr/>
        </p:nvSpPr>
        <p:spPr>
          <a:xfrm>
            <a:off x="116783" y="1198612"/>
            <a:ext cx="99987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Entre as consequências estão descritas:</a:t>
            </a:r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BF2C6D-F1AB-9FB5-3D06-7F8DABF7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499" y="647407"/>
            <a:ext cx="1409700" cy="14372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22A1B9-4AD0-5229-5E2E-9C4C97DE8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049" y="264987"/>
            <a:ext cx="1200150" cy="2789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B4B2764-571F-1A7E-C603-C033D5DAB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548" y="545421"/>
            <a:ext cx="1400175" cy="15392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C24C324-88F3-C981-048E-B85BC8794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510" y="215912"/>
            <a:ext cx="1238250" cy="2789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BC7D11-BAF4-5394-220C-52AA14E7E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24" y="1815886"/>
            <a:ext cx="4410455" cy="9402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B182557-0320-C18D-E5F7-265B8C215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298" y="2696376"/>
            <a:ext cx="4410455" cy="40381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68D32F6-7127-9426-636D-22573EB75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9027" y="2276061"/>
            <a:ext cx="5597869" cy="43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6D971-7682-F2F2-DF42-FC431A146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932B049-E2E2-ECD4-1641-B9E3A0B1871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116784" y="204787"/>
            <a:ext cx="12075215" cy="65297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8EACCFE-C92D-1D50-539A-2553585DD64A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74F5E90-D855-8BE2-94EA-B641A022BD0E}"/>
              </a:ext>
            </a:extLst>
          </p:cNvPr>
          <p:cNvSpPr txBox="1"/>
          <p:nvPr/>
        </p:nvSpPr>
        <p:spPr>
          <a:xfrm>
            <a:off x="116783" y="1198612"/>
            <a:ext cx="99987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Entre as consequências estão descritas:</a:t>
            </a:r>
          </a:p>
          <a:p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3610BA4-8317-1D8F-712C-2030FF40FDA8}"/>
              </a:ext>
            </a:extLst>
          </p:cNvPr>
          <p:cNvSpPr txBox="1"/>
          <p:nvPr/>
        </p:nvSpPr>
        <p:spPr>
          <a:xfrm>
            <a:off x="285748" y="1969102"/>
            <a:ext cx="74270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 :</a:t>
            </a:r>
          </a:p>
          <a:p>
            <a:r>
              <a:rPr lang="pt-BR" sz="3200" dirty="0"/>
              <a:t>- Miocardite                                          </a:t>
            </a:r>
          </a:p>
          <a:p>
            <a:r>
              <a:rPr lang="pt-BR" sz="3200" dirty="0"/>
              <a:t>- Pneumonia</a:t>
            </a:r>
          </a:p>
          <a:p>
            <a:r>
              <a:rPr lang="pt-BR" sz="3200" dirty="0"/>
              <a:t>- Hepatite</a:t>
            </a:r>
          </a:p>
          <a:p>
            <a:r>
              <a:rPr lang="pt-BR" sz="3200" dirty="0"/>
              <a:t>- Purpura</a:t>
            </a:r>
          </a:p>
          <a:p>
            <a:r>
              <a:rPr lang="pt-BR" sz="3200" dirty="0"/>
              <a:t>- Coriorretinite/Catarata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82EC87C-4057-6CE9-A26C-41E6F2E5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320" y="391597"/>
            <a:ext cx="1485900" cy="147119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7D0AD6-DB0B-56CB-E7E9-C3BF9A8F7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532" y="123447"/>
            <a:ext cx="1133475" cy="250530"/>
          </a:xfrm>
          <a:prstGeom prst="rect">
            <a:avLst/>
          </a:prstGeom>
        </p:spPr>
      </p:pic>
      <p:pic>
        <p:nvPicPr>
          <p:cNvPr id="5" name="Imagem 4" descr="Surtos de Toxoplasmose: cegueira em bebês podem ser evitadas com Teste  Digital do Olhinho | Newslab">
            <a:extLst>
              <a:ext uri="{FF2B5EF4-FFF2-40B4-BE49-F238E27FC236}">
                <a16:creationId xmlns:a16="http://schemas.microsoft.com/office/drawing/2014/main" id="{946A9CFC-73CF-F562-7640-873543E7C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568" y="4647186"/>
            <a:ext cx="2619375" cy="1678832"/>
          </a:xfrm>
          <a:prstGeom prst="rect">
            <a:avLst/>
          </a:prstGeom>
        </p:spPr>
      </p:pic>
      <p:pic>
        <p:nvPicPr>
          <p:cNvPr id="7" name="Imagem 6" descr="Infeções Congénitas do Grupo TORCH | Concise Medical Knowledge">
            <a:extLst>
              <a:ext uri="{FF2B5EF4-FFF2-40B4-BE49-F238E27FC236}">
                <a16:creationId xmlns:a16="http://schemas.microsoft.com/office/drawing/2014/main" id="{8729B583-4987-7A8E-6B26-10284B26D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631" y="2550776"/>
            <a:ext cx="2619375" cy="1743075"/>
          </a:xfrm>
          <a:prstGeom prst="rect">
            <a:avLst/>
          </a:prstGeom>
        </p:spPr>
      </p:pic>
      <p:pic>
        <p:nvPicPr>
          <p:cNvPr id="8" name="Imagem 7" descr="Insuficiência Cardíaca em crianças - Dra. Marina Fantini">
            <a:extLst>
              <a:ext uri="{FF2B5EF4-FFF2-40B4-BE49-F238E27FC236}">
                <a16:creationId xmlns:a16="http://schemas.microsoft.com/office/drawing/2014/main" id="{18537D2C-4C4E-059A-CC3D-6D5845BCE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5568" y="2530898"/>
            <a:ext cx="2619375" cy="17430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82A80D4-8A17-0796-8A4A-570994EC6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7115" y="4582944"/>
            <a:ext cx="2619375" cy="1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3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A6F3A97-6F95-B1AF-523C-53EB54FC0B79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DIAGNÓSTICO: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5E1B00-FEEA-42B7-8396-F68DC8C08015}"/>
              </a:ext>
            </a:extLst>
          </p:cNvPr>
          <p:cNvSpPr txBox="1"/>
          <p:nvPr/>
        </p:nvSpPr>
        <p:spPr>
          <a:xfrm>
            <a:off x="331304" y="924868"/>
            <a:ext cx="115673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Diagnóstico de toxoplasmose               infecção Aguda/Crônica </a:t>
            </a:r>
            <a:r>
              <a:rPr lang="pt-BR" sz="2400" dirty="0"/>
              <a:t>(latente).</a:t>
            </a:r>
          </a:p>
          <a:p>
            <a:endParaRPr lang="pt-BR" sz="3200" dirty="0"/>
          </a:p>
          <a:p>
            <a:r>
              <a:rPr lang="pt-BR" sz="2400" dirty="0"/>
              <a:t> </a:t>
            </a:r>
            <a:endParaRPr lang="pt-BR" sz="2800" dirty="0"/>
          </a:p>
          <a:p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B94FB8-A611-6583-5463-F1B1F03FA80F}"/>
              </a:ext>
            </a:extLst>
          </p:cNvPr>
          <p:cNvSpPr txBox="1"/>
          <p:nvPr/>
        </p:nvSpPr>
        <p:spPr>
          <a:xfrm>
            <a:off x="3415748" y="3206672"/>
            <a:ext cx="87762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ELISA , Imunofluorescência indireta  -  </a:t>
            </a:r>
            <a:r>
              <a:rPr lang="pt-BR" sz="2800" dirty="0" err="1"/>
              <a:t>IgM</a:t>
            </a:r>
            <a:r>
              <a:rPr lang="pt-BR" sz="2800" dirty="0"/>
              <a:t> , </a:t>
            </a:r>
            <a:r>
              <a:rPr lang="pt-BR" sz="2800" dirty="0" err="1"/>
              <a:t>IgG</a:t>
            </a:r>
            <a:r>
              <a:rPr lang="pt-BR" sz="2800" dirty="0"/>
              <a:t> e </a:t>
            </a:r>
            <a:r>
              <a:rPr lang="pt-BR" sz="2800" dirty="0" err="1"/>
              <a:t>IgA</a:t>
            </a:r>
            <a:endParaRPr lang="pt-BR" sz="2800" dirty="0"/>
          </a:p>
          <a:p>
            <a:pPr algn="just"/>
            <a:endParaRPr 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AC1B55-0F1A-75BE-EB9B-69111F800808}"/>
              </a:ext>
            </a:extLst>
          </p:cNvPr>
          <p:cNvSpPr txBox="1"/>
          <p:nvPr/>
        </p:nvSpPr>
        <p:spPr>
          <a:xfrm>
            <a:off x="331304" y="4691251"/>
            <a:ext cx="74444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r>
              <a:rPr lang="pt-BR" sz="2400" dirty="0"/>
              <a:t>- </a:t>
            </a:r>
            <a:r>
              <a:rPr lang="pt-BR" sz="3200" dirty="0"/>
              <a:t>Biologia Molecular</a:t>
            </a:r>
            <a:r>
              <a:rPr lang="pt-BR" sz="2400" dirty="0"/>
              <a:t>:     </a:t>
            </a:r>
            <a:r>
              <a:rPr lang="pt-BR" sz="2800" dirty="0"/>
              <a:t>RT-PCR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99E6C49-859E-934C-490D-CCCDD9BC303C}"/>
              </a:ext>
            </a:extLst>
          </p:cNvPr>
          <p:cNvCxnSpPr/>
          <p:nvPr/>
        </p:nvCxnSpPr>
        <p:spPr>
          <a:xfrm>
            <a:off x="5486400" y="1223010"/>
            <a:ext cx="81948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E577EA-E998-B805-2422-B895D12FBC37}"/>
              </a:ext>
            </a:extLst>
          </p:cNvPr>
          <p:cNvSpPr txBox="1"/>
          <p:nvPr/>
        </p:nvSpPr>
        <p:spPr>
          <a:xfrm>
            <a:off x="3415748" y="3781003"/>
            <a:ext cx="74444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Teste de Avidez de IgG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767F2BB-E2BF-A6E3-FB87-5D1B4109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698" y="1477955"/>
            <a:ext cx="3028481" cy="217499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66FF877-A62E-850C-D8EC-FF3F9862758A}"/>
              </a:ext>
            </a:extLst>
          </p:cNvPr>
          <p:cNvSpPr txBox="1"/>
          <p:nvPr/>
        </p:nvSpPr>
        <p:spPr>
          <a:xfrm>
            <a:off x="278959" y="2515672"/>
            <a:ext cx="6216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- Estudos sorológicos :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16D696-19BB-F5DD-D696-146828D9BCAD}"/>
              </a:ext>
            </a:extLst>
          </p:cNvPr>
          <p:cNvSpPr txBox="1"/>
          <p:nvPr/>
        </p:nvSpPr>
        <p:spPr>
          <a:xfrm>
            <a:off x="3841887" y="741760"/>
            <a:ext cx="1156732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3200" dirty="0"/>
          </a:p>
          <a:p>
            <a:endParaRPr lang="pt-BR" sz="3200" dirty="0"/>
          </a:p>
          <a:p>
            <a:r>
              <a:rPr lang="pt-BR" sz="2400" dirty="0"/>
              <a:t> </a:t>
            </a:r>
            <a:r>
              <a:rPr lang="pt-BR" sz="2800" dirty="0"/>
              <a:t>- Manifestações clinicas.</a:t>
            </a:r>
          </a:p>
          <a:p>
            <a:endParaRPr lang="pt-BR" sz="2800" dirty="0"/>
          </a:p>
          <a:p>
            <a:r>
              <a:rPr lang="pt-BR" sz="2800" dirty="0"/>
              <a:t> - Epidemiologia.</a:t>
            </a:r>
          </a:p>
          <a:p>
            <a:endParaRPr lang="pt-BR" sz="2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1CCD1A6-313A-32FA-6305-3A89E2A26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885" y="20003"/>
            <a:ext cx="3029115" cy="9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EC708D3-D8D6-7BD0-DD39-03C19FC5B2C9}"/>
              </a:ext>
            </a:extLst>
          </p:cNvPr>
          <p:cNvSpPr txBox="1"/>
          <p:nvPr/>
        </p:nvSpPr>
        <p:spPr>
          <a:xfrm>
            <a:off x="1405890" y="63941"/>
            <a:ext cx="97314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+mj-lt"/>
              </a:rPr>
              <a:t>Comportamento das imunoglobulinas para diagnóstico da toxoplasmose adquirida na gestação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9F5032-0918-9E15-0BDD-02CB2BA093BE}"/>
              </a:ext>
            </a:extLst>
          </p:cNvPr>
          <p:cNvSpPr txBox="1"/>
          <p:nvPr/>
        </p:nvSpPr>
        <p:spPr>
          <a:xfrm>
            <a:off x="0" y="1326471"/>
            <a:ext cx="123046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+mj-lt"/>
              </a:rPr>
              <a:t>IgM</a:t>
            </a:r>
            <a:r>
              <a:rPr lang="pt-BR" sz="2400" dirty="0">
                <a:latin typeface="+mj-lt"/>
              </a:rPr>
              <a:t>:   </a:t>
            </a:r>
            <a:r>
              <a:rPr lang="pt-BR" sz="2800" dirty="0">
                <a:latin typeface="+mj-lt"/>
              </a:rPr>
              <a:t>Positiva 5 a 14 dias após a infecção.</a:t>
            </a:r>
          </a:p>
          <a:p>
            <a:pPr algn="just"/>
            <a:r>
              <a:rPr lang="pt-BR" sz="2800" dirty="0">
                <a:latin typeface="+mj-lt"/>
              </a:rPr>
              <a:t>           Em geral, não está presente na fase crônica, mas pode ser detectada com   </a:t>
            </a:r>
          </a:p>
          <a:p>
            <a:pPr algn="just"/>
            <a:r>
              <a:rPr lang="pt-BR" sz="2800" dirty="0">
                <a:latin typeface="+mj-lt"/>
              </a:rPr>
              <a:t>           títulos baixos (IgM residual). Possibilidade ainda falso positivo.</a:t>
            </a:r>
          </a:p>
          <a:p>
            <a:pPr algn="just"/>
            <a:r>
              <a:rPr lang="pt-BR" sz="2800" dirty="0">
                <a:latin typeface="+mj-lt"/>
              </a:rPr>
              <a:t>           Não deve ser usada como único marcador de infecção aguda.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4AB2CA-4B40-8D5B-3506-A2ED9CB1A892}"/>
              </a:ext>
            </a:extLst>
          </p:cNvPr>
          <p:cNvSpPr txBox="1"/>
          <p:nvPr/>
        </p:nvSpPr>
        <p:spPr>
          <a:xfrm>
            <a:off x="0" y="3215346"/>
            <a:ext cx="11350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+mj-lt"/>
              </a:rPr>
              <a:t>IgG</a:t>
            </a:r>
            <a:r>
              <a:rPr lang="pt-BR" dirty="0">
                <a:latin typeface="+mj-lt"/>
              </a:rPr>
              <a:t>:    </a:t>
            </a:r>
            <a:r>
              <a:rPr lang="pt-BR" sz="2800" dirty="0">
                <a:latin typeface="+mj-lt"/>
              </a:rPr>
              <a:t>Aparece entre 7 e 14 dias. </a:t>
            </a:r>
          </a:p>
          <a:p>
            <a:r>
              <a:rPr lang="pt-BR" sz="2800" dirty="0">
                <a:latin typeface="+mj-lt"/>
              </a:rPr>
              <a:t>         Seu pico máximo 02 meses após a infecção.</a:t>
            </a:r>
          </a:p>
          <a:p>
            <a:r>
              <a:rPr lang="pt-BR" sz="2800" dirty="0">
                <a:latin typeface="+mj-lt"/>
              </a:rPr>
              <a:t>         Em geral permanece pelo resto da vida em títulos baixos.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1D07E8-4C3F-1890-70BF-09378E721110}"/>
              </a:ext>
            </a:extLst>
          </p:cNvPr>
          <p:cNvSpPr txBox="1"/>
          <p:nvPr/>
        </p:nvSpPr>
        <p:spPr>
          <a:xfrm>
            <a:off x="0" y="5033660"/>
            <a:ext cx="119368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+mj-lt"/>
              </a:rPr>
              <a:t>IgA:  Positiva após 14 dias da infecção. </a:t>
            </a:r>
          </a:p>
          <a:p>
            <a:r>
              <a:rPr lang="pt-BR" sz="2800" dirty="0">
                <a:latin typeface="+mj-lt"/>
              </a:rPr>
              <a:t>         Detectável em cerca de 80% dos casos de toxoplasmose e permanece  </a:t>
            </a:r>
          </a:p>
          <a:p>
            <a:r>
              <a:rPr lang="pt-BR" sz="2800" dirty="0">
                <a:latin typeface="+mj-lt"/>
              </a:rPr>
              <a:t>         reagente entre 3 e 6 meses, apoiando o diagnóstico da infecção aguda.</a:t>
            </a:r>
          </a:p>
        </p:txBody>
      </p:sp>
    </p:spTree>
    <p:extLst>
      <p:ext uri="{BB962C8B-B14F-4D97-AF65-F5344CB8AC3E}">
        <p14:creationId xmlns:p14="http://schemas.microsoft.com/office/powerpoint/2010/main" val="27262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6F421D3-65BC-0E8B-AFF0-2C033F1DF230}"/>
              </a:ext>
            </a:extLst>
          </p:cNvPr>
          <p:cNvSpPr txBox="1"/>
          <p:nvPr/>
        </p:nvSpPr>
        <p:spPr>
          <a:xfrm>
            <a:off x="937591" y="263244"/>
            <a:ext cx="103168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0" i="0" dirty="0">
                <a:solidFill>
                  <a:srgbClr val="333333"/>
                </a:solidFill>
                <a:effectLst/>
                <a:latin typeface="Proxima Nova Rg"/>
              </a:rPr>
              <a:t>Patógenos mais frequentemente relacionados às infecções </a:t>
            </a:r>
            <a:r>
              <a:rPr lang="pt-BR" sz="2800" dirty="0">
                <a:solidFill>
                  <a:srgbClr val="333333"/>
                </a:solidFill>
                <a:latin typeface="Proxima Nova Rg"/>
              </a:rPr>
              <a:t>na gestação</a:t>
            </a:r>
            <a:r>
              <a:rPr lang="pt-BR" sz="2800" b="0" i="0" dirty="0">
                <a:solidFill>
                  <a:srgbClr val="333333"/>
                </a:solidFill>
                <a:effectLst/>
                <a:latin typeface="Proxima Nova Rg"/>
              </a:rPr>
              <a:t> com potencial risco ao feto:</a:t>
            </a:r>
            <a:endParaRPr lang="pt-BR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664B28-A441-653F-D9DD-067A12980378}"/>
              </a:ext>
            </a:extLst>
          </p:cNvPr>
          <p:cNvSpPr txBox="1"/>
          <p:nvPr/>
        </p:nvSpPr>
        <p:spPr>
          <a:xfrm>
            <a:off x="1063487" y="2096195"/>
            <a:ext cx="6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1C968A-9248-971C-1628-6BF6E3679185}"/>
              </a:ext>
            </a:extLst>
          </p:cNvPr>
          <p:cNvSpPr txBox="1"/>
          <p:nvPr/>
        </p:nvSpPr>
        <p:spPr>
          <a:xfrm>
            <a:off x="1533939" y="2157750"/>
            <a:ext cx="297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4000" dirty="0"/>
              <a:t>SÍFILIS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FEFD4D-41D3-8313-F893-82A581F4B440}"/>
              </a:ext>
            </a:extLst>
          </p:cNvPr>
          <p:cNvSpPr txBox="1"/>
          <p:nvPr/>
        </p:nvSpPr>
        <p:spPr>
          <a:xfrm>
            <a:off x="1063487" y="2865636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A6A8D8-FEE3-6BCE-2871-8776F81B982E}"/>
              </a:ext>
            </a:extLst>
          </p:cNvPr>
          <p:cNvSpPr txBox="1"/>
          <p:nvPr/>
        </p:nvSpPr>
        <p:spPr>
          <a:xfrm>
            <a:off x="1605582" y="2850248"/>
            <a:ext cx="4139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 -</a:t>
            </a:r>
            <a:r>
              <a:rPr lang="pt-BR" sz="4000" dirty="0"/>
              <a:t>TOXOPLASMOSE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AB78E5-098B-E298-B0B1-CB617A3FF98E}"/>
              </a:ext>
            </a:extLst>
          </p:cNvPr>
          <p:cNvSpPr txBox="1"/>
          <p:nvPr/>
        </p:nvSpPr>
        <p:spPr>
          <a:xfrm>
            <a:off x="1063487" y="3573522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8847F13-D4A8-FEE0-2EFB-389EFDAF78FB}"/>
              </a:ext>
            </a:extLst>
          </p:cNvPr>
          <p:cNvSpPr txBox="1"/>
          <p:nvPr/>
        </p:nvSpPr>
        <p:spPr>
          <a:xfrm>
            <a:off x="1063487" y="4342963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C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D9EA88-B6F2-D7E7-07B8-4BFEB05E0F1E}"/>
              </a:ext>
            </a:extLst>
          </p:cNvPr>
          <p:cNvSpPr txBox="1"/>
          <p:nvPr/>
        </p:nvSpPr>
        <p:spPr>
          <a:xfrm>
            <a:off x="1063487" y="5050849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1A74CA1-F2E2-607E-9063-3C4251033ED6}"/>
              </a:ext>
            </a:extLst>
          </p:cNvPr>
          <p:cNvSpPr txBox="1"/>
          <p:nvPr/>
        </p:nvSpPr>
        <p:spPr>
          <a:xfrm>
            <a:off x="1111526" y="5727958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Z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05603D-25E8-B9CD-89C1-C7CFAFA63A99}"/>
              </a:ext>
            </a:extLst>
          </p:cNvPr>
          <p:cNvSpPr txBox="1"/>
          <p:nvPr/>
        </p:nvSpPr>
        <p:spPr>
          <a:xfrm>
            <a:off x="1533939" y="3573522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RUBÉOLA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A177E6-3438-825E-FCEB-1349B3B02DFC}"/>
              </a:ext>
            </a:extLst>
          </p:cNvPr>
          <p:cNvSpPr txBox="1"/>
          <p:nvPr/>
        </p:nvSpPr>
        <p:spPr>
          <a:xfrm>
            <a:off x="1533939" y="4342963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CMV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33E5A6-4D6B-4A2A-6FD5-8445CBD35970}"/>
              </a:ext>
            </a:extLst>
          </p:cNvPr>
          <p:cNvSpPr txBox="1"/>
          <p:nvPr/>
        </p:nvSpPr>
        <p:spPr>
          <a:xfrm>
            <a:off x="1699590" y="5050849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HERPES SIMPLES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510D25-DC41-AD07-D42D-6312D2200007}"/>
              </a:ext>
            </a:extLst>
          </p:cNvPr>
          <p:cNvSpPr txBox="1"/>
          <p:nvPr/>
        </p:nvSpPr>
        <p:spPr>
          <a:xfrm>
            <a:off x="1533939" y="5727958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</a:t>
            </a:r>
            <a:r>
              <a:rPr lang="pt-BR" sz="2800" dirty="0"/>
              <a:t>ZIKA VÍRUS</a:t>
            </a:r>
          </a:p>
        </p:txBody>
      </p:sp>
      <p:sp>
        <p:nvSpPr>
          <p:cNvPr id="17" name="Chave direita 10">
            <a:extLst>
              <a:ext uri="{FF2B5EF4-FFF2-40B4-BE49-F238E27FC236}">
                <a16:creationId xmlns:a16="http://schemas.microsoft.com/office/drawing/2014/main" id="{F3462C02-EA9B-A4CB-EAC2-89CFA73C4A82}"/>
              </a:ext>
            </a:extLst>
          </p:cNvPr>
          <p:cNvSpPr/>
          <p:nvPr/>
        </p:nvSpPr>
        <p:spPr>
          <a:xfrm>
            <a:off x="5154266" y="2157750"/>
            <a:ext cx="1181100" cy="421653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7D61E31-6DDB-BE24-DD07-3F5C134A96F5}"/>
              </a:ext>
            </a:extLst>
          </p:cNvPr>
          <p:cNvSpPr/>
          <p:nvPr/>
        </p:nvSpPr>
        <p:spPr>
          <a:xfrm>
            <a:off x="6226579" y="3804353"/>
            <a:ext cx="457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TERATOGÊNESE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D916819-CA9C-EDBB-75BB-390D35A09ACF}"/>
              </a:ext>
            </a:extLst>
          </p:cNvPr>
          <p:cNvSpPr/>
          <p:nvPr/>
        </p:nvSpPr>
        <p:spPr>
          <a:xfrm>
            <a:off x="6699804" y="4606056"/>
            <a:ext cx="442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Do grego</a:t>
            </a:r>
            <a:r>
              <a:rPr lang="el-GR" dirty="0"/>
              <a:t>Τερατογένεση</a:t>
            </a:r>
            <a:r>
              <a:rPr lang="pt-BR" dirty="0"/>
              <a:t>, composto de: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1FEE0D5-CE7F-7989-B989-662579C86512}"/>
              </a:ext>
            </a:extLst>
          </p:cNvPr>
          <p:cNvSpPr/>
          <p:nvPr/>
        </p:nvSpPr>
        <p:spPr>
          <a:xfrm>
            <a:off x="7346560" y="5004682"/>
            <a:ext cx="442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Τερατο</a:t>
            </a:r>
            <a:r>
              <a:rPr lang="pt-BR" dirty="0"/>
              <a:t> - monstro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38FD5D0-3DCE-A5BF-FC50-83BF16CE2288}"/>
              </a:ext>
            </a:extLst>
          </p:cNvPr>
          <p:cNvSpPr/>
          <p:nvPr/>
        </p:nvSpPr>
        <p:spPr>
          <a:xfrm>
            <a:off x="7346560" y="5327848"/>
            <a:ext cx="442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γένεση</a:t>
            </a:r>
            <a:r>
              <a:rPr lang="pt-BR" dirty="0"/>
              <a:t> - gênese</a:t>
            </a:r>
          </a:p>
        </p:txBody>
      </p:sp>
    </p:spTree>
    <p:extLst>
      <p:ext uri="{BB962C8B-B14F-4D97-AF65-F5344CB8AC3E}">
        <p14:creationId xmlns:p14="http://schemas.microsoft.com/office/powerpoint/2010/main" val="27670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FB65F6-B8DC-13F7-85ED-034C18E3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80" y="331002"/>
            <a:ext cx="8883608" cy="624929"/>
          </a:xfrm>
          <a:prstGeom prst="rect">
            <a:avLst/>
          </a:prstGeom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64AC3C9F-6928-F776-E87D-08DDCEDA9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153" y="1703071"/>
            <a:ext cx="9841693" cy="45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81586" y="121199"/>
            <a:ext cx="3303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       AVIDEZ </a:t>
            </a:r>
            <a:r>
              <a:rPr lang="pt-BR" sz="4000" dirty="0" err="1"/>
              <a:t>IgG</a:t>
            </a:r>
            <a:endParaRPr lang="pt-BR" sz="4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03846" y="2548115"/>
            <a:ext cx="39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MARCADOR TEMPORAL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618711" y="190303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RECENTES  - BAIXA AVIDEZ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42511" y="3242903"/>
            <a:ext cx="559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ANTIGAS -  ALTA AVIDEZ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C2C42F9-01CF-0386-BCED-77B37D9AB609}"/>
              </a:ext>
            </a:extLst>
          </p:cNvPr>
          <p:cNvCxnSpPr>
            <a:stCxn id="6" idx="3"/>
          </p:cNvCxnSpPr>
          <p:nvPr/>
        </p:nvCxnSpPr>
        <p:spPr>
          <a:xfrm flipV="1">
            <a:off x="4214981" y="2133864"/>
            <a:ext cx="1327530" cy="67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F422D4F-4C4D-8DA1-3CB0-76FF1958A1D5}"/>
              </a:ext>
            </a:extLst>
          </p:cNvPr>
          <p:cNvCxnSpPr>
            <a:cxnSpLocks/>
          </p:cNvCxnSpPr>
          <p:nvPr/>
        </p:nvCxnSpPr>
        <p:spPr>
          <a:xfrm>
            <a:off x="4214981" y="2832194"/>
            <a:ext cx="1327530" cy="605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videz">
            <a:extLst>
              <a:ext uri="{FF2B5EF4-FFF2-40B4-BE49-F238E27FC236}">
                <a16:creationId xmlns:a16="http://schemas.microsoft.com/office/drawing/2014/main" id="{B3309459-9EA1-A20C-9348-B25727F66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23" y="4163757"/>
            <a:ext cx="6944852" cy="25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B28E8F-6CAC-A0C2-D1FF-54A727320C06}"/>
              </a:ext>
            </a:extLst>
          </p:cNvPr>
          <p:cNvSpPr txBox="1"/>
          <p:nvPr/>
        </p:nvSpPr>
        <p:spPr>
          <a:xfrm>
            <a:off x="5542511" y="57684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(16 semanas) </a:t>
            </a:r>
          </a:p>
        </p:txBody>
      </p:sp>
    </p:spTree>
    <p:extLst>
      <p:ext uri="{BB962C8B-B14F-4D97-AF65-F5344CB8AC3E}">
        <p14:creationId xmlns:p14="http://schemas.microsoft.com/office/powerpoint/2010/main" val="9554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7AF3D9-112B-71B1-C7E8-4204307D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5" y="78271"/>
            <a:ext cx="7486650" cy="135296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B7DFDA1-011F-1BB8-A3C7-25A3C4962C3A}"/>
              </a:ext>
            </a:extLst>
          </p:cNvPr>
          <p:cNvSpPr txBox="1"/>
          <p:nvPr/>
        </p:nvSpPr>
        <p:spPr>
          <a:xfrm>
            <a:off x="3881933" y="1431235"/>
            <a:ext cx="465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MARCADOR TEMPORAL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4DD9280-7F76-63CC-426B-79C60739E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1" y="2743200"/>
            <a:ext cx="1762125" cy="41148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3106987-662A-57A8-493B-5A019710C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624" y="2828925"/>
            <a:ext cx="1685925" cy="394335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3E15549-B402-10CB-E895-6301DDC11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706" y="5361332"/>
            <a:ext cx="1428750" cy="143827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598389D-E20F-1E6F-3236-26DE482FF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974" y="5361332"/>
            <a:ext cx="1390650" cy="1410943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21B5521-0371-AAD8-010C-EBA8C0318B81}"/>
              </a:ext>
            </a:extLst>
          </p:cNvPr>
          <p:cNvSpPr/>
          <p:nvPr/>
        </p:nvSpPr>
        <p:spPr>
          <a:xfrm>
            <a:off x="3120472" y="2077566"/>
            <a:ext cx="5951056" cy="1606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tx1"/>
                </a:solidFill>
              </a:rPr>
              <a:t>Teste de avidez do IgG ajuda a diferenciar infecção recente de infecção antiga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FB34AC5-DC46-4954-69C4-AD86C4C49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002" y="3841587"/>
            <a:ext cx="4505325" cy="136207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509D76-7629-1EB6-B783-6B5A8039D9CB}"/>
              </a:ext>
            </a:extLst>
          </p:cNvPr>
          <p:cNvSpPr txBox="1"/>
          <p:nvPr/>
        </p:nvSpPr>
        <p:spPr>
          <a:xfrm>
            <a:off x="4717563" y="431758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(16 semanas) </a:t>
            </a:r>
          </a:p>
        </p:txBody>
      </p:sp>
    </p:spTree>
    <p:extLst>
      <p:ext uri="{BB962C8B-B14F-4D97-AF65-F5344CB8AC3E}">
        <p14:creationId xmlns:p14="http://schemas.microsoft.com/office/powerpoint/2010/main" val="35584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7E9235-F826-1D07-6786-F067259D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466725"/>
            <a:ext cx="10915650" cy="12763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1AAC7A7-CB17-1317-EE21-C82F899EE65E}"/>
              </a:ext>
            </a:extLst>
          </p:cNvPr>
          <p:cNvSpPr txBox="1"/>
          <p:nvPr/>
        </p:nvSpPr>
        <p:spPr>
          <a:xfrm>
            <a:off x="2362200" y="0"/>
            <a:ext cx="8858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Condutas para gestantes com até 16 semanas de gestação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98E1B0-3867-DFF3-1324-BC4BF8E57A56}"/>
              </a:ext>
            </a:extLst>
          </p:cNvPr>
          <p:cNvSpPr txBox="1"/>
          <p:nvPr/>
        </p:nvSpPr>
        <p:spPr>
          <a:xfrm>
            <a:off x="1219200" y="2114550"/>
            <a:ext cx="1936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IMUNE</a:t>
            </a:r>
          </a:p>
          <a:p>
            <a:pPr algn="ctr"/>
            <a:r>
              <a:rPr lang="pt-BR" sz="2400" dirty="0"/>
              <a:t>ORIENTAÇÕES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5AAAE9B8-8C2B-7A79-8EFD-C508D4172C17}"/>
              </a:ext>
            </a:extLst>
          </p:cNvPr>
          <p:cNvCxnSpPr/>
          <p:nvPr/>
        </p:nvCxnSpPr>
        <p:spPr>
          <a:xfrm>
            <a:off x="2187606" y="1743075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0CD31A-CB28-3913-6420-67890C10C689}"/>
              </a:ext>
            </a:extLst>
          </p:cNvPr>
          <p:cNvSpPr txBox="1"/>
          <p:nvPr/>
        </p:nvSpPr>
        <p:spPr>
          <a:xfrm>
            <a:off x="3683040" y="2176105"/>
            <a:ext cx="2077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POSSIBILIDADE</a:t>
            </a:r>
          </a:p>
          <a:p>
            <a:pPr algn="ctr"/>
            <a:r>
              <a:rPr lang="pt-BR" sz="2000" dirty="0"/>
              <a:t>INFECÇÃO AGUDA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3E996CE-8D7D-730F-C75C-93CBC6177BB6}"/>
              </a:ext>
            </a:extLst>
          </p:cNvPr>
          <p:cNvCxnSpPr/>
          <p:nvPr/>
        </p:nvCxnSpPr>
        <p:spPr>
          <a:xfrm>
            <a:off x="4654581" y="1743075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3B1A3B-1C0B-0246-699C-5A57CE36FAF6}"/>
              </a:ext>
            </a:extLst>
          </p:cNvPr>
          <p:cNvSpPr txBox="1"/>
          <p:nvPr/>
        </p:nvSpPr>
        <p:spPr>
          <a:xfrm>
            <a:off x="2659402" y="3241003"/>
            <a:ext cx="2549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SOLICITAR AVIDEZ IgG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A6B8D5-64F8-549E-A9AB-5A53211DF393}"/>
              </a:ext>
            </a:extLst>
          </p:cNvPr>
          <p:cNvSpPr txBox="1"/>
          <p:nvPr/>
        </p:nvSpPr>
        <p:spPr>
          <a:xfrm>
            <a:off x="1219200" y="4077669"/>
            <a:ext cx="1440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AVIDEZ IgG</a:t>
            </a:r>
          </a:p>
          <a:p>
            <a:pPr algn="ctr"/>
            <a:r>
              <a:rPr lang="pt-BR" sz="2000" dirty="0"/>
              <a:t>FORTE/ALTA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F013A9E-4B9D-0CFC-5E8B-82DB63D482B9}"/>
              </a:ext>
            </a:extLst>
          </p:cNvPr>
          <p:cNvSpPr txBox="1"/>
          <p:nvPr/>
        </p:nvSpPr>
        <p:spPr>
          <a:xfrm>
            <a:off x="699174" y="4889214"/>
            <a:ext cx="242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PROVÁVEL INFECÇÃO</a:t>
            </a:r>
          </a:p>
          <a:p>
            <a:pPr algn="ctr"/>
            <a:r>
              <a:rPr lang="pt-BR" sz="2000" dirty="0"/>
              <a:t>ANTERIOR GESTAÇÃO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FA4D7E4-0A1C-B410-9ABE-4BAB125C5520}"/>
              </a:ext>
            </a:extLst>
          </p:cNvPr>
          <p:cNvSpPr txBox="1"/>
          <p:nvPr/>
        </p:nvSpPr>
        <p:spPr>
          <a:xfrm>
            <a:off x="372486" y="5724885"/>
            <a:ext cx="33103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INTERROMPER ESPIRAMICINA</a:t>
            </a:r>
          </a:p>
          <a:p>
            <a:pPr algn="ctr"/>
            <a:r>
              <a:rPr lang="pt-BR" sz="2000" dirty="0"/>
              <a:t>MANTER PRÉ NATAL</a:t>
            </a:r>
          </a:p>
          <a:p>
            <a:pPr algn="ctr"/>
            <a:r>
              <a:rPr lang="pt-BR" sz="2000" dirty="0"/>
              <a:t>RISCO HABITUAL</a:t>
            </a:r>
          </a:p>
          <a:p>
            <a:pPr algn="ctr"/>
            <a:endParaRPr lang="pt-BR" sz="2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B03483-7C34-4BED-ADEB-BFB6217940F4}"/>
              </a:ext>
            </a:extLst>
          </p:cNvPr>
          <p:cNvSpPr txBox="1"/>
          <p:nvPr/>
        </p:nvSpPr>
        <p:spPr>
          <a:xfrm>
            <a:off x="4489021" y="4065108"/>
            <a:ext cx="1606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AVIDEZ IgG</a:t>
            </a:r>
          </a:p>
          <a:p>
            <a:pPr algn="ctr"/>
            <a:r>
              <a:rPr lang="pt-BR" sz="2000" dirty="0"/>
              <a:t>FRACA/BAIXA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C41EB83-9588-A25F-8137-B7B27CE359F3}"/>
              </a:ext>
            </a:extLst>
          </p:cNvPr>
          <p:cNvSpPr txBox="1"/>
          <p:nvPr/>
        </p:nvSpPr>
        <p:spPr>
          <a:xfrm>
            <a:off x="4098657" y="4889214"/>
            <a:ext cx="238770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PROVÁVEL INFECÇÃO</a:t>
            </a:r>
          </a:p>
          <a:p>
            <a:pPr algn="ctr"/>
            <a:r>
              <a:rPr lang="pt-BR" sz="2000" dirty="0"/>
              <a:t>AGUDA *</a:t>
            </a:r>
          </a:p>
          <a:p>
            <a:pPr algn="ctr"/>
            <a:r>
              <a:rPr lang="pt-BR" dirty="0"/>
              <a:t>Manter Espiramicina</a:t>
            </a:r>
          </a:p>
          <a:p>
            <a:pPr algn="ctr"/>
            <a:r>
              <a:rPr lang="pt-BR" dirty="0"/>
              <a:t>Notificar</a:t>
            </a:r>
          </a:p>
          <a:p>
            <a:pPr algn="ctr"/>
            <a:r>
              <a:rPr lang="pt-BR" dirty="0"/>
              <a:t>Encaminhar Alto Risco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734DF27-239E-56F9-1E08-52E8AEB90E9C}"/>
              </a:ext>
            </a:extLst>
          </p:cNvPr>
          <p:cNvSpPr txBox="1"/>
          <p:nvPr/>
        </p:nvSpPr>
        <p:spPr>
          <a:xfrm>
            <a:off x="6261173" y="2138096"/>
            <a:ext cx="2095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INFECÇÃO MUITO </a:t>
            </a:r>
          </a:p>
          <a:p>
            <a:pPr algn="ctr"/>
            <a:r>
              <a:rPr lang="pt-BR" sz="2000" dirty="0"/>
              <a:t>RECENTE OU </a:t>
            </a:r>
          </a:p>
          <a:p>
            <a:pPr algn="ctr"/>
            <a:r>
              <a:rPr lang="pt-BR" sz="2000" dirty="0"/>
              <a:t>IgM FALSO +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704AD5-ADAF-EB47-307D-8B36F5E9ED60}"/>
              </a:ext>
            </a:extLst>
          </p:cNvPr>
          <p:cNvSpPr txBox="1"/>
          <p:nvPr/>
        </p:nvSpPr>
        <p:spPr>
          <a:xfrm>
            <a:off x="6033834" y="3241002"/>
            <a:ext cx="2549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REPETIR IgM e IgG</a:t>
            </a:r>
          </a:p>
          <a:p>
            <a:pPr algn="ctr"/>
            <a:r>
              <a:rPr lang="pt-BR" sz="2000" dirty="0"/>
              <a:t>2/3 SEMANAS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DE1FC51-40C9-4742-A7F2-9DBDB89EC05F}"/>
              </a:ext>
            </a:extLst>
          </p:cNvPr>
          <p:cNvSpPr txBox="1"/>
          <p:nvPr/>
        </p:nvSpPr>
        <p:spPr>
          <a:xfrm>
            <a:off x="6486362" y="4343857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+ / IgM +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4C69C4C-852F-BB05-45E1-461471223E61}"/>
              </a:ext>
            </a:extLst>
          </p:cNvPr>
          <p:cNvSpPr txBox="1"/>
          <p:nvPr/>
        </p:nvSpPr>
        <p:spPr>
          <a:xfrm>
            <a:off x="8564547" y="4343857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- / IgM -/+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A15F58B-A6B5-3829-759E-4336CAD600E3}"/>
              </a:ext>
            </a:extLst>
          </p:cNvPr>
          <p:cNvSpPr txBox="1"/>
          <p:nvPr/>
        </p:nvSpPr>
        <p:spPr>
          <a:xfrm>
            <a:off x="7650017" y="4889213"/>
            <a:ext cx="38002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Interromper Espiramicina</a:t>
            </a:r>
          </a:p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30 dias, se mantiver</a:t>
            </a:r>
          </a:p>
          <a:p>
            <a:pPr algn="ctr"/>
            <a:r>
              <a:rPr lang="pt-BR" dirty="0"/>
              <a:t>Inalterada considerar suscetível.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923434-B1C1-FC0B-3770-6896328D6710}"/>
              </a:ext>
            </a:extLst>
          </p:cNvPr>
          <p:cNvSpPr txBox="1"/>
          <p:nvPr/>
        </p:nvSpPr>
        <p:spPr>
          <a:xfrm>
            <a:off x="7956962" y="2142592"/>
            <a:ext cx="4011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8FFE402-650C-B1D2-D137-01C6D11140C4}"/>
              </a:ext>
            </a:extLst>
          </p:cNvPr>
          <p:cNvSpPr/>
          <p:nvPr/>
        </p:nvSpPr>
        <p:spPr>
          <a:xfrm>
            <a:off x="1114425" y="914401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324C66D-63A2-F1F1-70F9-DC36F3FD5BC5}"/>
              </a:ext>
            </a:extLst>
          </p:cNvPr>
          <p:cNvSpPr/>
          <p:nvPr/>
        </p:nvSpPr>
        <p:spPr>
          <a:xfrm>
            <a:off x="3506816" y="914401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C82891B5-33AF-BA3C-6C44-49C11A7F5F5B}"/>
              </a:ext>
            </a:extLst>
          </p:cNvPr>
          <p:cNvCxnSpPr>
            <a:cxnSpLocks/>
          </p:cNvCxnSpPr>
          <p:nvPr/>
        </p:nvCxnSpPr>
        <p:spPr>
          <a:xfrm flipH="1">
            <a:off x="4149436" y="2870835"/>
            <a:ext cx="233367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48BF1AE1-B66B-881F-FB18-F806968692EE}"/>
              </a:ext>
            </a:extLst>
          </p:cNvPr>
          <p:cNvCxnSpPr>
            <a:cxnSpLocks/>
          </p:cNvCxnSpPr>
          <p:nvPr/>
        </p:nvCxnSpPr>
        <p:spPr>
          <a:xfrm flipH="1">
            <a:off x="2581275" y="3877132"/>
            <a:ext cx="444531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27219CF0-8EA3-8113-7731-78E553EAF386}"/>
              </a:ext>
            </a:extLst>
          </p:cNvPr>
          <p:cNvCxnSpPr>
            <a:cxnSpLocks/>
          </p:cNvCxnSpPr>
          <p:nvPr/>
        </p:nvCxnSpPr>
        <p:spPr>
          <a:xfrm>
            <a:off x="1939301" y="4743967"/>
            <a:ext cx="0" cy="2416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87EB2410-A504-654C-D46B-EFBA49433178}"/>
              </a:ext>
            </a:extLst>
          </p:cNvPr>
          <p:cNvCxnSpPr>
            <a:cxnSpLocks/>
          </p:cNvCxnSpPr>
          <p:nvPr/>
        </p:nvCxnSpPr>
        <p:spPr>
          <a:xfrm>
            <a:off x="1939301" y="5524733"/>
            <a:ext cx="0" cy="2416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5E2C8129-8254-355E-97C6-EAFA8D5A89FE}"/>
              </a:ext>
            </a:extLst>
          </p:cNvPr>
          <p:cNvCxnSpPr>
            <a:cxnSpLocks/>
          </p:cNvCxnSpPr>
          <p:nvPr/>
        </p:nvCxnSpPr>
        <p:spPr>
          <a:xfrm>
            <a:off x="4149436" y="3900842"/>
            <a:ext cx="448772" cy="3906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316C5059-6F00-DF19-5BA7-08F10F462B42}"/>
              </a:ext>
            </a:extLst>
          </p:cNvPr>
          <p:cNvCxnSpPr>
            <a:cxnSpLocks/>
          </p:cNvCxnSpPr>
          <p:nvPr/>
        </p:nvCxnSpPr>
        <p:spPr>
          <a:xfrm>
            <a:off x="5209203" y="4743967"/>
            <a:ext cx="0" cy="233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48E4E00A-4EA6-7220-F968-E159BD0623BA}"/>
              </a:ext>
            </a:extLst>
          </p:cNvPr>
          <p:cNvSpPr/>
          <p:nvPr/>
        </p:nvSpPr>
        <p:spPr>
          <a:xfrm>
            <a:off x="6096000" y="920459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84D5ADE5-3062-B046-FF86-F0D6B9CD0DD2}"/>
              </a:ext>
            </a:extLst>
          </p:cNvPr>
          <p:cNvCxnSpPr/>
          <p:nvPr/>
        </p:nvCxnSpPr>
        <p:spPr>
          <a:xfrm>
            <a:off x="7244003" y="1743075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18A61FD8-CA5C-4AC1-D730-9909AE5FC20C}"/>
              </a:ext>
            </a:extLst>
          </p:cNvPr>
          <p:cNvCxnSpPr>
            <a:cxnSpLocks/>
          </p:cNvCxnSpPr>
          <p:nvPr/>
        </p:nvCxnSpPr>
        <p:spPr>
          <a:xfrm>
            <a:off x="7244003" y="3070860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1B6D2684-2D5C-A7A3-67CC-50DD97F295B5}"/>
              </a:ext>
            </a:extLst>
          </p:cNvPr>
          <p:cNvCxnSpPr>
            <a:cxnSpLocks/>
          </p:cNvCxnSpPr>
          <p:nvPr/>
        </p:nvCxnSpPr>
        <p:spPr>
          <a:xfrm>
            <a:off x="7191373" y="4210507"/>
            <a:ext cx="0" cy="2085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EE76A94D-697E-9E3D-E093-B20B6C2988BB}"/>
              </a:ext>
            </a:extLst>
          </p:cNvPr>
          <p:cNvCxnSpPr>
            <a:cxnSpLocks/>
          </p:cNvCxnSpPr>
          <p:nvPr/>
        </p:nvCxnSpPr>
        <p:spPr>
          <a:xfrm flipH="1">
            <a:off x="6261173" y="4785555"/>
            <a:ext cx="830675" cy="6722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id="{FAD37C2D-FB52-1206-5F51-E4FF2CB6D355}"/>
              </a:ext>
            </a:extLst>
          </p:cNvPr>
          <p:cNvCxnSpPr>
            <a:cxnSpLocks/>
          </p:cNvCxnSpPr>
          <p:nvPr/>
        </p:nvCxnSpPr>
        <p:spPr>
          <a:xfrm>
            <a:off x="8201025" y="3952326"/>
            <a:ext cx="102870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7CB25EF2-6E82-6BEB-E46B-150904DAA4F2}"/>
              </a:ext>
            </a:extLst>
          </p:cNvPr>
          <p:cNvSpPr/>
          <p:nvPr/>
        </p:nvSpPr>
        <p:spPr>
          <a:xfrm>
            <a:off x="8564547" y="920459"/>
            <a:ext cx="2190746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C6B3F4F0-8104-649F-5FDE-1E5F8BAA96F6}"/>
              </a:ext>
            </a:extLst>
          </p:cNvPr>
          <p:cNvCxnSpPr/>
          <p:nvPr/>
        </p:nvCxnSpPr>
        <p:spPr>
          <a:xfrm>
            <a:off x="9758603" y="1724846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2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5" grpId="2"/>
      <p:bldP spid="15" grpId="3"/>
      <p:bldP spid="16" grpId="0"/>
      <p:bldP spid="17" grpId="0"/>
      <p:bldP spid="18" grpId="0"/>
      <p:bldP spid="18" grpId="1"/>
      <p:bldP spid="19" grpId="0"/>
      <p:bldP spid="20" grpId="0"/>
      <p:bldP spid="22" grpId="0"/>
      <p:bldP spid="23" grpId="0" animBg="1"/>
      <p:bldP spid="24" grpId="0" animBg="1"/>
      <p:bldP spid="42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0EE8A2-90C7-51C9-380A-23EFF1F0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492383"/>
            <a:ext cx="10610850" cy="13858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C464ED-DDE5-9938-962C-8ACA98A2AC59}"/>
              </a:ext>
            </a:extLst>
          </p:cNvPr>
          <p:cNvSpPr txBox="1"/>
          <p:nvPr/>
        </p:nvSpPr>
        <p:spPr>
          <a:xfrm>
            <a:off x="1976601" y="30718"/>
            <a:ext cx="8743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Conduta para gestantes a partir de 16 semanas de gestação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30CC64-A9E9-7E77-0869-E4C27D402560}"/>
              </a:ext>
            </a:extLst>
          </p:cNvPr>
          <p:cNvSpPr txBox="1"/>
          <p:nvPr/>
        </p:nvSpPr>
        <p:spPr>
          <a:xfrm>
            <a:off x="1219200" y="2409825"/>
            <a:ext cx="1936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IMUNE</a:t>
            </a:r>
          </a:p>
          <a:p>
            <a:pPr algn="ctr"/>
            <a:r>
              <a:rPr lang="pt-BR" sz="2400" dirty="0"/>
              <a:t>ORIENTAÇÕES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434492D-1B76-6E35-0308-B3A1FB28C9E7}"/>
              </a:ext>
            </a:extLst>
          </p:cNvPr>
          <p:cNvCxnSpPr/>
          <p:nvPr/>
        </p:nvCxnSpPr>
        <p:spPr>
          <a:xfrm>
            <a:off x="2184462" y="1943100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F68A6846-1063-B880-8E3B-ED49AF217343}"/>
              </a:ext>
            </a:extLst>
          </p:cNvPr>
          <p:cNvSpPr txBox="1"/>
          <p:nvPr/>
        </p:nvSpPr>
        <p:spPr>
          <a:xfrm>
            <a:off x="3551715" y="2339936"/>
            <a:ext cx="2205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POSSIBILIDADE</a:t>
            </a:r>
          </a:p>
          <a:p>
            <a:pPr algn="ctr"/>
            <a:r>
              <a:rPr lang="pt-BR" sz="2000" dirty="0"/>
              <a:t>INFECÇÃO AGUDA*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B4A247E-E359-C75F-F9D9-7F9404F1AF0B}"/>
              </a:ext>
            </a:extLst>
          </p:cNvPr>
          <p:cNvCxnSpPr/>
          <p:nvPr/>
        </p:nvCxnSpPr>
        <p:spPr>
          <a:xfrm>
            <a:off x="4651437" y="1943100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593FC4-88A9-305B-C90C-32BB51C181E6}"/>
              </a:ext>
            </a:extLst>
          </p:cNvPr>
          <p:cNvSpPr txBox="1"/>
          <p:nvPr/>
        </p:nvSpPr>
        <p:spPr>
          <a:xfrm>
            <a:off x="3288052" y="3243144"/>
            <a:ext cx="25498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ENCAMINHAR PARA</a:t>
            </a:r>
          </a:p>
          <a:p>
            <a:pPr algn="ctr"/>
            <a:r>
              <a:rPr lang="pt-BR" sz="2000" dirty="0" err="1"/>
              <a:t>AlTO</a:t>
            </a:r>
            <a:r>
              <a:rPr lang="pt-BR" sz="2000" dirty="0"/>
              <a:t> RISCO</a:t>
            </a:r>
          </a:p>
          <a:p>
            <a:pPr algn="ctr"/>
            <a:endParaRPr lang="pt-BR" sz="2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B09D050-99FB-F555-2FD6-4055BCFD60FA}"/>
              </a:ext>
            </a:extLst>
          </p:cNvPr>
          <p:cNvSpPr txBox="1"/>
          <p:nvPr/>
        </p:nvSpPr>
        <p:spPr>
          <a:xfrm>
            <a:off x="6261173" y="2138096"/>
            <a:ext cx="2095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INFECÇÃO MUITO </a:t>
            </a:r>
          </a:p>
          <a:p>
            <a:pPr algn="ctr"/>
            <a:r>
              <a:rPr lang="pt-BR" sz="2000" dirty="0"/>
              <a:t>RECENTE OU </a:t>
            </a:r>
          </a:p>
          <a:p>
            <a:pPr algn="ctr"/>
            <a:r>
              <a:rPr lang="pt-BR" sz="2000" dirty="0"/>
              <a:t>IgM FALSO +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FB3ACF-B781-B049-C6BE-189C447A71E1}"/>
              </a:ext>
            </a:extLst>
          </p:cNvPr>
          <p:cNvSpPr txBox="1"/>
          <p:nvPr/>
        </p:nvSpPr>
        <p:spPr>
          <a:xfrm>
            <a:off x="6033834" y="3241002"/>
            <a:ext cx="2549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INICIAR ESPIRAMICINA</a:t>
            </a:r>
          </a:p>
          <a:p>
            <a:pPr algn="ctr"/>
            <a:r>
              <a:rPr lang="pt-BR" sz="2000" dirty="0"/>
              <a:t>REPETIR IgM e IgG</a:t>
            </a:r>
          </a:p>
          <a:p>
            <a:pPr algn="ctr"/>
            <a:r>
              <a:rPr lang="pt-BR" sz="2000" dirty="0"/>
              <a:t>2/3 SEMANAS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4CE58DB-0171-CB8A-EAB5-76C04D997C15}"/>
              </a:ext>
            </a:extLst>
          </p:cNvPr>
          <p:cNvSpPr txBox="1"/>
          <p:nvPr/>
        </p:nvSpPr>
        <p:spPr>
          <a:xfrm>
            <a:off x="6486362" y="4343857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+ / IgM +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CA246BD-FA02-8F8A-DC9B-A57D2F78FDF5}"/>
              </a:ext>
            </a:extLst>
          </p:cNvPr>
          <p:cNvSpPr txBox="1"/>
          <p:nvPr/>
        </p:nvSpPr>
        <p:spPr>
          <a:xfrm>
            <a:off x="8564547" y="4343857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IgG - / IgM -/+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4D4D58-F8EA-E0BA-D02D-C03656522F97}"/>
              </a:ext>
            </a:extLst>
          </p:cNvPr>
          <p:cNvSpPr txBox="1"/>
          <p:nvPr/>
        </p:nvSpPr>
        <p:spPr>
          <a:xfrm>
            <a:off x="7650017" y="4889213"/>
            <a:ext cx="38002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Interromper Espiramicina</a:t>
            </a:r>
          </a:p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30 dias, se mantiver</a:t>
            </a:r>
          </a:p>
          <a:p>
            <a:pPr algn="ctr"/>
            <a:r>
              <a:rPr lang="pt-BR" dirty="0"/>
              <a:t>Inalterada considerar suscetível.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8FC06336-5EC4-14BB-EF48-0F241C2161B3}"/>
              </a:ext>
            </a:extLst>
          </p:cNvPr>
          <p:cNvCxnSpPr>
            <a:cxnSpLocks/>
          </p:cNvCxnSpPr>
          <p:nvPr/>
        </p:nvCxnSpPr>
        <p:spPr>
          <a:xfrm>
            <a:off x="7244003" y="3070860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E774A7B9-C863-A217-156D-59A3CDCB600F}"/>
              </a:ext>
            </a:extLst>
          </p:cNvPr>
          <p:cNvCxnSpPr>
            <a:cxnSpLocks/>
          </p:cNvCxnSpPr>
          <p:nvPr/>
        </p:nvCxnSpPr>
        <p:spPr>
          <a:xfrm>
            <a:off x="7191373" y="4210507"/>
            <a:ext cx="0" cy="2085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78D31C4-B7B9-6C98-CF24-D4DB7E342447}"/>
              </a:ext>
            </a:extLst>
          </p:cNvPr>
          <p:cNvCxnSpPr>
            <a:cxnSpLocks/>
          </p:cNvCxnSpPr>
          <p:nvPr/>
        </p:nvCxnSpPr>
        <p:spPr>
          <a:xfrm>
            <a:off x="8201025" y="3952326"/>
            <a:ext cx="102870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6F80A8B9-5D92-F51F-FF00-CD17AEC90A06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498501" y="3904863"/>
            <a:ext cx="987861" cy="6390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3C968B4-05B3-2E39-C17E-50408CFE5715}"/>
              </a:ext>
            </a:extLst>
          </p:cNvPr>
          <p:cNvCxnSpPr>
            <a:cxnSpLocks/>
          </p:cNvCxnSpPr>
          <p:nvPr/>
        </p:nvCxnSpPr>
        <p:spPr>
          <a:xfrm>
            <a:off x="7177326" y="1878271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216A500-68CF-33FC-CA6F-C32F4D8EE145}"/>
              </a:ext>
            </a:extLst>
          </p:cNvPr>
          <p:cNvCxnSpPr>
            <a:cxnSpLocks/>
          </p:cNvCxnSpPr>
          <p:nvPr/>
        </p:nvCxnSpPr>
        <p:spPr>
          <a:xfrm>
            <a:off x="4562952" y="3005169"/>
            <a:ext cx="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C83D1A2-1C0D-0ABD-4981-96FAA4F4913B}"/>
              </a:ext>
            </a:extLst>
          </p:cNvPr>
          <p:cNvSpPr txBox="1"/>
          <p:nvPr/>
        </p:nvSpPr>
        <p:spPr>
          <a:xfrm>
            <a:off x="8356298" y="2532839"/>
            <a:ext cx="4011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Orientações Prevenção</a:t>
            </a:r>
          </a:p>
          <a:p>
            <a:pPr algn="ctr"/>
            <a:r>
              <a:rPr lang="pt-BR" dirty="0"/>
              <a:t>Repetir Sorologia idealmente mensal </a:t>
            </a:r>
          </a:p>
          <a:p>
            <a:pPr algn="ctr"/>
            <a:r>
              <a:rPr lang="pt-BR" dirty="0"/>
              <a:t>ou no mínimo trimestral e no Parto</a:t>
            </a:r>
          </a:p>
          <a:p>
            <a:pPr algn="ctr"/>
            <a:endParaRPr lang="pt-BR" dirty="0"/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2A14A3A-49D9-7907-8BB0-A23DEFC92336}"/>
              </a:ext>
            </a:extLst>
          </p:cNvPr>
          <p:cNvCxnSpPr/>
          <p:nvPr/>
        </p:nvCxnSpPr>
        <p:spPr>
          <a:xfrm>
            <a:off x="9663353" y="2011621"/>
            <a:ext cx="0" cy="466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9877E718-B760-9FDB-0765-63115AECC9DD}"/>
              </a:ext>
            </a:extLst>
          </p:cNvPr>
          <p:cNvSpPr/>
          <p:nvPr/>
        </p:nvSpPr>
        <p:spPr>
          <a:xfrm>
            <a:off x="3516851" y="986347"/>
            <a:ext cx="2408853" cy="934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A1EE03C-E305-2156-8C6C-2405197567FD}"/>
              </a:ext>
            </a:extLst>
          </p:cNvPr>
          <p:cNvSpPr/>
          <p:nvPr/>
        </p:nvSpPr>
        <p:spPr>
          <a:xfrm>
            <a:off x="5986946" y="982051"/>
            <a:ext cx="2408853" cy="895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A60F2F2-7FDA-2C24-1DD9-77EBDBDD8411}"/>
              </a:ext>
            </a:extLst>
          </p:cNvPr>
          <p:cNvSpPr/>
          <p:nvPr/>
        </p:nvSpPr>
        <p:spPr>
          <a:xfrm>
            <a:off x="8458926" y="1007361"/>
            <a:ext cx="2408853" cy="87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7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24" grpId="0"/>
      <p:bldP spid="26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33AFB-2512-5091-39A2-50B1D4FC5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A13449A-66F1-D24C-812D-037192363F38}"/>
              </a:ext>
            </a:extLst>
          </p:cNvPr>
          <p:cNvSpPr txBox="1"/>
          <p:nvPr/>
        </p:nvSpPr>
        <p:spPr>
          <a:xfrm>
            <a:off x="240030" y="107398"/>
            <a:ext cx="11786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A transmissão vertical é confirmada:  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/>
              <a:t>                          Amniocentese  entre  a  18ª e  a  32ª semana – RT-PCR </a:t>
            </a:r>
          </a:p>
        </p:txBody>
      </p:sp>
      <p:pic>
        <p:nvPicPr>
          <p:cNvPr id="6146" name="Picture 2" descr="Amniocentese – Fetali – Medicina Fetal e Ultrassonografia">
            <a:extLst>
              <a:ext uri="{FF2B5EF4-FFF2-40B4-BE49-F238E27FC236}">
                <a16:creationId xmlns:a16="http://schemas.microsoft.com/office/drawing/2014/main" id="{AF9D77A0-D8E1-7521-BD73-B98D9EEA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19" y="1647146"/>
            <a:ext cx="5605463" cy="22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780B4AD-AEC1-65E0-FAF2-CC31EB991C00}"/>
              </a:ext>
            </a:extLst>
          </p:cNvPr>
          <p:cNvSpPr txBox="1"/>
          <p:nvPr/>
        </p:nvSpPr>
        <p:spPr>
          <a:xfrm>
            <a:off x="240030" y="4099895"/>
            <a:ext cx="11658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800" dirty="0"/>
          </a:p>
          <a:p>
            <a:pPr algn="just"/>
            <a:r>
              <a:rPr lang="pt-BR" sz="2800" dirty="0"/>
              <a:t>                            Sinais  Ultrassonográficos de infecção fetal : </a:t>
            </a:r>
          </a:p>
          <a:p>
            <a:pPr algn="ctr"/>
            <a:r>
              <a:rPr lang="pt-BR" sz="2800" dirty="0"/>
              <a:t>  M</a:t>
            </a:r>
            <a:r>
              <a:rPr lang="pt-BR" sz="2800" b="0" i="0" dirty="0">
                <a:effectLst/>
              </a:rPr>
              <a:t>icrocefalia, Hidrocefalia, Calcificações cerebrais, Catarata,</a:t>
            </a:r>
            <a:r>
              <a:rPr lang="pt-BR" sz="2800" dirty="0"/>
              <a:t> H</a:t>
            </a:r>
            <a:r>
              <a:rPr lang="pt-BR" sz="2800" b="0" i="0" dirty="0">
                <a:effectLst/>
              </a:rPr>
              <a:t>epatomegalia</a:t>
            </a:r>
            <a:r>
              <a:rPr lang="pt-BR" sz="2800" dirty="0"/>
              <a:t>,  </a:t>
            </a:r>
          </a:p>
          <a:p>
            <a:pPr algn="ctr"/>
            <a:r>
              <a:rPr lang="pt-BR" sz="2800" dirty="0"/>
              <a:t>  Restrição de crescimento intrauterino ,  Espessamentos placentários. </a:t>
            </a:r>
          </a:p>
        </p:txBody>
      </p:sp>
    </p:spTree>
    <p:extLst>
      <p:ext uri="{BB962C8B-B14F-4D97-AF65-F5344CB8AC3E}">
        <p14:creationId xmlns:p14="http://schemas.microsoft.com/office/powerpoint/2010/main" val="37416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6444604-EF09-579E-6870-5136D896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"/>
          <a:stretch>
            <a:fillRect/>
          </a:stretch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98C4CB-4898-C01B-7DB8-096E73F4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64" y="6491767"/>
            <a:ext cx="6210300" cy="36195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D472671-34D2-AD3E-2B2C-275CEFA2648F}"/>
              </a:ext>
            </a:extLst>
          </p:cNvPr>
          <p:cNvSpPr/>
          <p:nvPr/>
        </p:nvSpPr>
        <p:spPr>
          <a:xfrm>
            <a:off x="258417" y="2564296"/>
            <a:ext cx="11459818" cy="3185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CDFD5C-84A9-ABF0-1039-9E51BC183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28" y="2836834"/>
            <a:ext cx="9780105" cy="13684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77E0C8-54F1-1F9B-5C3B-759A474A8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81" y="4455927"/>
            <a:ext cx="9525000" cy="13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35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5B89D6F-DC08-39EC-058F-12ECBC0E151E}"/>
              </a:ext>
            </a:extLst>
          </p:cNvPr>
          <p:cNvSpPr txBox="1"/>
          <p:nvPr/>
        </p:nvSpPr>
        <p:spPr>
          <a:xfrm>
            <a:off x="3376819" y="0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PROFILAXIA E TRATAMENTO</a:t>
            </a:r>
            <a:endParaRPr lang="pt-BR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5C2504-C9C8-2C78-4E6F-5A95C9B8B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33" y="737774"/>
            <a:ext cx="8362950" cy="85248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D75FFF-D18F-1854-613E-EAFA5A1EF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91" y="2193482"/>
            <a:ext cx="9780105" cy="13684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F2AC644-8382-DC8D-CDB4-66A3215B8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555" y="4165108"/>
            <a:ext cx="9525000" cy="13684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E55B833-6316-02C0-C5EE-D72DA763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99" y="6520070"/>
            <a:ext cx="5457281" cy="23853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E91A96F-466C-898A-3483-A8B52356D6AC}"/>
              </a:ext>
            </a:extLst>
          </p:cNvPr>
          <p:cNvSpPr/>
          <p:nvPr/>
        </p:nvSpPr>
        <p:spPr>
          <a:xfrm>
            <a:off x="907774" y="3484396"/>
            <a:ext cx="10376452" cy="223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098BAF-6126-CA21-CCBD-02E50B4B2309}"/>
              </a:ext>
            </a:extLst>
          </p:cNvPr>
          <p:cNvSpPr txBox="1"/>
          <p:nvPr/>
        </p:nvSpPr>
        <p:spPr>
          <a:xfrm>
            <a:off x="1142999" y="3687186"/>
            <a:ext cx="9906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 - Métodos invasivos de diagnóstico fetal não estão mais indicados.</a:t>
            </a:r>
          </a:p>
          <a:p>
            <a:pPr algn="just"/>
            <a:r>
              <a:rPr lang="pt-BR" sz="2800" dirty="0"/>
              <a:t> - Alto risco de transmissão vertical.</a:t>
            </a:r>
          </a:p>
        </p:txBody>
      </p:sp>
    </p:spTree>
    <p:extLst>
      <p:ext uri="{BB962C8B-B14F-4D97-AF65-F5344CB8AC3E}">
        <p14:creationId xmlns:p14="http://schemas.microsoft.com/office/powerpoint/2010/main" val="125610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B49ECA1-CB3B-DA94-A131-77D9EE6FA865}"/>
              </a:ext>
            </a:extLst>
          </p:cNvPr>
          <p:cNvSpPr txBox="1"/>
          <p:nvPr/>
        </p:nvSpPr>
        <p:spPr>
          <a:xfrm>
            <a:off x="106845" y="193020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PROFILAXIA E TRATAMENTO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A15B684-5D71-B5C1-E383-25D74445E837}"/>
              </a:ext>
            </a:extLst>
          </p:cNvPr>
          <p:cNvSpPr txBox="1"/>
          <p:nvPr/>
        </p:nvSpPr>
        <p:spPr>
          <a:xfrm>
            <a:off x="106845" y="1059140"/>
            <a:ext cx="1197831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Toda gestante em investigação de infecção aguda deve iniciar o tratamento profilático com a Espiramicina – Reduz em até 50% risco de transmissão</a:t>
            </a:r>
          </a:p>
          <a:p>
            <a:endParaRPr lang="pt-BR" sz="2600" dirty="0"/>
          </a:p>
          <a:p>
            <a:r>
              <a:rPr lang="pt-BR" sz="3200" dirty="0"/>
              <a:t>Caso a suspeição de quadro agudo não seja confirmada - suspender o tratamento. </a:t>
            </a:r>
          </a:p>
          <a:p>
            <a:endParaRPr lang="pt-BR" sz="3200" dirty="0"/>
          </a:p>
          <a:p>
            <a:r>
              <a:rPr lang="pt-BR" sz="3200" dirty="0"/>
              <a:t>Em se confirmando o uso da droga deve ser mantido até o momento do parto.</a:t>
            </a:r>
          </a:p>
          <a:p>
            <a:endParaRPr lang="pt-BR" sz="2400" dirty="0"/>
          </a:p>
          <a:p>
            <a:r>
              <a:rPr lang="pt-BR" sz="2400" dirty="0"/>
              <a:t> </a:t>
            </a:r>
          </a:p>
          <a:p>
            <a:r>
              <a:rPr lang="pt-BR" sz="3200" dirty="0"/>
              <a:t>Posologia: Espiramicina 01 grama 8/8 horas.</a:t>
            </a:r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65067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E047DDB-105A-0E70-FE05-5F3BF15048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279226" y="1179209"/>
            <a:ext cx="11633546" cy="5416826"/>
          </a:xfrm>
          <a:prstGeom prst="rect">
            <a:avLst/>
          </a:prstGeom>
        </p:spPr>
      </p:pic>
      <p:pic>
        <p:nvPicPr>
          <p:cNvPr id="9" name="Picture 4" descr="http://www.pitterpatter.com.my/wp-content/uploads/2012/07/PREGNANCY34.jpg">
            <a:extLst>
              <a:ext uri="{FF2B5EF4-FFF2-40B4-BE49-F238E27FC236}">
                <a16:creationId xmlns:a16="http://schemas.microsoft.com/office/drawing/2014/main" id="{10A832D6-8A79-CFE9-7CA7-7F3B4777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7" y="1727034"/>
            <a:ext cx="56610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B999F97-5C03-86F1-D183-372033C178EE}"/>
              </a:ext>
            </a:extLst>
          </p:cNvPr>
          <p:cNvSpPr/>
          <p:nvPr/>
        </p:nvSpPr>
        <p:spPr>
          <a:xfrm>
            <a:off x="3278077" y="408007"/>
            <a:ext cx="54168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 ESPIRAMICINA</a:t>
            </a:r>
          </a:p>
        </p:txBody>
      </p:sp>
      <p:sp>
        <p:nvSpPr>
          <p:cNvPr id="12" name="Seta dobrada 11">
            <a:extLst>
              <a:ext uri="{FF2B5EF4-FFF2-40B4-BE49-F238E27FC236}">
                <a16:creationId xmlns:a16="http://schemas.microsoft.com/office/drawing/2014/main" id="{63767BE0-A302-025A-70A0-511AF42C4D56}"/>
              </a:ext>
            </a:extLst>
          </p:cNvPr>
          <p:cNvSpPr/>
          <p:nvPr/>
        </p:nvSpPr>
        <p:spPr>
          <a:xfrm rot="10800000">
            <a:off x="7362715" y="1910557"/>
            <a:ext cx="2413000" cy="2424112"/>
          </a:xfrm>
          <a:prstGeom prst="bentArrow">
            <a:avLst>
              <a:gd name="adj1" fmla="val 25000"/>
              <a:gd name="adj2" fmla="val 3096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dobrada 13">
            <a:extLst>
              <a:ext uri="{FF2B5EF4-FFF2-40B4-BE49-F238E27FC236}">
                <a16:creationId xmlns:a16="http://schemas.microsoft.com/office/drawing/2014/main" id="{60227C77-7DCB-6CB6-75D8-B2B3E97EA863}"/>
              </a:ext>
            </a:extLst>
          </p:cNvPr>
          <p:cNvSpPr/>
          <p:nvPr/>
        </p:nvSpPr>
        <p:spPr>
          <a:xfrm rot="10800000" flipH="1">
            <a:off x="2823210" y="1727034"/>
            <a:ext cx="1510831" cy="2160587"/>
          </a:xfrm>
          <a:prstGeom prst="bentArrow">
            <a:avLst>
              <a:gd name="adj1" fmla="val 4073"/>
              <a:gd name="adj2" fmla="val 4065"/>
              <a:gd name="adj3" fmla="val 28841"/>
              <a:gd name="adj4" fmla="val 42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diopatias Congênitas SP | Cirurgião Cardíaco SP">
            <a:extLst>
              <a:ext uri="{FF2B5EF4-FFF2-40B4-BE49-F238E27FC236}">
                <a16:creationId xmlns:a16="http://schemas.microsoft.com/office/drawing/2014/main" id="{25D1A4E6-0DC4-F354-9298-87496B20B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r="16182" b="-1"/>
          <a:stretch/>
        </p:blipFill>
        <p:spPr bwMode="auto">
          <a:xfrm>
            <a:off x="8274513" y="3314699"/>
            <a:ext cx="3774612" cy="3543291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grotóxicos causam má-formação em bebês no Brasil e nos EUA, apontam  estudos - De Olho nos Ruralistas">
            <a:extLst>
              <a:ext uri="{FF2B5EF4-FFF2-40B4-BE49-F238E27FC236}">
                <a16:creationId xmlns:a16="http://schemas.microsoft.com/office/drawing/2014/main" id="{17B90E4A-5D1D-0C2D-BCF8-571B8CA57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7" b="-3"/>
          <a:stretch/>
        </p:blipFill>
        <p:spPr bwMode="auto">
          <a:xfrm>
            <a:off x="5460694" y="464683"/>
            <a:ext cx="3095653" cy="2736930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o saber se a criança possui uma malformação craniofacial? - Clarice  Abreu, M.D.">
            <a:extLst>
              <a:ext uri="{FF2B5EF4-FFF2-40B4-BE49-F238E27FC236}">
                <a16:creationId xmlns:a16="http://schemas.microsoft.com/office/drawing/2014/main" id="{D6D58689-CE81-7EDF-617C-273F674EB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r="-2" b="-2"/>
          <a:stretch/>
        </p:blipFill>
        <p:spPr bwMode="auto">
          <a:xfrm>
            <a:off x="480178" y="3"/>
            <a:ext cx="4977466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encefalia – Wikipédia, a enciclopédia livre">
            <a:extLst>
              <a:ext uri="{FF2B5EF4-FFF2-40B4-BE49-F238E27FC236}">
                <a16:creationId xmlns:a16="http://schemas.microsoft.com/office/drawing/2014/main" id="{9A5B39DA-DFAB-9740-109D-CECE9652E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86"/>
          <a:stretch/>
        </p:blipFill>
        <p:spPr bwMode="auto"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06E04C-1819-22CC-D8B3-CDEEA6F99EC3}"/>
              </a:ext>
            </a:extLst>
          </p:cNvPr>
          <p:cNvSpPr txBox="1"/>
          <p:nvPr/>
        </p:nvSpPr>
        <p:spPr>
          <a:xfrm>
            <a:off x="4498849" y="5000822"/>
            <a:ext cx="6864411" cy="1355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E05690-2C3C-9851-F0FF-DF3142AFA665}"/>
              </a:ext>
            </a:extLst>
          </p:cNvPr>
          <p:cNvSpPr txBox="1"/>
          <p:nvPr/>
        </p:nvSpPr>
        <p:spPr>
          <a:xfrm>
            <a:off x="311274" y="2659987"/>
            <a:ext cx="7681404" cy="373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G</a:t>
            </a:r>
            <a:r>
              <a:rPr lang="en-US" sz="2800" b="0" i="0" dirty="0" err="1">
                <a:effectLst/>
              </a:rPr>
              <a:t>estante</a:t>
            </a:r>
            <a:r>
              <a:rPr lang="en-US" sz="2800" b="0" i="0" dirty="0">
                <a:effectLst/>
              </a:rPr>
              <a:t>  </a:t>
            </a:r>
            <a:r>
              <a:rPr lang="en-US" sz="2800" b="0" i="0" dirty="0" err="1">
                <a:effectLst/>
              </a:rPr>
              <a:t>infectada</a:t>
            </a:r>
            <a:r>
              <a:rPr lang="en-US" sz="2800" b="0" i="0" dirty="0">
                <a:effectLst/>
              </a:rPr>
              <a:t> STORCH+Z </a:t>
            </a:r>
            <a:r>
              <a:rPr lang="en-US" sz="2800" b="0" i="0" dirty="0" err="1">
                <a:effectLst/>
              </a:rPr>
              <a:t>poderá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resultar</a:t>
            </a:r>
            <a:r>
              <a:rPr lang="en-US" sz="2800" b="0" i="0" dirty="0">
                <a:effectLst/>
              </a:rPr>
              <a:t>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</a:t>
            </a:r>
            <a:r>
              <a:rPr lang="en-US" sz="2800" b="0" i="0" dirty="0" err="1">
                <a:effectLst/>
              </a:rPr>
              <a:t>borto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espontâneo</a:t>
            </a:r>
            <a:r>
              <a:rPr lang="en-US" sz="2800" b="0" i="0" dirty="0">
                <a:effectLst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Ó</a:t>
            </a:r>
            <a:r>
              <a:rPr lang="en-US" sz="2800" b="0" i="0" dirty="0" err="1">
                <a:effectLst/>
              </a:rPr>
              <a:t>bito</a:t>
            </a:r>
            <a:r>
              <a:rPr lang="en-US" sz="2800" b="0" i="0" dirty="0">
                <a:effectLst/>
              </a:rPr>
              <a:t> fetal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</a:t>
            </a:r>
            <a:r>
              <a:rPr lang="en-US" sz="2800" b="0" i="0" dirty="0" err="1">
                <a:effectLst/>
              </a:rPr>
              <a:t>nomalias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congênitas</a:t>
            </a:r>
            <a:r>
              <a:rPr lang="en-US" sz="2800" b="0" i="0" dirty="0">
                <a:effectLst/>
              </a:rPr>
              <a:t>, </a:t>
            </a:r>
            <a:r>
              <a:rPr lang="en-US" sz="2800" b="0" i="0" dirty="0" err="1">
                <a:effectLst/>
              </a:rPr>
              <a:t>principalmente</a:t>
            </a:r>
            <a:r>
              <a:rPr lang="en-US" sz="2800" b="0" i="0" dirty="0">
                <a:effectLst/>
              </a:rPr>
              <a:t> do SNC,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 </a:t>
            </a:r>
            <a:r>
              <a:rPr lang="en-US" sz="2800" b="0" i="0" dirty="0" err="1">
                <a:effectLst/>
              </a:rPr>
              <a:t>coração</a:t>
            </a:r>
            <a:r>
              <a:rPr lang="en-US" sz="2800" b="0" i="0" dirty="0">
                <a:effectLst/>
              </a:rPr>
              <a:t> e </a:t>
            </a:r>
            <a:r>
              <a:rPr lang="en-US" sz="2800" b="0" i="0" dirty="0" err="1">
                <a:effectLst/>
              </a:rPr>
              <a:t>olhos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0824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FDB2C7E-D49C-5D13-89F4-469F2FC2A541}"/>
              </a:ext>
            </a:extLst>
          </p:cNvPr>
          <p:cNvSpPr txBox="1"/>
          <p:nvPr/>
        </p:nvSpPr>
        <p:spPr>
          <a:xfrm>
            <a:off x="753788" y="3588068"/>
            <a:ext cx="10950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POSOLOGIA:</a:t>
            </a:r>
          </a:p>
          <a:p>
            <a:r>
              <a:rPr lang="pt-BR" sz="2800" dirty="0"/>
              <a:t>Sulfadiazina 500 mg – 02 </a:t>
            </a:r>
            <a:r>
              <a:rPr lang="pt-BR" sz="2800" dirty="0" err="1"/>
              <a:t>comps</a:t>
            </a:r>
            <a:r>
              <a:rPr lang="pt-BR" sz="2800" dirty="0"/>
              <a:t> 8/8 horas</a:t>
            </a:r>
          </a:p>
          <a:p>
            <a:r>
              <a:rPr lang="pt-BR" sz="2800" dirty="0"/>
              <a:t>Pirimetamina 25 mg – 02 </a:t>
            </a:r>
            <a:r>
              <a:rPr lang="pt-BR" sz="2800" dirty="0" err="1"/>
              <a:t>comps</a:t>
            </a:r>
            <a:r>
              <a:rPr lang="pt-BR" sz="2800" dirty="0"/>
              <a:t> dia</a:t>
            </a:r>
          </a:p>
          <a:p>
            <a:r>
              <a:rPr lang="pt-BR" sz="2800" dirty="0"/>
              <a:t>Ácido Folínico 15 mg – 01 </a:t>
            </a:r>
            <a:r>
              <a:rPr lang="pt-BR" sz="2800" dirty="0" err="1"/>
              <a:t>comp</a:t>
            </a:r>
            <a:r>
              <a:rPr lang="pt-BR" sz="2800" dirty="0"/>
              <a:t> dia</a:t>
            </a:r>
          </a:p>
          <a:p>
            <a:endParaRPr lang="pt-BR" sz="2800" dirty="0"/>
          </a:p>
          <a:p>
            <a:r>
              <a:rPr lang="pt-BR" sz="3200" dirty="0"/>
              <a:t>             O esquema deve ser mantido até final da gestação.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71D19D7-F212-7DDC-B75C-E9708FDC4FE1}"/>
              </a:ext>
            </a:extLst>
          </p:cNvPr>
          <p:cNvSpPr txBox="1"/>
          <p:nvPr/>
        </p:nvSpPr>
        <p:spPr>
          <a:xfrm>
            <a:off x="8362640" y="6477401"/>
            <a:ext cx="618648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Fonte: Adaptado de MITSUKA-BREGANÓ, 2010, BRASIL, 201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6227E4-B127-E5FD-1B47-B892C5A3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FD7AF3-CE10-F757-3F43-5332C094390C}"/>
              </a:ext>
            </a:extLst>
          </p:cNvPr>
          <p:cNvSpPr txBox="1"/>
          <p:nvPr/>
        </p:nvSpPr>
        <p:spPr>
          <a:xfrm>
            <a:off x="-209428" y="126683"/>
            <a:ext cx="11744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Esquema tríplice: </a:t>
            </a:r>
          </a:p>
          <a:p>
            <a:pPr algn="ctr"/>
            <a:r>
              <a:rPr lang="pt-BR" sz="2800" dirty="0"/>
              <a:t>        </a:t>
            </a:r>
            <a:r>
              <a:rPr lang="pt-BR" sz="3200" dirty="0"/>
              <a:t>Sulfadiazina, Pirimetamina e Ác. Folínico.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E09C4C-D83C-5BF5-837B-2F80A1D90487}"/>
              </a:ext>
            </a:extLst>
          </p:cNvPr>
          <p:cNvSpPr txBox="1"/>
          <p:nvPr/>
        </p:nvSpPr>
        <p:spPr>
          <a:xfrm>
            <a:off x="753788" y="1676303"/>
            <a:ext cx="11434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O esquema tríplice -  após a 16ª semana. </a:t>
            </a:r>
          </a:p>
          <a:p>
            <a:r>
              <a:rPr lang="pt-BR" sz="3200" dirty="0"/>
              <a:t>Até lá, mesmo o acometimento fetal - Espiramicina.</a:t>
            </a:r>
          </a:p>
        </p:txBody>
      </p:sp>
    </p:spTree>
    <p:extLst>
      <p:ext uri="{BB962C8B-B14F-4D97-AF65-F5344CB8AC3E}">
        <p14:creationId xmlns:p14="http://schemas.microsoft.com/office/powerpoint/2010/main" val="796394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tese-purinas">
            <a:extLst>
              <a:ext uri="{FF2B5EF4-FFF2-40B4-BE49-F238E27FC236}">
                <a16:creationId xmlns:a16="http://schemas.microsoft.com/office/drawing/2014/main" id="{0C134CDC-2DD9-E7FA-817A-4F7A4A6C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8982" y="1083365"/>
            <a:ext cx="8766313" cy="49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8B007C-1E8E-17C9-6CC2-BE5B0C91B2F9}"/>
              </a:ext>
            </a:extLst>
          </p:cNvPr>
          <p:cNvSpPr txBox="1"/>
          <p:nvPr/>
        </p:nvSpPr>
        <p:spPr>
          <a:xfrm>
            <a:off x="1343436" y="114367"/>
            <a:ext cx="9816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solidFill>
                  <a:srgbClr val="0085BA"/>
                </a:solidFill>
                <a:effectLst/>
                <a:highlight>
                  <a:srgbClr val="FFFFFF"/>
                </a:highlight>
                <a:latin typeface="Raleway" pitchFamily="2" charset="0"/>
              </a:rPr>
              <a:t>INIBIDORES DA SÍNTESE DE FOLATOS E SUA REDUÇÃO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DC9A88-DCFC-96C6-0E35-987786CA2C1B}"/>
              </a:ext>
            </a:extLst>
          </p:cNvPr>
          <p:cNvSpPr/>
          <p:nvPr/>
        </p:nvSpPr>
        <p:spPr>
          <a:xfrm>
            <a:off x="1898374" y="5237922"/>
            <a:ext cx="8494644" cy="912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21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>
            <a:extLst>
              <a:ext uri="{FF2B5EF4-FFF2-40B4-BE49-F238E27FC236}">
                <a16:creationId xmlns:a16="http://schemas.microsoft.com/office/drawing/2014/main" id="{F208DDE7-CD89-159C-F9C5-311649CA1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04813"/>
            <a:ext cx="69723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AD9F3ADB-A2AB-F5EF-75C9-E138C7854B48}"/>
              </a:ext>
            </a:extLst>
          </p:cNvPr>
          <p:cNvSpPr/>
          <p:nvPr/>
        </p:nvSpPr>
        <p:spPr>
          <a:xfrm>
            <a:off x="2208213" y="1341438"/>
            <a:ext cx="7848600" cy="49672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dirty="0"/>
          </a:p>
        </p:txBody>
      </p:sp>
      <p:sp>
        <p:nvSpPr>
          <p:cNvPr id="32772" name="CaixaDeTexto 3">
            <a:extLst>
              <a:ext uri="{FF2B5EF4-FFF2-40B4-BE49-F238E27FC236}">
                <a16:creationId xmlns:a16="http://schemas.microsoft.com/office/drawing/2014/main" id="{DB1A3833-BAA3-54E5-0D0F-C73DE2334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158" y="1239659"/>
            <a:ext cx="5774530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endParaRPr lang="pt-BR" sz="2400" dirty="0"/>
          </a:p>
          <a:p>
            <a:pPr marL="0" indent="0">
              <a:defRPr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 INICIO DA GRAVIDEZ – 1º trimestre</a:t>
            </a:r>
          </a:p>
        </p:txBody>
      </p:sp>
      <p:pic>
        <p:nvPicPr>
          <p:cNvPr id="33797" name="Imagem 3">
            <a:extLst>
              <a:ext uri="{FF2B5EF4-FFF2-40B4-BE49-F238E27FC236}">
                <a16:creationId xmlns:a16="http://schemas.microsoft.com/office/drawing/2014/main" id="{316F34B2-EAF8-3599-D1F8-86658E57E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929794"/>
            <a:ext cx="4464050" cy="361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m 4">
            <a:extLst>
              <a:ext uri="{FF2B5EF4-FFF2-40B4-BE49-F238E27FC236}">
                <a16:creationId xmlns:a16="http://schemas.microsoft.com/office/drawing/2014/main" id="{70600849-2324-DBFD-96CC-E968CD3D1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932043"/>
            <a:ext cx="4105275" cy="360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>
            <a:extLst>
              <a:ext uri="{FF2B5EF4-FFF2-40B4-BE49-F238E27FC236}">
                <a16:creationId xmlns:a16="http://schemas.microsoft.com/office/drawing/2014/main" id="{D3E6CFDF-1C16-22D4-4AD9-AC0B88DAA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81075"/>
            <a:ext cx="69723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69DFFA4-6778-2006-1F35-3BAF9708E8A7}"/>
              </a:ext>
            </a:extLst>
          </p:cNvPr>
          <p:cNvSpPr/>
          <p:nvPr/>
        </p:nvSpPr>
        <p:spPr>
          <a:xfrm>
            <a:off x="2616200" y="4292600"/>
            <a:ext cx="2089150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F3AABE6-4719-26B1-50D1-D05CC57E047B}"/>
              </a:ext>
            </a:extLst>
          </p:cNvPr>
          <p:cNvSpPr/>
          <p:nvPr/>
        </p:nvSpPr>
        <p:spPr>
          <a:xfrm>
            <a:off x="3295650" y="3897313"/>
            <a:ext cx="720725" cy="39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A54279D-E1C4-2860-C767-5CF3FFBB58E8}"/>
              </a:ext>
            </a:extLst>
          </p:cNvPr>
          <p:cNvSpPr/>
          <p:nvPr/>
        </p:nvSpPr>
        <p:spPr>
          <a:xfrm>
            <a:off x="2616200" y="3357563"/>
            <a:ext cx="5146261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Albumina    </a:t>
            </a:r>
            <a:r>
              <a:rPr lang="pt-B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pt-B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Bilirrubina INDIRETA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55FC740-2997-29AD-96CB-F99425CBD7D4}"/>
              </a:ext>
            </a:extLst>
          </p:cNvPr>
          <p:cNvSpPr/>
          <p:nvPr/>
        </p:nvSpPr>
        <p:spPr>
          <a:xfrm rot="19083654">
            <a:off x="4762500" y="3951288"/>
            <a:ext cx="520700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80244F6-85D6-8FBC-1CB0-031881E88D43}"/>
              </a:ext>
            </a:extLst>
          </p:cNvPr>
          <p:cNvSpPr/>
          <p:nvPr/>
        </p:nvSpPr>
        <p:spPr>
          <a:xfrm>
            <a:off x="5170488" y="3897313"/>
            <a:ext cx="233362" cy="252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21F0C8-B317-AFF0-924A-4C04388DC4B0}"/>
              </a:ext>
            </a:extLst>
          </p:cNvPr>
          <p:cNvSpPr/>
          <p:nvPr/>
        </p:nvSpPr>
        <p:spPr>
          <a:xfrm>
            <a:off x="4486149" y="3447341"/>
            <a:ext cx="309424" cy="3862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3000B74-6F8E-A3A5-FB1B-85017BD3F06F}"/>
              </a:ext>
            </a:extLst>
          </p:cNvPr>
          <p:cNvSpPr/>
          <p:nvPr/>
        </p:nvSpPr>
        <p:spPr>
          <a:xfrm>
            <a:off x="5233988" y="3876675"/>
            <a:ext cx="4030662" cy="2105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7FEAAFFD-3A99-2306-4BFE-4C79A016A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152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49E83C-FC59-BCF1-D922-E2CB35CE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0" r="9094" b="-1"/>
          <a:stretch>
            <a:fillRect/>
          </a:stretch>
        </p:blipFill>
        <p:spPr bwMode="auto"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90FCC30-5038-4F57-135A-5113DBEB19ED}"/>
              </a:ext>
            </a:extLst>
          </p:cNvPr>
          <p:cNvSpPr/>
          <p:nvPr/>
        </p:nvSpPr>
        <p:spPr>
          <a:xfrm>
            <a:off x="145080" y="2389157"/>
            <a:ext cx="3492641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SÍFILIS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GESTACIONAL</a:t>
            </a:r>
            <a:endParaRPr lang="en-US" sz="4400" b="0" cap="none" spc="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0058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2" descr="Resultado de imagem para sÃ­filis"/>
          <p:cNvPicPr/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3" name="Retângulo 3"/>
          <p:cNvSpPr/>
          <p:nvPr/>
        </p:nvSpPr>
        <p:spPr>
          <a:xfrm>
            <a:off x="0" y="105120"/>
            <a:ext cx="12010320" cy="673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</a:pPr>
            <a:r>
              <a:rPr lang="pt-BR" sz="4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                               Conceito</a:t>
            </a:r>
            <a:endParaRPr lang="pt-BR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Infecção sistêmica, privativa do ser humano.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Evolução crônica.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Surtos de agudização e períodos de latência.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Alta infectividade – </a:t>
            </a: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Notadamente nos estágios iniciais.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Transmissão preponderantemente sexual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           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354" name="Conector de seta reta 5"/>
          <p:cNvCxnSpPr/>
          <p:nvPr/>
        </p:nvCxnSpPr>
        <p:spPr>
          <a:xfrm>
            <a:off x="7328880" y="6010920"/>
            <a:ext cx="886680" cy="10080"/>
          </a:xfrm>
          <a:prstGeom prst="straightConnector1">
            <a:avLst/>
          </a:prstGeom>
          <a:ln w="28575">
            <a:solidFill>
              <a:srgbClr val="002060"/>
            </a:solidFill>
            <a:round/>
            <a:tailEnd type="triangle" w="med" len="med"/>
          </a:ln>
        </p:spPr>
      </p:cxnSp>
      <p:sp>
        <p:nvSpPr>
          <p:cNvPr id="355" name="Retângulo 6"/>
          <p:cNvSpPr/>
          <p:nvPr/>
        </p:nvSpPr>
        <p:spPr>
          <a:xfrm>
            <a:off x="8115480" y="5749200"/>
            <a:ext cx="1259280" cy="52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Vertical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356" name="Conector angulado 2"/>
          <p:cNvCxnSpPr/>
          <p:nvPr/>
        </p:nvCxnSpPr>
        <p:spPr>
          <a:xfrm flipV="1">
            <a:off x="9352080" y="5657760"/>
            <a:ext cx="744480" cy="363240"/>
          </a:xfrm>
          <a:prstGeom prst="bentConnector3">
            <a:avLst>
              <a:gd name="adj1" fmla="val 49975"/>
            </a:avLst>
          </a:prstGeom>
          <a:ln w="28575">
            <a:solidFill>
              <a:srgbClr val="002060"/>
            </a:solidFill>
            <a:round/>
            <a:tailEnd type="triangle" w="med" len="med"/>
          </a:ln>
        </p:spPr>
      </p:cxnSp>
      <p:cxnSp>
        <p:nvCxnSpPr>
          <p:cNvPr id="357" name="Conector angulado 8"/>
          <p:cNvCxnSpPr/>
          <p:nvPr/>
        </p:nvCxnSpPr>
        <p:spPr>
          <a:xfrm>
            <a:off x="9385920" y="6020280"/>
            <a:ext cx="676800" cy="373320"/>
          </a:xfrm>
          <a:prstGeom prst="bentConnector3">
            <a:avLst>
              <a:gd name="adj1" fmla="val 49973"/>
            </a:avLst>
          </a:prstGeom>
          <a:ln w="28575">
            <a:solidFill>
              <a:srgbClr val="002060"/>
            </a:solidFill>
            <a:round/>
            <a:tailEnd type="triangle" w="med" len="med"/>
          </a:ln>
        </p:spPr>
      </p:cxnSp>
      <p:sp>
        <p:nvSpPr>
          <p:cNvPr id="358" name="CaixaDeTexto 9"/>
          <p:cNvSpPr/>
          <p:nvPr/>
        </p:nvSpPr>
        <p:spPr>
          <a:xfrm>
            <a:off x="10044360" y="5403960"/>
            <a:ext cx="1965960" cy="7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PLACENTA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9" name="CaixaDeTexto 11"/>
          <p:cNvSpPr/>
          <p:nvPr/>
        </p:nvSpPr>
        <p:spPr>
          <a:xfrm>
            <a:off x="9959400" y="6142680"/>
            <a:ext cx="1591200" cy="7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PARTO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aixaDeTexto 3"/>
          <p:cNvSpPr/>
          <p:nvPr/>
        </p:nvSpPr>
        <p:spPr>
          <a:xfrm>
            <a:off x="3747960" y="1372680"/>
            <a:ext cx="540000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4400" b="0" i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Treponema pallidum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1" name="Retângulo 4"/>
          <p:cNvSpPr/>
          <p:nvPr/>
        </p:nvSpPr>
        <p:spPr>
          <a:xfrm>
            <a:off x="4363200" y="-118080"/>
            <a:ext cx="3436560" cy="156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9600" b="0" u="none" strike="noStrike">
                <a:solidFill>
                  <a:srgbClr val="FF0000"/>
                </a:solidFill>
                <a:effectLst/>
                <a:uFillTx/>
                <a:latin typeface="Bauhaus 93"/>
              </a:rPr>
              <a:t>SÍFILIS</a:t>
            </a:r>
            <a:endParaRPr lang="pt-BR" sz="9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2" name="Retângulo 5"/>
          <p:cNvSpPr/>
          <p:nvPr/>
        </p:nvSpPr>
        <p:spPr>
          <a:xfrm>
            <a:off x="745920" y="2142360"/>
            <a:ext cx="9848520" cy="181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- Microrganismo espiralado.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- Dotado de motilidade (</a:t>
            </a:r>
            <a:r>
              <a:rPr lang="pt-BR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tipo saca-rolhas</a:t>
            </a: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) o que facilita grandemente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  sua penetração nos tecidos.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3" name="Imagem 6"/>
          <p:cNvPicPr/>
          <p:nvPr/>
        </p:nvPicPr>
        <p:blipFill>
          <a:blip r:embed="rId2"/>
          <a:stretch/>
        </p:blipFill>
        <p:spPr>
          <a:xfrm>
            <a:off x="3135240" y="3708360"/>
            <a:ext cx="4565880" cy="245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4" name="Picture 2" descr="Sífilis cresce e atinge status de epidemia no Distrito Federal, diz governo  - Bio-Manguinhos/Fiocruz || Public Health Innovation"/>
          <p:cNvPicPr/>
          <p:nvPr/>
        </p:nvPicPr>
        <p:blipFill>
          <a:blip r:embed="rId3"/>
          <a:stretch/>
        </p:blipFill>
        <p:spPr>
          <a:xfrm>
            <a:off x="69480" y="2142360"/>
            <a:ext cx="11975760" cy="4534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aixaDeTexto 3"/>
          <p:cNvSpPr/>
          <p:nvPr/>
        </p:nvSpPr>
        <p:spPr>
          <a:xfrm>
            <a:off x="3747960" y="1372680"/>
            <a:ext cx="540000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4400" b="0" i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Treponema pallidum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6" name="Retângulo 4"/>
          <p:cNvSpPr/>
          <p:nvPr/>
        </p:nvSpPr>
        <p:spPr>
          <a:xfrm>
            <a:off x="4363200" y="-118080"/>
            <a:ext cx="3436560" cy="156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9600" b="0" u="none" strike="noStrike">
                <a:solidFill>
                  <a:srgbClr val="FF0000"/>
                </a:solidFill>
                <a:effectLst/>
                <a:uFillTx/>
                <a:latin typeface="Bauhaus 93"/>
              </a:rPr>
              <a:t>SÍFILIS</a:t>
            </a:r>
            <a:endParaRPr lang="pt-BR" sz="9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7" name="Retângulo 5"/>
          <p:cNvSpPr/>
          <p:nvPr/>
        </p:nvSpPr>
        <p:spPr>
          <a:xfrm>
            <a:off x="745920" y="2142360"/>
            <a:ext cx="9755280" cy="7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- Baixa resistência ao meio ambiente, ressecando-se rapidamente.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8" name="Imagem 2"/>
          <p:cNvPicPr/>
          <p:nvPr/>
        </p:nvPicPr>
        <p:blipFill>
          <a:blip r:embed="rId2"/>
          <a:stretch/>
        </p:blipFill>
        <p:spPr>
          <a:xfrm>
            <a:off x="543240" y="3372480"/>
            <a:ext cx="5199840" cy="315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9" name="Imagem 7"/>
          <p:cNvPicPr/>
          <p:nvPr/>
        </p:nvPicPr>
        <p:blipFill>
          <a:blip r:embed="rId3"/>
          <a:stretch/>
        </p:blipFill>
        <p:spPr>
          <a:xfrm>
            <a:off x="6448320" y="3372480"/>
            <a:ext cx="5199840" cy="315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0" name="CaixaDeTexto 12"/>
          <p:cNvSpPr/>
          <p:nvPr/>
        </p:nvSpPr>
        <p:spPr>
          <a:xfrm>
            <a:off x="3048840" y="3020760"/>
            <a:ext cx="6096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71" name="CaixaDeTexto 14"/>
          <p:cNvSpPr/>
          <p:nvPr/>
        </p:nvSpPr>
        <p:spPr>
          <a:xfrm>
            <a:off x="3048840" y="3020760"/>
            <a:ext cx="6096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372" name="Imagem 16"/>
          <p:cNvPicPr/>
          <p:nvPr/>
        </p:nvPicPr>
        <p:blipFill>
          <a:blip r:embed="rId4"/>
          <a:stretch/>
        </p:blipFill>
        <p:spPr>
          <a:xfrm>
            <a:off x="1797120" y="3372480"/>
            <a:ext cx="8568720" cy="3319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o Explicativo 1 9"/>
          <p:cNvSpPr/>
          <p:nvPr/>
        </p:nvSpPr>
        <p:spPr>
          <a:xfrm flipV="1">
            <a:off x="4107960" y="1890000"/>
            <a:ext cx="5694480" cy="1145880"/>
          </a:xfrm>
          <a:prstGeom prst="borderCallout1">
            <a:avLst>
              <a:gd name="adj1" fmla="val 98563"/>
              <a:gd name="adj2" fmla="val -192"/>
              <a:gd name="adj3" fmla="val 99121"/>
              <a:gd name="adj4" fmla="val 242"/>
            </a:avLst>
          </a:prstGeom>
          <a:solidFill>
            <a:srgbClr val="50B4C8"/>
          </a:solidFill>
          <a:ln>
            <a:solidFill>
              <a:srgbClr val="3B85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pic>
        <p:nvPicPr>
          <p:cNvPr id="374" name="Imagem 2"/>
          <p:cNvPicPr/>
          <p:nvPr/>
        </p:nvPicPr>
        <p:blipFill>
          <a:blip r:embed="rId2"/>
          <a:stretch/>
        </p:blipFill>
        <p:spPr>
          <a:xfrm>
            <a:off x="0" y="0"/>
            <a:ext cx="187956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5" name="Retângulo 6"/>
          <p:cNvSpPr/>
          <p:nvPr/>
        </p:nvSpPr>
        <p:spPr>
          <a:xfrm>
            <a:off x="4879800" y="1872000"/>
            <a:ext cx="4052160" cy="11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Cancro Duro. Linfonodos Regionais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Aparece ≈ 21 dias após a infecção.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Desaparece após 4 a 6 semanas.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Não percebida em 15-30% dos pacientes 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6" name="Imagem 7"/>
          <p:cNvPicPr/>
          <p:nvPr/>
        </p:nvPicPr>
        <p:blipFill>
          <a:blip r:embed="rId3"/>
          <a:stretch/>
        </p:blipFill>
        <p:spPr>
          <a:xfrm>
            <a:off x="7000920" y="3229560"/>
            <a:ext cx="2959560" cy="1789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7" name="Imagem 8"/>
          <p:cNvPicPr/>
          <p:nvPr/>
        </p:nvPicPr>
        <p:blipFill>
          <a:blip r:embed="rId4"/>
          <a:stretch/>
        </p:blipFill>
        <p:spPr>
          <a:xfrm>
            <a:off x="4040640" y="3229560"/>
            <a:ext cx="2959560" cy="178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8" name="Retângulo 10"/>
          <p:cNvSpPr/>
          <p:nvPr/>
        </p:nvSpPr>
        <p:spPr>
          <a:xfrm>
            <a:off x="4082760" y="1882440"/>
            <a:ext cx="5653080" cy="11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Febre, Cefaleia, Artralgia,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Manchas rosadas descamativas na pele, condiloma plano.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6 semanas a 6 meses depois da cicatrização lesão inicial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9" name="Imagem 12"/>
          <p:cNvPicPr/>
          <p:nvPr/>
        </p:nvPicPr>
        <p:blipFill>
          <a:blip r:embed="rId5"/>
          <a:stretch/>
        </p:blipFill>
        <p:spPr>
          <a:xfrm>
            <a:off x="5941800" y="3173400"/>
            <a:ext cx="2959560" cy="184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0" name="Imagem 13"/>
          <p:cNvPicPr/>
          <p:nvPr/>
        </p:nvPicPr>
        <p:blipFill>
          <a:blip r:embed="rId6"/>
          <a:stretch/>
        </p:blipFill>
        <p:spPr>
          <a:xfrm>
            <a:off x="2981520" y="3173400"/>
            <a:ext cx="2959560" cy="184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1" name="Retângulo 15"/>
          <p:cNvSpPr/>
          <p:nvPr/>
        </p:nvSpPr>
        <p:spPr>
          <a:xfrm>
            <a:off x="4912920" y="1872000"/>
            <a:ext cx="390672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Lesões gomosas e nodulares pele além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de acometimento de articulações, ossos,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coração e cérebro.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De 1 a 40 anos – 1/3 infectados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382" name="Conector reto 16"/>
          <p:cNvCxnSpPr/>
          <p:nvPr/>
        </p:nvCxnSpPr>
        <p:spPr>
          <a:xfrm>
            <a:off x="1880280" y="940680"/>
            <a:ext cx="2228040" cy="990360"/>
          </a:xfrm>
          <a:prstGeom prst="straightConnector1">
            <a:avLst/>
          </a:prstGeom>
          <a:ln w="0">
            <a:solidFill>
              <a:srgbClr val="50B4C8"/>
            </a:solidFill>
          </a:ln>
        </p:spPr>
      </p:cxnSp>
      <p:pic>
        <p:nvPicPr>
          <p:cNvPr id="383" name="Imagem 17"/>
          <p:cNvPicPr/>
          <p:nvPr/>
        </p:nvPicPr>
        <p:blipFill>
          <a:blip r:embed="rId7"/>
          <a:stretch/>
        </p:blipFill>
        <p:spPr>
          <a:xfrm>
            <a:off x="2793960" y="3152520"/>
            <a:ext cx="2959560" cy="186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4" name="Picture 4" descr="Resultado de imagem para aortite sifilítica"/>
          <p:cNvPicPr/>
          <p:nvPr/>
        </p:nvPicPr>
        <p:blipFill>
          <a:blip r:embed="rId8"/>
          <a:stretch/>
        </p:blipFill>
        <p:spPr>
          <a:xfrm>
            <a:off x="5754240" y="3152520"/>
            <a:ext cx="2959560" cy="186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5" name="Imagem 18"/>
          <p:cNvPicPr/>
          <p:nvPr/>
        </p:nvPicPr>
        <p:blipFill>
          <a:blip r:embed="rId9"/>
          <a:stretch/>
        </p:blipFill>
        <p:spPr>
          <a:xfrm>
            <a:off x="8714520" y="3150000"/>
            <a:ext cx="2846880" cy="186264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86" name="Conector reto 22"/>
          <p:cNvCxnSpPr/>
          <p:nvPr/>
        </p:nvCxnSpPr>
        <p:spPr>
          <a:xfrm flipV="1">
            <a:off x="1978560" y="1940760"/>
            <a:ext cx="2129760" cy="463320"/>
          </a:xfrm>
          <a:prstGeom prst="straightConnector1">
            <a:avLst/>
          </a:prstGeom>
          <a:ln w="0">
            <a:solidFill>
              <a:srgbClr val="50B4C8"/>
            </a:solidFill>
          </a:ln>
        </p:spPr>
      </p:cxnSp>
      <p:cxnSp>
        <p:nvCxnSpPr>
          <p:cNvPr id="387" name="Conector reto 23"/>
          <p:cNvCxnSpPr/>
          <p:nvPr/>
        </p:nvCxnSpPr>
        <p:spPr>
          <a:xfrm flipV="1">
            <a:off x="1880280" y="1904400"/>
            <a:ext cx="2228040" cy="3672000"/>
          </a:xfrm>
          <a:prstGeom prst="straightConnector1">
            <a:avLst/>
          </a:prstGeom>
          <a:ln w="0">
            <a:solidFill>
              <a:srgbClr val="50B4C8"/>
            </a:solidFill>
          </a:ln>
        </p:spPr>
      </p:cxnSp>
      <p:sp>
        <p:nvSpPr>
          <p:cNvPr id="388" name="CaixaDeTexto 1"/>
          <p:cNvSpPr/>
          <p:nvPr/>
        </p:nvSpPr>
        <p:spPr>
          <a:xfrm>
            <a:off x="4395960" y="11520"/>
            <a:ext cx="4718880" cy="52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SÍFILIS - EVOLUÇÃO CLÍNICA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9" name="Imagem 3"/>
          <p:cNvPicPr/>
          <p:nvPr/>
        </p:nvPicPr>
        <p:blipFill>
          <a:blip r:embed="rId10"/>
          <a:stretch/>
        </p:blipFill>
        <p:spPr>
          <a:xfrm>
            <a:off x="8881560" y="3173400"/>
            <a:ext cx="2446560" cy="184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0" name="Imagem 11"/>
          <p:cNvPicPr/>
          <p:nvPr/>
        </p:nvPicPr>
        <p:blipFill>
          <a:blip r:embed="rId11"/>
          <a:stretch/>
        </p:blipFill>
        <p:spPr>
          <a:xfrm>
            <a:off x="2793960" y="5060160"/>
            <a:ext cx="2959560" cy="1711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1" name="Imagem 19" descr="Imagem editada de rosto de pessoa com boca aberta&#10;&#10;Descrição gerada automaticamente com confiança média"/>
          <p:cNvPicPr/>
          <p:nvPr/>
        </p:nvPicPr>
        <p:blipFill>
          <a:blip r:embed="rId12"/>
          <a:stretch/>
        </p:blipFill>
        <p:spPr>
          <a:xfrm>
            <a:off x="8658000" y="5067720"/>
            <a:ext cx="2903400" cy="172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2" name="Imagem 21" descr="Uma imagem contendo no interior, pessoa, homem, marrom&#10;&#10;Descrição gerada automaticamente"/>
          <p:cNvPicPr/>
          <p:nvPr/>
        </p:nvPicPr>
        <p:blipFill>
          <a:blip r:embed="rId13"/>
          <a:stretch/>
        </p:blipFill>
        <p:spPr>
          <a:xfrm>
            <a:off x="5797080" y="5050080"/>
            <a:ext cx="2817720" cy="1721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dapaula.com/wp-content/uploads/2015/08/toxoplasm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9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B19D85-B3C8-6A3C-8C73-E42744F03A5E}"/>
              </a:ext>
            </a:extLst>
          </p:cNvPr>
          <p:cNvSpPr txBox="1"/>
          <p:nvPr/>
        </p:nvSpPr>
        <p:spPr>
          <a:xfrm>
            <a:off x="1348409" y="3975652"/>
            <a:ext cx="9362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bg1"/>
                </a:solidFill>
                <a:latin typeface="Arial Black" panose="020B0A04020102020204" pitchFamily="34" charset="0"/>
              </a:rPr>
              <a:t>GESTACIONAL</a:t>
            </a:r>
          </a:p>
        </p:txBody>
      </p:sp>
    </p:spTree>
    <p:extLst>
      <p:ext uri="{BB962C8B-B14F-4D97-AF65-F5344CB8AC3E}">
        <p14:creationId xmlns:p14="http://schemas.microsoft.com/office/powerpoint/2010/main" val="2839937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m 2"/>
          <p:cNvPicPr/>
          <p:nvPr/>
        </p:nvPicPr>
        <p:blipFill>
          <a:blip r:embed="rId2"/>
          <a:stretch/>
        </p:blipFill>
        <p:spPr>
          <a:xfrm>
            <a:off x="0" y="0"/>
            <a:ext cx="1879560" cy="6857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m 2"/>
          <p:cNvPicPr/>
          <p:nvPr/>
        </p:nvPicPr>
        <p:blipFill>
          <a:blip r:embed="rId2"/>
          <a:stretch/>
        </p:blipFill>
        <p:spPr>
          <a:xfrm>
            <a:off x="0" y="0"/>
            <a:ext cx="187956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5" name="CaixaDeTexto 1"/>
          <p:cNvSpPr/>
          <p:nvPr/>
        </p:nvSpPr>
        <p:spPr>
          <a:xfrm>
            <a:off x="3426840" y="45720"/>
            <a:ext cx="625212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4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  SÍFILIS - EVOLUÇÃO CLÍNICA</a:t>
            </a:r>
            <a:endParaRPr lang="pt-BR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6" name="Retângulo 4"/>
          <p:cNvSpPr/>
          <p:nvPr/>
        </p:nvSpPr>
        <p:spPr>
          <a:xfrm>
            <a:off x="3143520" y="2782800"/>
            <a:ext cx="74563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6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Recorrências - Principalmente no 1º ano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                                    Imunossuprimidos</a:t>
            </a:r>
            <a:r>
              <a:rPr lang="pt-BR" sz="36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!!! 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7" name="Seta em curva para cima 3"/>
          <p:cNvSpPr/>
          <p:nvPr/>
        </p:nvSpPr>
        <p:spPr>
          <a:xfrm rot="15941400">
            <a:off x="1620000" y="2835000"/>
            <a:ext cx="1447560" cy="55152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0B4C8"/>
          </a:solidFill>
          <a:ln>
            <a:solidFill>
              <a:srgbClr val="3B85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98" name="CaixaDeTexto 10"/>
          <p:cNvSpPr/>
          <p:nvPr/>
        </p:nvSpPr>
        <p:spPr>
          <a:xfrm>
            <a:off x="3872520" y="6396840"/>
            <a:ext cx="6096960" cy="41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05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MINISTÉRIO DA SAÚDE Secretaria de Vigilância em Saúde Departamento de Doenças de Condições Crônicas e Infecções Sexualmente Transmissíveis 2024</a:t>
            </a:r>
            <a:endParaRPr lang="pt-BR" sz="10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9" name="AutoShape 4"/>
          <p:cNvSpPr/>
          <p:nvPr/>
        </p:nvSpPr>
        <p:spPr>
          <a:xfrm>
            <a:off x="5943600" y="327672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00" name="AutoShape 8"/>
          <p:cNvSpPr/>
          <p:nvPr/>
        </p:nvSpPr>
        <p:spPr>
          <a:xfrm>
            <a:off x="6095880" y="342900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01" name="AutoShape 12"/>
          <p:cNvSpPr/>
          <p:nvPr/>
        </p:nvSpPr>
        <p:spPr>
          <a:xfrm>
            <a:off x="6248520" y="358128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02" name="CaixaDeTexto 15"/>
          <p:cNvSpPr/>
          <p:nvPr/>
        </p:nvSpPr>
        <p:spPr>
          <a:xfrm flipV="1">
            <a:off x="2673720" y="5330160"/>
            <a:ext cx="7799760" cy="30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m 2"/>
          <p:cNvPicPr/>
          <p:nvPr/>
        </p:nvPicPr>
        <p:blipFill>
          <a:blip r:embed="rId2"/>
          <a:stretch/>
        </p:blipFill>
        <p:spPr>
          <a:xfrm>
            <a:off x="0" y="-28440"/>
            <a:ext cx="187956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4" name="Picture 2" descr="Imagem relacionada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781280" y="0"/>
            <a:ext cx="1040004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5" name="Retângulo 29"/>
          <p:cNvSpPr/>
          <p:nvPr/>
        </p:nvSpPr>
        <p:spPr>
          <a:xfrm>
            <a:off x="3723480" y="4177080"/>
            <a:ext cx="6693840" cy="92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5400" b="1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SÍFILIS TARDIA &gt; </a:t>
            </a:r>
            <a:r>
              <a:rPr lang="pt-BR" sz="3600" b="1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1 ANO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6" name="Chave direita 31"/>
          <p:cNvSpPr/>
          <p:nvPr/>
        </p:nvSpPr>
        <p:spPr>
          <a:xfrm>
            <a:off x="1781280" y="3429000"/>
            <a:ext cx="1710000" cy="2814120"/>
          </a:xfrm>
          <a:prstGeom prst="rightBrace">
            <a:avLst>
              <a:gd name="adj1" fmla="val 12885"/>
              <a:gd name="adj2" fmla="val 45319"/>
            </a:avLst>
          </a:prstGeom>
          <a:noFill/>
          <a:ln w="76200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407" name="Retângulo 9"/>
          <p:cNvSpPr/>
          <p:nvPr/>
        </p:nvSpPr>
        <p:spPr>
          <a:xfrm>
            <a:off x="3723480" y="2383560"/>
            <a:ext cx="6614640" cy="92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5400" b="1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SÍFILIS RECENTE &lt; </a:t>
            </a:r>
            <a:r>
              <a:rPr lang="pt-BR" sz="3600" b="1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1 ANO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8" name="Chave direita 10"/>
          <p:cNvSpPr/>
          <p:nvPr/>
        </p:nvSpPr>
        <p:spPr>
          <a:xfrm>
            <a:off x="1781280" y="90360"/>
            <a:ext cx="1710000" cy="4547880"/>
          </a:xfrm>
          <a:prstGeom prst="rightBrace">
            <a:avLst>
              <a:gd name="adj1" fmla="val 12885"/>
              <a:gd name="adj2" fmla="val 61682"/>
            </a:avLst>
          </a:prstGeom>
          <a:noFill/>
          <a:ln w="76200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2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4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2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nal de Multiplicação 2">
            <a:extLst>
              <a:ext uri="{FF2B5EF4-FFF2-40B4-BE49-F238E27FC236}">
                <a16:creationId xmlns:a16="http://schemas.microsoft.com/office/drawing/2014/main" id="{915A8BF2-6181-5CC2-9152-21843318B1EB}"/>
              </a:ext>
            </a:extLst>
          </p:cNvPr>
          <p:cNvSpPr/>
          <p:nvPr/>
        </p:nvSpPr>
        <p:spPr>
          <a:xfrm>
            <a:off x="6997148" y="2852531"/>
            <a:ext cx="2286000" cy="1590260"/>
          </a:xfrm>
          <a:prstGeom prst="mathMultiply">
            <a:avLst>
              <a:gd name="adj1" fmla="val 914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" name="Imagem 1"/>
          <p:cNvPicPr/>
          <p:nvPr/>
        </p:nvPicPr>
        <p:blipFill>
          <a:blip r:embed="rId2"/>
          <a:stretch/>
        </p:blipFill>
        <p:spPr>
          <a:xfrm>
            <a:off x="149400" y="235080"/>
            <a:ext cx="10766880" cy="5735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9C6C434-CE85-F7D3-72C8-9BD455E38AA5}"/>
              </a:ext>
            </a:extLst>
          </p:cNvPr>
          <p:cNvSpPr/>
          <p:nvPr/>
        </p:nvSpPr>
        <p:spPr>
          <a:xfrm>
            <a:off x="6182140" y="2852530"/>
            <a:ext cx="3861352" cy="256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aixaDeTexto 2"/>
          <p:cNvSpPr/>
          <p:nvPr/>
        </p:nvSpPr>
        <p:spPr>
          <a:xfrm>
            <a:off x="3960000" y="156960"/>
            <a:ext cx="364680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 </a:t>
            </a:r>
            <a:r>
              <a:rPr lang="pt-BR" sz="44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SOROLOGIA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4" name="CaixaDeTexto 5"/>
          <p:cNvSpPr/>
          <p:nvPr/>
        </p:nvSpPr>
        <p:spPr>
          <a:xfrm>
            <a:off x="4024440" y="900000"/>
            <a:ext cx="3729960" cy="52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TESTES  TREPONÊMICOS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5" name="CaixaDeTexto 6"/>
          <p:cNvSpPr/>
          <p:nvPr/>
        </p:nvSpPr>
        <p:spPr>
          <a:xfrm>
            <a:off x="102240" y="1576440"/>
            <a:ext cx="2851143" cy="2922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pt-BR" sz="28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 </a:t>
            </a:r>
            <a:r>
              <a:rPr lang="pt-BR" sz="32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FTA – </a:t>
            </a:r>
            <a:r>
              <a:rPr lang="pt-BR" sz="3200" b="0" u="none" strike="noStrike" dirty="0" err="1">
                <a:solidFill>
                  <a:srgbClr val="FF0000"/>
                </a:solidFill>
                <a:effectLst/>
                <a:uFillTx/>
                <a:latin typeface="Calibri Light"/>
              </a:rPr>
              <a:t>Abs</a:t>
            </a: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buClr>
                <a:srgbClr val="000000"/>
              </a:buClr>
            </a:pPr>
            <a:endParaRPr lang="pt-BR" sz="3200" dirty="0">
              <a:solidFill>
                <a:srgbClr val="000000"/>
              </a:solidFill>
              <a:latin typeface="Calibri Light"/>
            </a:endParaRPr>
          </a:p>
          <a:p>
            <a:pPr defTabSz="457200">
              <a:lnSpc>
                <a:spcPct val="100000"/>
              </a:lnSpc>
              <a:buClr>
                <a:srgbClr val="000000"/>
              </a:buClr>
            </a:pP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  <a:p>
            <a:pPr defTabSz="457200">
              <a:lnSpc>
                <a:spcPct val="100000"/>
              </a:lnSpc>
              <a:buClr>
                <a:srgbClr val="000000"/>
              </a:buClr>
            </a:pP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pt-BR" sz="32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TESTE RÁPIDO</a:t>
            </a: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6" name="Retângulo 18"/>
          <p:cNvSpPr/>
          <p:nvPr/>
        </p:nvSpPr>
        <p:spPr>
          <a:xfrm>
            <a:off x="3386160" y="3013200"/>
            <a:ext cx="3377520" cy="95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Alta especificidade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Qualitativo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7" name="Retângulo 1"/>
          <p:cNvSpPr/>
          <p:nvPr/>
        </p:nvSpPr>
        <p:spPr>
          <a:xfrm>
            <a:off x="3386160" y="2200320"/>
            <a:ext cx="6952320" cy="95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 São os primeiros a se tornarem reagentes.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Continuam reagentes após tratamento.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8" name="Imagem 3"/>
          <p:cNvPicPr/>
          <p:nvPr/>
        </p:nvPicPr>
        <p:blipFill>
          <a:blip r:embed="rId2"/>
          <a:stretch/>
        </p:blipFill>
        <p:spPr>
          <a:xfrm>
            <a:off x="8855280" y="4590000"/>
            <a:ext cx="3336120" cy="226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9" name="Imagem 4"/>
          <p:cNvPicPr/>
          <p:nvPr/>
        </p:nvPicPr>
        <p:blipFill>
          <a:blip r:embed="rId3"/>
          <a:stretch/>
        </p:blipFill>
        <p:spPr>
          <a:xfrm rot="5400000">
            <a:off x="10017720" y="2296440"/>
            <a:ext cx="2648160" cy="120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0" name="CaixaDeTexto 17"/>
          <p:cNvSpPr/>
          <p:nvPr/>
        </p:nvSpPr>
        <p:spPr>
          <a:xfrm>
            <a:off x="3336840" y="3909960"/>
            <a:ext cx="10456920" cy="255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-</a:t>
            </a: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Execução simplificada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-Permite ampliação do acesso ao diagnóstico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1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2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4" descr="Enfermeira Lygia Antas ensina técnica adotada no teste rápido"/>
          <p:cNvPicPr/>
          <p:nvPr/>
        </p:nvPicPr>
        <p:blipFill>
          <a:blip r:embed="rId2"/>
          <a:stretch/>
        </p:blipFill>
        <p:spPr>
          <a:xfrm>
            <a:off x="7388280" y="4226040"/>
            <a:ext cx="3936240" cy="245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2" name="Picture 6" descr="Imagem relacionada"/>
          <p:cNvPicPr/>
          <p:nvPr/>
        </p:nvPicPr>
        <p:blipFill>
          <a:blip r:embed="rId3"/>
          <a:srcRect b="12290"/>
          <a:stretch/>
        </p:blipFill>
        <p:spPr>
          <a:xfrm>
            <a:off x="150840" y="4214880"/>
            <a:ext cx="3936240" cy="2480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3" name="Imagem 5"/>
          <p:cNvPicPr/>
          <p:nvPr/>
        </p:nvPicPr>
        <p:blipFill>
          <a:blip r:embed="rId4"/>
          <a:stretch/>
        </p:blipFill>
        <p:spPr>
          <a:xfrm>
            <a:off x="1366920" y="281160"/>
            <a:ext cx="751680" cy="78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4" name="Seta para a esquerda 1"/>
          <p:cNvSpPr/>
          <p:nvPr/>
        </p:nvSpPr>
        <p:spPr>
          <a:xfrm rot="16200000">
            <a:off x="950040" y="1680840"/>
            <a:ext cx="1583640" cy="5659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50B4C8"/>
          </a:solidFill>
          <a:ln>
            <a:solidFill>
              <a:srgbClr val="3B85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425" name="Imagem 5"/>
          <p:cNvPicPr/>
          <p:nvPr/>
        </p:nvPicPr>
        <p:blipFill>
          <a:blip r:embed="rId4"/>
          <a:stretch/>
        </p:blipFill>
        <p:spPr>
          <a:xfrm>
            <a:off x="8980560" y="281160"/>
            <a:ext cx="751680" cy="78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6" name="Seta para a esquerda 14"/>
          <p:cNvSpPr/>
          <p:nvPr/>
        </p:nvSpPr>
        <p:spPr>
          <a:xfrm rot="5400000">
            <a:off x="8607240" y="2953440"/>
            <a:ext cx="1583640" cy="5659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50B4C8"/>
          </a:solidFill>
          <a:ln>
            <a:solidFill>
              <a:srgbClr val="3B85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427" name="Imagem 8"/>
          <p:cNvPicPr/>
          <p:nvPr/>
        </p:nvPicPr>
        <p:blipFill>
          <a:blip r:embed="rId5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aixaDeTexto 2"/>
          <p:cNvSpPr/>
          <p:nvPr/>
        </p:nvSpPr>
        <p:spPr>
          <a:xfrm>
            <a:off x="3733200" y="139320"/>
            <a:ext cx="364680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 </a:t>
            </a:r>
            <a:r>
              <a:rPr lang="pt-BR" sz="44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SOROLOGIA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9" name="CaixaDeTexto 6"/>
          <p:cNvSpPr/>
          <p:nvPr/>
        </p:nvSpPr>
        <p:spPr>
          <a:xfrm>
            <a:off x="541080" y="1001520"/>
            <a:ext cx="2884680" cy="144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pt-BR" sz="3200" b="0" u="none" strike="noStrike">
                <a:solidFill>
                  <a:srgbClr val="FF0000"/>
                </a:solidFill>
                <a:effectLst/>
                <a:uFillTx/>
                <a:latin typeface="Calibri Light"/>
              </a:rPr>
              <a:t>TESTE RÁPIDO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0" name="CaixaDeTexto 17"/>
          <p:cNvSpPr/>
          <p:nvPr/>
        </p:nvSpPr>
        <p:spPr>
          <a:xfrm>
            <a:off x="176400" y="2574720"/>
            <a:ext cx="12136320" cy="255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32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-Teste de triagem</a:t>
            </a: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32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-Em caso positivo, realizar nova coleta para outros exames laboratoriais</a:t>
            </a: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1" name="Picture 2" descr="http://www.jornallivre.com.br/images_enviadas/o-que-e-sifilis-congenita3-jpg.jpg"/>
          <p:cNvPicPr/>
          <p:nvPr/>
        </p:nvPicPr>
        <p:blipFill>
          <a:blip r:embed="rId2"/>
          <a:stretch/>
        </p:blipFill>
        <p:spPr>
          <a:xfrm>
            <a:off x="5799690" y="4102560"/>
            <a:ext cx="2714040" cy="2142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2" name="Retângulo 20"/>
          <p:cNvSpPr/>
          <p:nvPr/>
        </p:nvSpPr>
        <p:spPr>
          <a:xfrm>
            <a:off x="4082490" y="6134760"/>
            <a:ext cx="614844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-</a:t>
            </a:r>
            <a:r>
              <a:rPr lang="pt-BR" sz="32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Em situação especial  - Diagnóstico.</a:t>
            </a: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3" name="Imagem 3" descr="Tela de celular com texto preto sobre fundo branco&#10;&#10;Descrição gerada automaticamente"/>
          <p:cNvPicPr/>
          <p:nvPr/>
        </p:nvPicPr>
        <p:blipFill>
          <a:blip r:embed="rId3"/>
          <a:stretch/>
        </p:blipFill>
        <p:spPr>
          <a:xfrm>
            <a:off x="4754160" y="1458360"/>
            <a:ext cx="5021280" cy="1445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84D8DAD-5C86-B9BC-0AAD-9DF378B14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5900"/>
            <a:ext cx="3425760" cy="2347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tângulo 1"/>
          <p:cNvSpPr/>
          <p:nvPr/>
        </p:nvSpPr>
        <p:spPr>
          <a:xfrm>
            <a:off x="165522" y="1382478"/>
            <a:ext cx="10190160" cy="83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Localidades e serviços de saúde sem infraestrutura laboratorial e/ou regiões de difícil acesso;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6" name="Retângulo 2"/>
          <p:cNvSpPr/>
          <p:nvPr/>
        </p:nvSpPr>
        <p:spPr>
          <a:xfrm>
            <a:off x="165522" y="2519358"/>
            <a:ext cx="11634840" cy="83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Populações–chave (pessoas que apresentam risco acrescido à IST): pessoa privada de liberdade, profissionais do sexo;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7" name="Retângulo 3"/>
          <p:cNvSpPr/>
          <p:nvPr/>
        </p:nvSpPr>
        <p:spPr>
          <a:xfrm>
            <a:off x="165522" y="3750918"/>
            <a:ext cx="3449768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Populações flutuantes; </a:t>
            </a: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8" name="Retângulo 4"/>
          <p:cNvSpPr/>
          <p:nvPr/>
        </p:nvSpPr>
        <p:spPr>
          <a:xfrm>
            <a:off x="85962" y="4704918"/>
            <a:ext cx="8152920" cy="193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Pessoas vivendo com HIV/aids e hepatites virais;</a:t>
            </a: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Vítima de Violência Sexual</a:t>
            </a: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Pessoas com sinais/sintomas de sífilis primária ou secundária;</a:t>
            </a: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AF296A-0264-4799-39D3-ECEED12B4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113" y="56767"/>
            <a:ext cx="4066761" cy="129602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aixaDeTexto 3"/>
          <p:cNvSpPr/>
          <p:nvPr/>
        </p:nvSpPr>
        <p:spPr>
          <a:xfrm>
            <a:off x="3594240" y="769320"/>
            <a:ext cx="501408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TESTES NÃO TREPONÊMICOS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0" name="CaixaDeTexto 4"/>
          <p:cNvSpPr/>
          <p:nvPr/>
        </p:nvSpPr>
        <p:spPr>
          <a:xfrm>
            <a:off x="641520" y="1529280"/>
            <a:ext cx="7862040" cy="107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pt-BR" sz="32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VDRL (</a:t>
            </a:r>
            <a:r>
              <a:rPr lang="pt-BR" sz="3200" b="0" u="none" strike="noStrike" dirty="0" err="1">
                <a:solidFill>
                  <a:srgbClr val="FF0000"/>
                </a:solidFill>
                <a:effectLst/>
                <a:uFillTx/>
                <a:latin typeface="Calibri Light"/>
              </a:rPr>
              <a:t>Veneral</a:t>
            </a:r>
            <a:r>
              <a:rPr lang="pt-BR" sz="32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 </a:t>
            </a:r>
            <a:r>
              <a:rPr lang="pt-BR" sz="3200" b="0" u="none" strike="noStrike" dirty="0" err="1">
                <a:solidFill>
                  <a:srgbClr val="FF0000"/>
                </a:solidFill>
                <a:effectLst/>
                <a:uFillTx/>
                <a:latin typeface="Calibri Light"/>
              </a:rPr>
              <a:t>Disease</a:t>
            </a:r>
            <a:r>
              <a:rPr lang="pt-BR" sz="32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 </a:t>
            </a:r>
            <a:r>
              <a:rPr lang="pt-BR" sz="3200" b="0" u="none" strike="noStrike" dirty="0" err="1">
                <a:solidFill>
                  <a:srgbClr val="FF0000"/>
                </a:solidFill>
                <a:effectLst/>
                <a:uFillTx/>
                <a:latin typeface="Calibri Light"/>
              </a:rPr>
              <a:t>Research</a:t>
            </a:r>
            <a:r>
              <a:rPr lang="pt-BR" sz="32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 </a:t>
            </a:r>
            <a:r>
              <a:rPr lang="pt-BR" sz="3200" b="0" u="none" strike="noStrike" dirty="0" err="1">
                <a:solidFill>
                  <a:srgbClr val="FF0000"/>
                </a:solidFill>
                <a:effectLst/>
                <a:uFillTx/>
                <a:latin typeface="Calibri Light"/>
              </a:rPr>
              <a:t>Laboratory</a:t>
            </a:r>
            <a:r>
              <a:rPr lang="pt-BR" sz="3200" b="0" u="none" strike="noStrike" dirty="0">
                <a:solidFill>
                  <a:srgbClr val="FF0000"/>
                </a:solidFill>
                <a:effectLst/>
                <a:uFillTx/>
                <a:latin typeface="Calibri Light"/>
              </a:rPr>
              <a:t>)</a:t>
            </a: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buClr>
                <a:srgbClr val="000000"/>
              </a:buClr>
            </a:pPr>
            <a:endParaRPr lang="pt-BR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1" name="Picture 2" descr="http://btsanalysesbio.free.fr/vdrl-lecture-2.JPG"/>
          <p:cNvPicPr/>
          <p:nvPr/>
        </p:nvPicPr>
        <p:blipFill>
          <a:blip r:embed="rId2"/>
          <a:stretch/>
        </p:blipFill>
        <p:spPr>
          <a:xfrm>
            <a:off x="9192240" y="1324080"/>
            <a:ext cx="2876040" cy="130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2" name="Picture 4" descr="Resultado de imagem para imagens de vdrl positivo"/>
          <p:cNvPicPr/>
          <p:nvPr/>
        </p:nvPicPr>
        <p:blipFill>
          <a:blip r:embed="rId3"/>
          <a:stretch/>
        </p:blipFill>
        <p:spPr>
          <a:xfrm>
            <a:off x="9162720" y="406080"/>
            <a:ext cx="2939760" cy="104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5" name="CaixaDeTexto 10"/>
          <p:cNvSpPr/>
          <p:nvPr/>
        </p:nvSpPr>
        <p:spPr>
          <a:xfrm>
            <a:off x="3837960" y="0"/>
            <a:ext cx="275040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 </a:t>
            </a:r>
            <a:r>
              <a:rPr lang="pt-BR" sz="44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SOROLOGIA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8" name="Retângulo 5"/>
          <p:cNvSpPr/>
          <p:nvPr/>
        </p:nvSpPr>
        <p:spPr>
          <a:xfrm>
            <a:off x="834237" y="2516777"/>
            <a:ext cx="10283040" cy="156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Dosagens qualitativas e quantitativas – seguimento terapêutico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Retângulo 14">
            <a:extLst>
              <a:ext uri="{FF2B5EF4-FFF2-40B4-BE49-F238E27FC236}">
                <a16:creationId xmlns:a16="http://schemas.microsoft.com/office/drawing/2014/main" id="{E4EBD4D5-E2AA-E37A-3B19-FF0F9A8152E8}"/>
              </a:ext>
            </a:extLst>
          </p:cNvPr>
          <p:cNvSpPr/>
          <p:nvPr/>
        </p:nvSpPr>
        <p:spPr>
          <a:xfrm>
            <a:off x="834237" y="3429000"/>
            <a:ext cx="10283040" cy="13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Ponto de corte –  1/16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Imagem 1" descr="Dica do Especialista - VDRL - Espanhol - YouTube">
            <a:extLst>
              <a:ext uri="{FF2B5EF4-FFF2-40B4-BE49-F238E27FC236}">
                <a16:creationId xmlns:a16="http://schemas.microsoft.com/office/drawing/2014/main" id="{1B53407B-F582-A61F-6D9C-C69F960DC53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017200" y="3467520"/>
            <a:ext cx="6533280" cy="2329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Retângulo 2">
            <a:extLst>
              <a:ext uri="{FF2B5EF4-FFF2-40B4-BE49-F238E27FC236}">
                <a16:creationId xmlns:a16="http://schemas.microsoft.com/office/drawing/2014/main" id="{7A6F0F0A-351F-F789-E3A0-ACDDAEEB5A93}"/>
              </a:ext>
            </a:extLst>
          </p:cNvPr>
          <p:cNvSpPr/>
          <p:nvPr/>
        </p:nvSpPr>
        <p:spPr>
          <a:xfrm>
            <a:off x="8700360" y="5190840"/>
            <a:ext cx="1967400" cy="276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34E5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1443976-277D-4D76-18CC-84BB3D657E06}"/>
              </a:ext>
            </a:extLst>
          </p:cNvPr>
          <p:cNvSpPr/>
          <p:nvPr/>
        </p:nvSpPr>
        <p:spPr>
          <a:xfrm>
            <a:off x="8826120" y="3773520"/>
            <a:ext cx="953280" cy="94501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aixaDeTexto 3"/>
          <p:cNvSpPr/>
          <p:nvPr/>
        </p:nvSpPr>
        <p:spPr>
          <a:xfrm>
            <a:off x="3594240" y="769320"/>
            <a:ext cx="501408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TESTES NÃO TREPONÊMICOS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1" name="CaixaDeTexto 4"/>
          <p:cNvSpPr/>
          <p:nvPr/>
        </p:nvSpPr>
        <p:spPr>
          <a:xfrm>
            <a:off x="745920" y="1598760"/>
            <a:ext cx="7862040" cy="107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pt-BR" sz="3200" b="0" u="none" strike="noStrike">
                <a:solidFill>
                  <a:srgbClr val="FF0000"/>
                </a:solidFill>
                <a:effectLst/>
                <a:uFillTx/>
                <a:latin typeface="Calibri Light"/>
              </a:rPr>
              <a:t>VDRL (Veneral Disease Research Laboratory)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2" name="Picture 2" descr="http://btsanalysesbio.free.fr/vdrl-lecture-2.JPG"/>
          <p:cNvPicPr/>
          <p:nvPr/>
        </p:nvPicPr>
        <p:blipFill>
          <a:blip r:embed="rId2"/>
          <a:stretch/>
        </p:blipFill>
        <p:spPr>
          <a:xfrm>
            <a:off x="9192240" y="1324080"/>
            <a:ext cx="2876040" cy="130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3" name="Picture 4" descr="Resultado de imagem para imagens de vdrl positivo"/>
          <p:cNvPicPr/>
          <p:nvPr/>
        </p:nvPicPr>
        <p:blipFill>
          <a:blip r:embed="rId3"/>
          <a:stretch/>
        </p:blipFill>
        <p:spPr>
          <a:xfrm>
            <a:off x="9162720" y="406080"/>
            <a:ext cx="2939760" cy="104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4" name="Retângulo 15"/>
          <p:cNvSpPr/>
          <p:nvPr/>
        </p:nvSpPr>
        <p:spPr>
          <a:xfrm>
            <a:off x="644040" y="4306680"/>
            <a:ext cx="11458440" cy="113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40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40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Não é específico </a:t>
            </a:r>
          </a:p>
          <a:p>
            <a:pPr defTabSz="457200">
              <a:lnSpc>
                <a:spcPct val="100000"/>
              </a:lnSpc>
            </a:pP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                                     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5" name="CaixaDeTexto 10"/>
          <p:cNvSpPr/>
          <p:nvPr/>
        </p:nvSpPr>
        <p:spPr>
          <a:xfrm>
            <a:off x="3837960" y="0"/>
            <a:ext cx="275040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 </a:t>
            </a:r>
            <a:r>
              <a:rPr lang="pt-BR" sz="4400" b="0" u="none" strike="noStrike">
                <a:solidFill>
                  <a:srgbClr val="000000"/>
                </a:solidFill>
                <a:effectLst/>
                <a:uFillTx/>
                <a:latin typeface="Aharoni"/>
              </a:rPr>
              <a:t>SOROLOGIA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6" name="Imagem 6"/>
          <p:cNvPicPr/>
          <p:nvPr/>
        </p:nvPicPr>
        <p:blipFill>
          <a:blip r:embed="rId4"/>
          <a:stretch/>
        </p:blipFill>
        <p:spPr>
          <a:xfrm>
            <a:off x="5769720" y="2984760"/>
            <a:ext cx="4028400" cy="3466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9D8BD1-E29E-9E1D-7953-E10013C02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" r="12359" b="-2"/>
          <a:stretch/>
        </p:blipFill>
        <p:spPr>
          <a:xfrm>
            <a:off x="10001249" y="38543"/>
            <a:ext cx="2047771" cy="23561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CBFDEA-E68F-28CB-6358-8F78D8880F1F}"/>
              </a:ext>
            </a:extLst>
          </p:cNvPr>
          <p:cNvSpPr txBox="1"/>
          <p:nvPr/>
        </p:nvSpPr>
        <p:spPr>
          <a:xfrm>
            <a:off x="565889" y="971551"/>
            <a:ext cx="7092212" cy="4181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503D89-D2E7-ACC5-EB83-A74AAE378F98}"/>
              </a:ext>
            </a:extLst>
          </p:cNvPr>
          <p:cNvSpPr txBox="1"/>
          <p:nvPr/>
        </p:nvSpPr>
        <p:spPr>
          <a:xfrm>
            <a:off x="1348740" y="648385"/>
            <a:ext cx="925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AGENTE ETIOLÓGICO  - </a:t>
            </a:r>
            <a:r>
              <a:rPr lang="pt-BR" sz="3600" i="1" dirty="0"/>
              <a:t>Toxoplasma </a:t>
            </a:r>
            <a:r>
              <a:rPr lang="pt-BR" sz="3600" i="1" dirty="0" err="1"/>
              <a:t>gondii</a:t>
            </a:r>
            <a:endParaRPr lang="pt-BR" sz="3600" i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C21F35-4378-2F43-6959-E54BD119B7B2}"/>
              </a:ext>
            </a:extLst>
          </p:cNvPr>
          <p:cNvSpPr txBox="1"/>
          <p:nvPr/>
        </p:nvSpPr>
        <p:spPr>
          <a:xfrm>
            <a:off x="1818374" y="2406071"/>
            <a:ext cx="8921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</a:rPr>
              <a:t>P</a:t>
            </a:r>
            <a:r>
              <a:rPr lang="pt-BR" sz="3200" b="1" i="0" dirty="0">
                <a:effectLst/>
                <a:latin typeface="Arial" panose="020B0604020202020204" pitchFamily="34" charset="0"/>
              </a:rPr>
              <a:t>arasita intracelular obrigatório</a:t>
            </a:r>
            <a:r>
              <a:rPr lang="pt-BR" sz="3200" b="0" i="0" dirty="0">
                <a:effectLst/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pt-BR" sz="3200" b="0" i="0" dirty="0">
                <a:effectLst/>
                <a:latin typeface="Arial" panose="020B0604020202020204" pitchFamily="34" charset="0"/>
              </a:rPr>
              <a:t>largamente distribuído pelo mundo.</a:t>
            </a:r>
            <a:endParaRPr lang="pt-BR" sz="3200" dirty="0"/>
          </a:p>
        </p:txBody>
      </p:sp>
      <p:pic>
        <p:nvPicPr>
          <p:cNvPr id="1026" name="Picture 2" descr="Toxoplasmose: transmissão, sintomas, tratamento - Mundo Educação">
            <a:extLst>
              <a:ext uri="{FF2B5EF4-FFF2-40B4-BE49-F238E27FC236}">
                <a16:creationId xmlns:a16="http://schemas.microsoft.com/office/drawing/2014/main" id="{C2ABCDD3-B81F-96BE-AC15-99022BC2D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30" y="3705739"/>
            <a:ext cx="6667500" cy="278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472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0C781E-8AF6-2579-EBD2-55A715AFDCD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8C87BB-7238-E79A-FC20-E756FFEC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8B6C6D-5C33-F8EF-7F4D-72017477703D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329F14-7E13-0597-E33D-375246AC300D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27DFE5F-E9AB-9056-930B-79FA32827633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271CE2E-DA62-7CDD-C23B-61182B5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41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0DCED59-455C-E274-A6C2-FEB1B0012939}"/>
              </a:ext>
            </a:extLst>
          </p:cNvPr>
          <p:cNvSpPr txBox="1"/>
          <p:nvPr/>
        </p:nvSpPr>
        <p:spPr>
          <a:xfrm>
            <a:off x="505046" y="548981"/>
            <a:ext cx="67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endParaRPr lang="pt-BR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28097710-6986-E09F-D1CF-B532FC2D15D6}"/>
              </a:ext>
            </a:extLst>
          </p:cNvPr>
          <p:cNvSpPr/>
          <p:nvPr/>
        </p:nvSpPr>
        <p:spPr>
          <a:xfrm>
            <a:off x="49558" y="1273769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B3CDE854-5A28-BB9E-E51B-B36928C81E74}"/>
              </a:ext>
            </a:extLst>
          </p:cNvPr>
          <p:cNvSpPr/>
          <p:nvPr/>
        </p:nvSpPr>
        <p:spPr>
          <a:xfrm>
            <a:off x="49558" y="2947356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45EB2E65-07D0-83D5-5011-94FF9B52BF31}"/>
              </a:ext>
            </a:extLst>
          </p:cNvPr>
          <p:cNvSpPr/>
          <p:nvPr/>
        </p:nvSpPr>
        <p:spPr>
          <a:xfrm>
            <a:off x="49558" y="5180193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7764DE38-775A-09E1-7BC0-04DB51C5046E}"/>
              </a:ext>
            </a:extLst>
          </p:cNvPr>
          <p:cNvSpPr/>
          <p:nvPr/>
        </p:nvSpPr>
        <p:spPr>
          <a:xfrm>
            <a:off x="8144481" y="1250366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1EDF0D1F-C605-5003-FE3F-FDC798C83439}"/>
              </a:ext>
            </a:extLst>
          </p:cNvPr>
          <p:cNvSpPr/>
          <p:nvPr/>
        </p:nvSpPr>
        <p:spPr>
          <a:xfrm>
            <a:off x="8183406" y="2941672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270EB506-D864-9633-D124-903551166C3F}"/>
              </a:ext>
            </a:extLst>
          </p:cNvPr>
          <p:cNvSpPr/>
          <p:nvPr/>
        </p:nvSpPr>
        <p:spPr>
          <a:xfrm>
            <a:off x="8140876" y="4039485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2D4A5FE5-CD48-0580-C26D-3A00074D2AB5}"/>
              </a:ext>
            </a:extLst>
          </p:cNvPr>
          <p:cNvSpPr/>
          <p:nvPr/>
        </p:nvSpPr>
        <p:spPr>
          <a:xfrm>
            <a:off x="4206890" y="5456950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4DD08975-07A3-C861-3FE8-72A0C684E357}"/>
              </a:ext>
            </a:extLst>
          </p:cNvPr>
          <p:cNvSpPr/>
          <p:nvPr/>
        </p:nvSpPr>
        <p:spPr>
          <a:xfrm>
            <a:off x="7871457" y="5358809"/>
            <a:ext cx="255181" cy="202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3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27" presetClass="emph" presetSubtype="0" fill="remove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7" presetClass="emph" presetSubtype="0" fill="remove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27" presetClass="emph" presetSubtype="0" fill="remove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27" presetClass="emph" presetSubtype="0" fill="remove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12" grpId="8" animBg="1"/>
      <p:bldP spid="12" grpId="9" animBg="1"/>
      <p:bldP spid="12" grpId="10" animBg="1"/>
      <p:bldP spid="13" grpId="0" animBg="1"/>
      <p:bldP spid="14" grpId="0" animBg="1"/>
      <p:bldP spid="15" grpId="0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D9AC7FD-6BC8-DE2F-BE11-72BFD701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17" y="2190750"/>
            <a:ext cx="6082931" cy="24765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DE4C22A-B029-3BF3-2EE5-1FE1CD9CCFA4}"/>
              </a:ext>
            </a:extLst>
          </p:cNvPr>
          <p:cNvSpPr/>
          <p:nvPr/>
        </p:nvSpPr>
        <p:spPr>
          <a:xfrm>
            <a:off x="3274828" y="1823207"/>
            <a:ext cx="2583712" cy="306273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BAABF0F-B44E-89CA-C2ED-EE63AC4CC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336" y="360660"/>
            <a:ext cx="46196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65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aixaDeTexto 1"/>
          <p:cNvSpPr/>
          <p:nvPr/>
        </p:nvSpPr>
        <p:spPr>
          <a:xfrm>
            <a:off x="1209960" y="168840"/>
            <a:ext cx="183960" cy="92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5400" b="0" u="none" strike="noStrike">
              <a:solidFill>
                <a:schemeClr val="dk1"/>
              </a:solidFill>
              <a:effectLst/>
              <a:uFillTx/>
              <a:latin typeface="Andalus"/>
            </a:endParaRPr>
          </a:p>
        </p:txBody>
      </p:sp>
      <p:sp>
        <p:nvSpPr>
          <p:cNvPr id="463" name="Seta para baixo 2"/>
          <p:cNvSpPr/>
          <p:nvPr/>
        </p:nvSpPr>
        <p:spPr>
          <a:xfrm rot="16200000">
            <a:off x="6420600" y="-1703520"/>
            <a:ext cx="512640" cy="101390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0B4C8"/>
          </a:solidFill>
          <a:ln>
            <a:solidFill>
              <a:srgbClr val="3B85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464" name="Imagem 4"/>
          <p:cNvPicPr/>
          <p:nvPr/>
        </p:nvPicPr>
        <p:blipFill>
          <a:blip r:embed="rId2"/>
          <a:stretch/>
        </p:blipFill>
        <p:spPr>
          <a:xfrm>
            <a:off x="1080000" y="3975840"/>
            <a:ext cx="4761720" cy="2237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5" name="CaixaDeTexto 5"/>
          <p:cNvSpPr/>
          <p:nvPr/>
        </p:nvSpPr>
        <p:spPr>
          <a:xfrm>
            <a:off x="1280880" y="2551680"/>
            <a:ext cx="651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1492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66" name="Conector de seta reta 7"/>
          <p:cNvCxnSpPr/>
          <p:nvPr/>
        </p:nvCxnSpPr>
        <p:spPr>
          <a:xfrm flipV="1">
            <a:off x="1607040" y="2975400"/>
            <a:ext cx="15120" cy="492840"/>
          </a:xfrm>
          <a:prstGeom prst="straightConnector1">
            <a:avLst/>
          </a:prstGeom>
          <a:ln w="0">
            <a:solidFill>
              <a:srgbClr val="FF0000"/>
            </a:solidFill>
            <a:tailEnd type="triangle" w="med" len="med"/>
          </a:ln>
        </p:spPr>
      </p:cxnSp>
      <p:pic>
        <p:nvPicPr>
          <p:cNvPr id="467" name="Picture 12" descr="Alexander Fleming"/>
          <p:cNvPicPr/>
          <p:nvPr/>
        </p:nvPicPr>
        <p:blipFill>
          <a:blip r:embed="rId3"/>
          <a:stretch/>
        </p:blipFill>
        <p:spPr>
          <a:xfrm>
            <a:off x="9134640" y="3967920"/>
            <a:ext cx="2682360" cy="23562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68" name="Conector de seta reta 21"/>
          <p:cNvCxnSpPr/>
          <p:nvPr/>
        </p:nvCxnSpPr>
        <p:spPr>
          <a:xfrm flipV="1">
            <a:off x="10624680" y="3010320"/>
            <a:ext cx="14760" cy="493200"/>
          </a:xfrm>
          <a:prstGeom prst="straightConnector1">
            <a:avLst/>
          </a:prstGeom>
          <a:ln w="0">
            <a:solidFill>
              <a:srgbClr val="FF0000"/>
            </a:solidFill>
            <a:tailEnd type="triangle" w="med" len="med"/>
          </a:ln>
        </p:spPr>
      </p:cxnSp>
      <p:sp>
        <p:nvSpPr>
          <p:cNvPr id="469" name="CaixaDeTexto 22"/>
          <p:cNvSpPr/>
          <p:nvPr/>
        </p:nvSpPr>
        <p:spPr>
          <a:xfrm>
            <a:off x="10305360" y="2551680"/>
            <a:ext cx="651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1943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0" name="CaixaDeTexto 25"/>
          <p:cNvSpPr/>
          <p:nvPr/>
        </p:nvSpPr>
        <p:spPr>
          <a:xfrm>
            <a:off x="4042080" y="0"/>
            <a:ext cx="3975120" cy="110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6600" b="0" u="none" strike="noStrike">
                <a:solidFill>
                  <a:schemeClr val="dk1"/>
                </a:solidFill>
                <a:effectLst/>
                <a:uFillTx/>
                <a:latin typeface="Comic Sans MS"/>
              </a:rPr>
              <a:t>SÍFILIS </a:t>
            </a:r>
            <a:endParaRPr lang="pt-B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1" name="Imagem 3"/>
          <p:cNvPicPr/>
          <p:nvPr/>
        </p:nvPicPr>
        <p:blipFill>
          <a:blip r:embed="rId4"/>
          <a:stretch/>
        </p:blipFill>
        <p:spPr>
          <a:xfrm>
            <a:off x="6081120" y="3899160"/>
            <a:ext cx="2814120" cy="264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2" name="Imagem 6"/>
          <p:cNvPicPr/>
          <p:nvPr/>
        </p:nvPicPr>
        <p:blipFill>
          <a:blip r:embed="rId5"/>
          <a:stretch/>
        </p:blipFill>
        <p:spPr>
          <a:xfrm>
            <a:off x="7917120" y="1173240"/>
            <a:ext cx="1422360" cy="2047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3" name="CaixaDeTexto 12"/>
          <p:cNvSpPr/>
          <p:nvPr/>
        </p:nvSpPr>
        <p:spPr>
          <a:xfrm>
            <a:off x="7024320" y="2580840"/>
            <a:ext cx="651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1905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74" name="Conector de seta reta 13"/>
          <p:cNvCxnSpPr/>
          <p:nvPr/>
        </p:nvCxnSpPr>
        <p:spPr>
          <a:xfrm flipV="1">
            <a:off x="7350480" y="2981520"/>
            <a:ext cx="14760" cy="493200"/>
          </a:xfrm>
          <a:prstGeom prst="straightConnector1">
            <a:avLst/>
          </a:prstGeom>
          <a:ln w="0">
            <a:solidFill>
              <a:srgbClr val="FF0000"/>
            </a:solidFill>
            <a:tailEnd type="triangle" w="med" len="med"/>
          </a:ln>
        </p:spPr>
      </p:cxnSp>
      <p:sp>
        <p:nvSpPr>
          <p:cNvPr id="475" name="Retângulo 8"/>
          <p:cNvSpPr/>
          <p:nvPr/>
        </p:nvSpPr>
        <p:spPr>
          <a:xfrm>
            <a:off x="8895960" y="2981880"/>
            <a:ext cx="540360" cy="1918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icture 2" descr="Resultado de imagem para elos de uma corrente"/>
          <p:cNvPicPr/>
          <p:nvPr/>
        </p:nvPicPr>
        <p:blipFill>
          <a:blip r:embed="rId2"/>
          <a:stretch/>
        </p:blipFill>
        <p:spPr>
          <a:xfrm>
            <a:off x="155520" y="0"/>
            <a:ext cx="11962800" cy="6761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7" name="CaixaDeTexto 1"/>
          <p:cNvSpPr/>
          <p:nvPr/>
        </p:nvSpPr>
        <p:spPr>
          <a:xfrm>
            <a:off x="7707240" y="3089160"/>
            <a:ext cx="344592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FF0000"/>
                </a:solidFill>
                <a:effectLst/>
                <a:uFillTx/>
                <a:latin typeface="Calibri"/>
              </a:rPr>
              <a:t>TRATAMENTO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8" name="CaixaDeTexto 3"/>
          <p:cNvSpPr/>
          <p:nvPr/>
        </p:nvSpPr>
        <p:spPr>
          <a:xfrm>
            <a:off x="6291360" y="2043000"/>
            <a:ext cx="344736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FF0000"/>
                </a:solidFill>
                <a:effectLst/>
                <a:uFillTx/>
                <a:latin typeface="Calibri"/>
              </a:rPr>
              <a:t>DIAGNÓSTICO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9" name="CaixaDeTexto 4"/>
          <p:cNvSpPr/>
          <p:nvPr/>
        </p:nvSpPr>
        <p:spPr>
          <a:xfrm>
            <a:off x="4930920" y="1158840"/>
            <a:ext cx="344592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FF0000"/>
                </a:solidFill>
                <a:effectLst/>
                <a:uFillTx/>
                <a:latin typeface="Calibri"/>
              </a:rPr>
              <a:t>ETIOLOGIA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0" name="Retângulo 2"/>
          <p:cNvSpPr/>
          <p:nvPr/>
        </p:nvSpPr>
        <p:spPr>
          <a:xfrm>
            <a:off x="0" y="0"/>
            <a:ext cx="2932920" cy="213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481" name="Retângulo 6"/>
          <p:cNvSpPr/>
          <p:nvPr/>
        </p:nvSpPr>
        <p:spPr>
          <a:xfrm>
            <a:off x="8377200" y="3979800"/>
            <a:ext cx="3814200" cy="282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482" name="Retângulo 7"/>
          <p:cNvSpPr/>
          <p:nvPr/>
        </p:nvSpPr>
        <p:spPr>
          <a:xfrm>
            <a:off x="2933640" y="181080"/>
            <a:ext cx="1235880" cy="97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483" name="Retângulo 8"/>
          <p:cNvSpPr/>
          <p:nvPr/>
        </p:nvSpPr>
        <p:spPr>
          <a:xfrm>
            <a:off x="6440400" y="4832280"/>
            <a:ext cx="193608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484" name="Retângulo 9"/>
          <p:cNvSpPr/>
          <p:nvPr/>
        </p:nvSpPr>
        <p:spPr>
          <a:xfrm>
            <a:off x="4771800" y="-118080"/>
            <a:ext cx="2619000" cy="11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7200" b="0" u="none" strike="noStrike">
                <a:solidFill>
                  <a:srgbClr val="FF0000"/>
                </a:solidFill>
                <a:effectLst/>
                <a:uFillTx/>
                <a:latin typeface="Bauhaus 93"/>
              </a:rPr>
              <a:t>SÍFILIS</a:t>
            </a:r>
            <a:endParaRPr lang="pt-BR" sz="7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m 2"/>
          <p:cNvPicPr/>
          <p:nvPr/>
        </p:nvPicPr>
        <p:blipFill>
          <a:blip r:embed="rId2"/>
          <a:srcRect t="1000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6" name="Imagem 4"/>
          <p:cNvPicPr/>
          <p:nvPr/>
        </p:nvPicPr>
        <p:blipFill>
          <a:blip r:embed="rId3"/>
          <a:stretch/>
        </p:blipFill>
        <p:spPr>
          <a:xfrm>
            <a:off x="3484080" y="0"/>
            <a:ext cx="5016600" cy="36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7" name="Imagem 5"/>
          <p:cNvPicPr/>
          <p:nvPr/>
        </p:nvPicPr>
        <p:blipFill>
          <a:blip r:embed="rId4"/>
          <a:stretch/>
        </p:blipFill>
        <p:spPr>
          <a:xfrm>
            <a:off x="1299960" y="966240"/>
            <a:ext cx="4795200" cy="1067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8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489" name="Imagem 6"/>
          <p:cNvPicPr/>
          <p:nvPr/>
        </p:nvPicPr>
        <p:blipFill>
          <a:blip r:embed="rId2"/>
          <a:srcRect r="321"/>
          <a:stretch/>
        </p:blipFill>
        <p:spPr>
          <a:xfrm>
            <a:off x="166680" y="84960"/>
            <a:ext cx="5708160" cy="325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0" name="Imagem 4"/>
          <p:cNvPicPr/>
          <p:nvPr/>
        </p:nvPicPr>
        <p:blipFill>
          <a:blip r:embed="rId3"/>
          <a:srcRect b="16668"/>
          <a:stretch/>
        </p:blipFill>
        <p:spPr>
          <a:xfrm>
            <a:off x="66960" y="3510720"/>
            <a:ext cx="5929200" cy="334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1" name="Imagem 1"/>
          <p:cNvPicPr/>
          <p:nvPr/>
        </p:nvPicPr>
        <p:blipFill>
          <a:blip r:embed="rId4"/>
          <a:stretch/>
        </p:blipFill>
        <p:spPr>
          <a:xfrm>
            <a:off x="6095880" y="0"/>
            <a:ext cx="592920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Imagem 3"/>
          <p:cNvPicPr/>
          <p:nvPr/>
        </p:nvPicPr>
        <p:blipFill>
          <a:blip r:embed="rId2"/>
          <a:stretch/>
        </p:blipFill>
        <p:spPr>
          <a:xfrm>
            <a:off x="1768680" y="643320"/>
            <a:ext cx="8654040" cy="4283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2" descr="Resultado de imagem para elos de uma corrente"/>
          <p:cNvPicPr/>
          <p:nvPr/>
        </p:nvPicPr>
        <p:blipFill>
          <a:blip r:embed="rId2"/>
          <a:stretch/>
        </p:blipFill>
        <p:spPr>
          <a:xfrm>
            <a:off x="1550880" y="260280"/>
            <a:ext cx="8700480" cy="337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4" name="CaixaDeTexto 2"/>
          <p:cNvSpPr/>
          <p:nvPr/>
        </p:nvSpPr>
        <p:spPr>
          <a:xfrm>
            <a:off x="4659480" y="2759040"/>
            <a:ext cx="4571280" cy="110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6600" b="0" u="none" strike="noStrike">
                <a:solidFill>
                  <a:srgbClr val="FF0000"/>
                </a:solidFill>
                <a:effectLst/>
                <a:uFillTx/>
                <a:latin typeface="Calibri"/>
              </a:rPr>
              <a:t>HUMANO</a:t>
            </a:r>
            <a:endParaRPr lang="pt-B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5" name="Imagem 3"/>
          <p:cNvPicPr/>
          <p:nvPr/>
        </p:nvPicPr>
        <p:blipFill>
          <a:blip r:embed="rId3"/>
          <a:stretch/>
        </p:blipFill>
        <p:spPr>
          <a:xfrm>
            <a:off x="6194520" y="3867120"/>
            <a:ext cx="4056840" cy="251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6" name="Picture 2" descr="http://f.i.uol.com.br/folha/equilibrio/images/13035611.jpeg"/>
          <p:cNvPicPr/>
          <p:nvPr/>
        </p:nvPicPr>
        <p:blipFill>
          <a:blip r:embed="rId4"/>
          <a:stretch/>
        </p:blipFill>
        <p:spPr>
          <a:xfrm>
            <a:off x="2136600" y="3867120"/>
            <a:ext cx="4056840" cy="2510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7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400" cy="5570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498" name="Imagem 6"/>
          <p:cNvPicPr/>
          <p:nvPr/>
        </p:nvPicPr>
        <p:blipFill>
          <a:blip r:embed="rId2"/>
          <a:stretch/>
        </p:blipFill>
        <p:spPr>
          <a:xfrm>
            <a:off x="855000" y="643320"/>
            <a:ext cx="4707000" cy="428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9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71000"/>
            <a:ext cx="12191400" cy="1286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500" name="Imagem 5"/>
          <p:cNvPicPr/>
          <p:nvPr/>
        </p:nvPicPr>
        <p:blipFill>
          <a:blip r:embed="rId3"/>
          <a:stretch/>
        </p:blipFill>
        <p:spPr>
          <a:xfrm>
            <a:off x="5562720" y="76320"/>
            <a:ext cx="6628320" cy="6780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m 4"/>
          <p:cNvPicPr/>
          <p:nvPr/>
        </p:nvPicPr>
        <p:blipFill>
          <a:blip r:embed="rId2"/>
          <a:stretch/>
        </p:blipFill>
        <p:spPr>
          <a:xfrm>
            <a:off x="0" y="0"/>
            <a:ext cx="785376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2" name="Imagem 1" descr="PEP contra o HIV: saiba como funciona e onde buscar atendimento imediato –  GAPA Baixada Santista"/>
          <p:cNvPicPr/>
          <p:nvPr/>
        </p:nvPicPr>
        <p:blipFill>
          <a:blip r:embed="rId3"/>
          <a:stretch/>
        </p:blipFill>
        <p:spPr>
          <a:xfrm>
            <a:off x="7854120" y="74520"/>
            <a:ext cx="4337640" cy="6783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3" name="Picture 2" descr="Meu povo, vamos aprender, em primeiro lugar, que existem Doenças Sexualmente Transmissíveis (DSTs), então se preocupar só com a gravidez é falta de cuidado com a sua vida! Agora vamos a pílula do dia seguinte, ela é um método contraceptivo de Emergência, repito, Emergência, ou seja, não é saudável tomar a pílula como se fosse uma vitamina C. Esse medicamento tem carga de hormônios equivalente a cartela inteira do anticoncepcional oral de 21 comprimidos, ou seja, é uma &quot;bomba hormonal&quot;... Você só deve tomar em casos raros mesmo, de preferência, e o mais rápido possível, quanto mais rápido ela for tomada, mais eficaz será, leia a bula ou fale com algum profissional capacitado! Quando se trata de saúde, não dá pra brincar!!! Sexo é maravilhoso, mas só quando feito com consciência e preservando a saúde dos envolvidos...😉 #andrememoriapsicologo #sexologia #psicologia #sexo #sexosaudavel #sexoevida #usecamisinha #piluladodiaseguinte #anticoncepcional #saudeintima #secuida #carnaval #dst #hiv #sifilis #gonorreia #hpv #gravidez #gravidezindesejada"/>
          <p:cNvPicPr/>
          <p:nvPr/>
        </p:nvPicPr>
        <p:blipFill>
          <a:blip r:embed="rId4"/>
          <a:stretch/>
        </p:blipFill>
        <p:spPr>
          <a:xfrm>
            <a:off x="0" y="-360"/>
            <a:ext cx="1219140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EE571-9633-B785-4441-C58F6CFF2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F9A2E1D-81D4-6777-3F13-D0704079BE5D}"/>
              </a:ext>
            </a:extLst>
          </p:cNvPr>
          <p:cNvSpPr txBox="1"/>
          <p:nvPr/>
        </p:nvSpPr>
        <p:spPr>
          <a:xfrm>
            <a:off x="565889" y="971551"/>
            <a:ext cx="7092212" cy="4181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9E00FF-10D3-8E7D-5D85-D489B59E2138}"/>
              </a:ext>
            </a:extLst>
          </p:cNvPr>
          <p:cNvSpPr txBox="1"/>
          <p:nvPr/>
        </p:nvSpPr>
        <p:spPr>
          <a:xfrm>
            <a:off x="168965" y="255074"/>
            <a:ext cx="112585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RESERVATÓRIO • DEFINITIVO: Gatos e outros felídeos </a:t>
            </a:r>
          </a:p>
          <a:p>
            <a:r>
              <a:rPr lang="pt-BR" sz="2800" dirty="0"/>
              <a:t>                            • INTERMEDIÁRIO: Aves, </a:t>
            </a:r>
            <a:r>
              <a:rPr lang="pt-BR" sz="3600" dirty="0"/>
              <a:t>HUMANOS</a:t>
            </a:r>
            <a:r>
              <a:rPr lang="pt-BR" sz="2800" dirty="0"/>
              <a:t> e outros mamífero  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99FD77-649D-9E93-C6E8-3B0A391A0864}"/>
              </a:ext>
            </a:extLst>
          </p:cNvPr>
          <p:cNvSpPr txBox="1"/>
          <p:nvPr/>
        </p:nvSpPr>
        <p:spPr>
          <a:xfrm>
            <a:off x="3702844" y="15255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MODO DE TRANSMISSÃO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7C8FC5D-BF81-3D20-B721-004CA9575B8B}"/>
              </a:ext>
            </a:extLst>
          </p:cNvPr>
          <p:cNvSpPr txBox="1"/>
          <p:nvPr/>
        </p:nvSpPr>
        <p:spPr>
          <a:xfrm>
            <a:off x="331925" y="2261110"/>
            <a:ext cx="11687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pt-BR" sz="2400" dirty="0"/>
              <a:t>Pela ingestão de alimentos/água ou aspiração pela manipulação de terra contaminados com oocisto; </a:t>
            </a:r>
          </a:p>
          <a:p>
            <a:pPr marL="457200" indent="-457200">
              <a:buAutoNum type="alphaUcParenR" startAt="2"/>
            </a:pPr>
            <a:r>
              <a:rPr lang="pt-BR" sz="2400" dirty="0"/>
              <a:t>Pela ingestão de carne crua e mal cozida infectada com cistos; </a:t>
            </a:r>
          </a:p>
        </p:txBody>
      </p:sp>
      <p:pic>
        <p:nvPicPr>
          <p:cNvPr id="2" name="Imagem 1" descr="Infecção gestacional: Toxoplasma na placenta">
            <a:extLst>
              <a:ext uri="{FF2B5EF4-FFF2-40B4-BE49-F238E27FC236}">
                <a16:creationId xmlns:a16="http://schemas.microsoft.com/office/drawing/2014/main" id="{AB7FFADE-51FA-1431-FB56-A1033D1AB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54" y="4234070"/>
            <a:ext cx="6427083" cy="24649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28B744B-8875-BC26-C214-CEE28A414211}"/>
              </a:ext>
            </a:extLst>
          </p:cNvPr>
          <p:cNvSpPr txBox="1"/>
          <p:nvPr/>
        </p:nvSpPr>
        <p:spPr>
          <a:xfrm>
            <a:off x="252412" y="3129923"/>
            <a:ext cx="11687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400" dirty="0"/>
          </a:p>
          <a:p>
            <a:r>
              <a:rPr lang="pt-BR" sz="3000" dirty="0"/>
              <a:t>C) Pela transmissão transplacentária de taquizoítos, da gestante para feto.</a:t>
            </a:r>
          </a:p>
        </p:txBody>
      </p:sp>
    </p:spTree>
    <p:extLst>
      <p:ext uri="{BB962C8B-B14F-4D97-AF65-F5344CB8AC3E}">
        <p14:creationId xmlns:p14="http://schemas.microsoft.com/office/powerpoint/2010/main" val="25287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D08014-2B11-268E-0201-C8E0D06A4ACE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52BAFF-F7D6-17CF-68B2-D160A8AE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55C934-CCF3-0B8B-DE40-281417AB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950"/>
            <a:ext cx="5629607" cy="68839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F8FF877-4E08-6FDB-C713-B8F1457F1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06" y="1"/>
            <a:ext cx="6562393" cy="258371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ACDE0B7-0F0A-ACE8-DD96-24A3D8163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605" y="2488019"/>
            <a:ext cx="6562395" cy="4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1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tângulo 2"/>
          <p:cNvSpPr/>
          <p:nvPr/>
        </p:nvSpPr>
        <p:spPr>
          <a:xfrm>
            <a:off x="888480" y="1018800"/>
            <a:ext cx="6431760" cy="5630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4000" b="0" u="none" strike="noStrike" dirty="0">
                <a:solidFill>
                  <a:schemeClr val="dk1"/>
                </a:solidFill>
                <a:effectLst/>
                <a:uFillTx/>
                <a:latin typeface="Trebuchet MS"/>
              </a:rPr>
              <a:t>PEP/DOXIPEP não serve como substitut</a:t>
            </a:r>
            <a:r>
              <a:rPr lang="pt-BR" sz="4000" dirty="0">
                <a:solidFill>
                  <a:schemeClr val="dk1"/>
                </a:solidFill>
                <a:latin typeface="Trebuchet MS"/>
              </a:rPr>
              <a:t>o</a:t>
            </a:r>
            <a:r>
              <a:rPr lang="pt-BR" sz="4000" b="0" u="none" strike="noStrike" dirty="0">
                <a:solidFill>
                  <a:schemeClr val="dk1"/>
                </a:solidFill>
                <a:effectLst/>
                <a:uFillTx/>
                <a:latin typeface="Trebuchet MS"/>
              </a:rPr>
              <a:t> à </a:t>
            </a:r>
            <a:r>
              <a:rPr lang="pt-BR" sz="4000" b="0" u="sng" strike="noStrike" dirty="0">
                <a:solidFill>
                  <a:schemeClr val="dk1"/>
                </a:solidFill>
                <a:effectLst/>
                <a:uFillTx/>
                <a:latin typeface="Trebuchet MS"/>
                <a:hlinkClick r:id="rId2"/>
              </a:rPr>
              <a:t>camisinha</a:t>
            </a:r>
            <a:r>
              <a:rPr lang="pt-BR" sz="4000" b="0" u="none" strike="noStrike" dirty="0">
                <a:solidFill>
                  <a:schemeClr val="dk1"/>
                </a:solidFill>
                <a:effectLst/>
                <a:uFillTx/>
                <a:latin typeface="Trebuchet MS"/>
              </a:rPr>
              <a:t>. Muito pelo contrário: o uso de preservativos masculinos e femininos são ainda a principal e mais eficiente maneira de se evitar as IST‘s. </a:t>
            </a:r>
            <a:endParaRPr lang="pt-BR" sz="4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5" name="Imagem 3"/>
          <p:cNvPicPr/>
          <p:nvPr/>
        </p:nvPicPr>
        <p:blipFill>
          <a:blip r:embed="rId3"/>
          <a:stretch/>
        </p:blipFill>
        <p:spPr>
          <a:xfrm>
            <a:off x="7779600" y="1403280"/>
            <a:ext cx="4077000" cy="4631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agem 5"/>
          <p:cNvPicPr/>
          <p:nvPr/>
        </p:nvPicPr>
        <p:blipFill>
          <a:blip r:embed="rId2"/>
          <a:stretch/>
        </p:blipFill>
        <p:spPr>
          <a:xfrm flipH="1">
            <a:off x="909000" y="1802880"/>
            <a:ext cx="3070080" cy="4293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0" name="Imagem 7"/>
          <p:cNvPicPr/>
          <p:nvPr/>
        </p:nvPicPr>
        <p:blipFill>
          <a:blip r:embed="rId3"/>
          <a:stretch/>
        </p:blipFill>
        <p:spPr>
          <a:xfrm>
            <a:off x="6928560" y="838080"/>
            <a:ext cx="3167640" cy="126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1" name="Retângulo 8"/>
          <p:cNvSpPr/>
          <p:nvPr/>
        </p:nvSpPr>
        <p:spPr>
          <a:xfrm>
            <a:off x="5494680" y="2108160"/>
            <a:ext cx="134604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MinionPro-Regular"/>
              </a:rPr>
              <a:t>100%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2" name="Imagem 9"/>
          <p:cNvPicPr/>
          <p:nvPr/>
        </p:nvPicPr>
        <p:blipFill>
          <a:blip r:embed="rId4"/>
          <a:stretch/>
        </p:blipFill>
        <p:spPr>
          <a:xfrm>
            <a:off x="6903720" y="3165840"/>
            <a:ext cx="3167640" cy="126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3" name="Retângulo 10"/>
          <p:cNvSpPr/>
          <p:nvPr/>
        </p:nvSpPr>
        <p:spPr>
          <a:xfrm>
            <a:off x="5695560" y="2878920"/>
            <a:ext cx="944280" cy="58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MinionPro-Regular"/>
              </a:rPr>
              <a:t>70%</a:t>
            </a: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MinionPro-Regular"/>
              </a:rPr>
              <a:t> 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4" name="Imagem 11"/>
          <p:cNvPicPr/>
          <p:nvPr/>
        </p:nvPicPr>
        <p:blipFill>
          <a:blip r:embed="rId5"/>
          <a:stretch/>
        </p:blipFill>
        <p:spPr>
          <a:xfrm>
            <a:off x="6915240" y="5277600"/>
            <a:ext cx="3155760" cy="126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5" name="Retângulo 12"/>
          <p:cNvSpPr/>
          <p:nvPr/>
        </p:nvSpPr>
        <p:spPr>
          <a:xfrm>
            <a:off x="5695560" y="5618880"/>
            <a:ext cx="123228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MinionPro-Regular"/>
              </a:rPr>
              <a:t> 30%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6" name="Retângulo 13"/>
          <p:cNvSpPr/>
          <p:nvPr/>
        </p:nvSpPr>
        <p:spPr>
          <a:xfrm>
            <a:off x="128880" y="0"/>
            <a:ext cx="5326920" cy="187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algn="just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GillSans Light"/>
              </a:rPr>
              <a:t>A sífilis pode ser transmitida da mãe para o filho em qualquer fase gestação</a:t>
            </a: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GillSans Light"/>
              </a:rPr>
              <a:t>.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7" name="Chave Esquerda 4"/>
          <p:cNvSpPr/>
          <p:nvPr/>
        </p:nvSpPr>
        <p:spPr>
          <a:xfrm>
            <a:off x="6413400" y="1724400"/>
            <a:ext cx="375120" cy="204120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tângulo 1"/>
          <p:cNvSpPr/>
          <p:nvPr/>
        </p:nvSpPr>
        <p:spPr>
          <a:xfrm>
            <a:off x="3246480" y="0"/>
            <a:ext cx="4732920" cy="7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r>
              <a:rPr lang="pt-BR" sz="4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Testagem da gestante</a:t>
            </a:r>
            <a:endParaRPr lang="pt-BR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9" name="Retângulo 2"/>
          <p:cNvSpPr/>
          <p:nvPr/>
        </p:nvSpPr>
        <p:spPr>
          <a:xfrm>
            <a:off x="125640" y="808920"/>
            <a:ext cx="311976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TR treponêmico 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0" name="CaixaDeTexto 3"/>
          <p:cNvSpPr/>
          <p:nvPr/>
        </p:nvSpPr>
        <p:spPr>
          <a:xfrm>
            <a:off x="3125880" y="936000"/>
            <a:ext cx="8154360" cy="181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1ª consulta de pré-natal </a:t>
            </a:r>
            <a:r>
              <a:rPr lang="pt-BR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(idealmente no 1º trimestre);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Início do 3º trimestre </a:t>
            </a:r>
            <a:r>
              <a:rPr lang="pt-BR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(a partir da 28ª semana);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Parto ou em caso de aborto;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Exposição de risco/violência sexual.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1" name="AutoShape 4" descr="Resultado de imagem para teste rÃ¡pido sÃ­filis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522" name="Imagem 9"/>
          <p:cNvPicPr/>
          <p:nvPr/>
        </p:nvPicPr>
        <p:blipFill>
          <a:blip r:embed="rId2"/>
          <a:stretch/>
        </p:blipFill>
        <p:spPr>
          <a:xfrm>
            <a:off x="9631080" y="3250080"/>
            <a:ext cx="1915920" cy="128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3" name="CaixaDeTexto 10"/>
          <p:cNvSpPr/>
          <p:nvPr/>
        </p:nvSpPr>
        <p:spPr>
          <a:xfrm>
            <a:off x="3125880" y="3250080"/>
            <a:ext cx="6111720" cy="11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36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Testagem rápida e tratamento imediato da gestante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4" name="Imagem 12"/>
          <p:cNvPicPr/>
          <p:nvPr/>
        </p:nvPicPr>
        <p:blipFill>
          <a:blip r:embed="rId3"/>
          <a:stretch/>
        </p:blipFill>
        <p:spPr>
          <a:xfrm>
            <a:off x="840960" y="5042160"/>
            <a:ext cx="10933920" cy="1285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Imagem 2"/>
          <p:cNvPicPr/>
          <p:nvPr/>
        </p:nvPicPr>
        <p:blipFill>
          <a:blip r:embed="rId2"/>
          <a:srcRect t="15728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6" name="Imagem 4"/>
          <p:cNvPicPr/>
          <p:nvPr/>
        </p:nvPicPr>
        <p:blipFill>
          <a:blip r:embed="rId3"/>
          <a:stretch/>
        </p:blipFill>
        <p:spPr>
          <a:xfrm>
            <a:off x="1831680" y="79560"/>
            <a:ext cx="9771840" cy="551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7" name="Retângulo 5"/>
          <p:cNvSpPr/>
          <p:nvPr/>
        </p:nvSpPr>
        <p:spPr>
          <a:xfrm>
            <a:off x="1831680" y="79560"/>
            <a:ext cx="834480" cy="24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28" name="Seta: para Baixo 6"/>
          <p:cNvSpPr/>
          <p:nvPr/>
        </p:nvSpPr>
        <p:spPr>
          <a:xfrm>
            <a:off x="9004680" y="2236320"/>
            <a:ext cx="198000" cy="111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234E5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Imagem 6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0" name="Retângulo 5"/>
          <p:cNvSpPr/>
          <p:nvPr/>
        </p:nvSpPr>
        <p:spPr>
          <a:xfrm>
            <a:off x="0" y="0"/>
            <a:ext cx="12085200" cy="440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A transmissão da sífilis da mãe para o bebê, durante a gravidez, é consequência: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1" name="CaixaDeTexto 12"/>
          <p:cNvSpPr/>
          <p:nvPr/>
        </p:nvSpPr>
        <p:spPr>
          <a:xfrm>
            <a:off x="261360" y="673200"/>
            <a:ext cx="6256080" cy="52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Sífilis materna não diagnosticada.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2" name="Retângulo 18"/>
          <p:cNvSpPr/>
          <p:nvPr/>
        </p:nvSpPr>
        <p:spPr>
          <a:xfrm>
            <a:off x="159120" y="1259640"/>
            <a:ext cx="12085200" cy="267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3" name="Retângulo 7"/>
          <p:cNvSpPr/>
          <p:nvPr/>
        </p:nvSpPr>
        <p:spPr>
          <a:xfrm>
            <a:off x="705600" y="6616080"/>
            <a:ext cx="665280" cy="17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34" name="Retângulo 10"/>
          <p:cNvSpPr/>
          <p:nvPr/>
        </p:nvSpPr>
        <p:spPr>
          <a:xfrm flipV="1">
            <a:off x="231840" y="1531800"/>
            <a:ext cx="1212120" cy="32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535" name="Imagem 1"/>
          <p:cNvPicPr/>
          <p:nvPr/>
        </p:nvPicPr>
        <p:blipFill>
          <a:blip r:embed="rId3"/>
          <a:stretch/>
        </p:blipFill>
        <p:spPr>
          <a:xfrm>
            <a:off x="231840" y="1143360"/>
            <a:ext cx="11468880" cy="540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6" name="Retângulo 2"/>
          <p:cNvSpPr/>
          <p:nvPr/>
        </p:nvSpPr>
        <p:spPr>
          <a:xfrm>
            <a:off x="3389760" y="1856520"/>
            <a:ext cx="1920240" cy="2903760"/>
          </a:xfrm>
          <a:prstGeom prst="rect">
            <a:avLst/>
          </a:prstGeom>
          <a:noFill/>
          <a:ln w="57150">
            <a:solidFill>
              <a:srgbClr val="00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37" name="Retângulo 3"/>
          <p:cNvSpPr/>
          <p:nvPr/>
        </p:nvSpPr>
        <p:spPr>
          <a:xfrm>
            <a:off x="4101840" y="6264360"/>
            <a:ext cx="4925520" cy="218160"/>
          </a:xfrm>
          <a:prstGeom prst="rect">
            <a:avLst/>
          </a:prstGeom>
          <a:noFill/>
          <a:ln w="38100">
            <a:solidFill>
              <a:srgbClr val="00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38" name="Retângulo 4"/>
          <p:cNvSpPr/>
          <p:nvPr/>
        </p:nvSpPr>
        <p:spPr>
          <a:xfrm>
            <a:off x="261360" y="1196640"/>
            <a:ext cx="1109520" cy="19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Imagem 3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0" name="Retângulo 5"/>
          <p:cNvSpPr/>
          <p:nvPr/>
        </p:nvSpPr>
        <p:spPr>
          <a:xfrm>
            <a:off x="0" y="355680"/>
            <a:ext cx="12085200" cy="495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A transmissão da sífilis da mãe para o bebê, durante a gravidez, é consequência: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1" name="Picture 4" descr="TOMANDO INJEÇÃO - MEDO E DESESPERO - Giulia Kids - YouTube"/>
          <p:cNvPicPr/>
          <p:nvPr/>
        </p:nvPicPr>
        <p:blipFill>
          <a:blip r:embed="rId3"/>
          <a:stretch/>
        </p:blipFill>
        <p:spPr>
          <a:xfrm>
            <a:off x="6986880" y="1626840"/>
            <a:ext cx="3701520" cy="260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2" name="Picture 4" descr="Resultado de imagem para alergias medicamentosas"/>
          <p:cNvPicPr/>
          <p:nvPr/>
        </p:nvPicPr>
        <p:blipFill>
          <a:blip r:embed="rId4"/>
          <a:stretch/>
        </p:blipFill>
        <p:spPr>
          <a:xfrm>
            <a:off x="6986880" y="4232520"/>
            <a:ext cx="3761280" cy="2366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3" name="Retângulo 18"/>
          <p:cNvSpPr/>
          <p:nvPr/>
        </p:nvSpPr>
        <p:spPr>
          <a:xfrm>
            <a:off x="159120" y="1259640"/>
            <a:ext cx="12085200" cy="495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Não tratada.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Tratada inadequadamente.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Imagem 3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0" y="0"/>
            <a:ext cx="1222308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5" name="Retângulo 5"/>
          <p:cNvSpPr/>
          <p:nvPr/>
        </p:nvSpPr>
        <p:spPr>
          <a:xfrm>
            <a:off x="106200" y="106200"/>
            <a:ext cx="12084840" cy="30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A Sífilis na gestação pode resultar em diversos eventos adversos: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aborto.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morte fetal.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baixo peso ao nascimento.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morte neonatal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Ou sífilis congênita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6" name="Imagem 12"/>
          <p:cNvPicPr/>
          <p:nvPr/>
        </p:nvPicPr>
        <p:blipFill>
          <a:blip r:embed="rId3"/>
          <a:stretch/>
        </p:blipFill>
        <p:spPr>
          <a:xfrm>
            <a:off x="8729640" y="4929120"/>
            <a:ext cx="2797920" cy="1708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7" name="Imagem 14"/>
          <p:cNvPicPr/>
          <p:nvPr/>
        </p:nvPicPr>
        <p:blipFill>
          <a:blip r:embed="rId4"/>
          <a:stretch/>
        </p:blipFill>
        <p:spPr>
          <a:xfrm>
            <a:off x="8729640" y="3153240"/>
            <a:ext cx="2797920" cy="170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8" name="Imagem 15"/>
          <p:cNvPicPr/>
          <p:nvPr/>
        </p:nvPicPr>
        <p:blipFill>
          <a:blip r:embed="rId5"/>
          <a:stretch/>
        </p:blipFill>
        <p:spPr>
          <a:xfrm>
            <a:off x="5991120" y="3189240"/>
            <a:ext cx="1439280" cy="1701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9" name="Imagem 16"/>
          <p:cNvPicPr/>
          <p:nvPr/>
        </p:nvPicPr>
        <p:blipFill>
          <a:blip r:embed="rId6"/>
          <a:stretch/>
        </p:blipFill>
        <p:spPr>
          <a:xfrm>
            <a:off x="471600" y="3187800"/>
            <a:ext cx="2769480" cy="170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0" name="Imagem 17"/>
          <p:cNvPicPr/>
          <p:nvPr/>
        </p:nvPicPr>
        <p:blipFill>
          <a:blip r:embed="rId7"/>
          <a:stretch/>
        </p:blipFill>
        <p:spPr>
          <a:xfrm>
            <a:off x="4632480" y="3191040"/>
            <a:ext cx="1358280" cy="1701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1" name="Imagem 18"/>
          <p:cNvPicPr/>
          <p:nvPr/>
        </p:nvPicPr>
        <p:blipFill>
          <a:blip r:embed="rId8"/>
          <a:stretch/>
        </p:blipFill>
        <p:spPr>
          <a:xfrm>
            <a:off x="471600" y="4929120"/>
            <a:ext cx="2797920" cy="171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2" name="Imagem 19"/>
          <p:cNvPicPr/>
          <p:nvPr/>
        </p:nvPicPr>
        <p:blipFill>
          <a:blip r:embed="rId9"/>
          <a:stretch/>
        </p:blipFill>
        <p:spPr>
          <a:xfrm>
            <a:off x="4630680" y="4929120"/>
            <a:ext cx="2799720" cy="1710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3" name="Retângulo 20"/>
          <p:cNvSpPr/>
          <p:nvPr/>
        </p:nvSpPr>
        <p:spPr>
          <a:xfrm>
            <a:off x="106200" y="3670200"/>
            <a:ext cx="11237040" cy="13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algn="ctr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GillSans Light"/>
              </a:rPr>
              <a:t>A sífilis congênita apresenta elevada mortalidade, podendo chegar a 40% das crianças infectadas em até 02 anos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Effect">
                      <p:stCondLst>
                        <p:cond delay="indefinite"/>
                      </p:stCondLst>
                      <p:childTnLst>
                        <p:par>
                          <p:cTn id="3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agem 2"/>
          <p:cNvPicPr/>
          <p:nvPr/>
        </p:nvPicPr>
        <p:blipFill>
          <a:blip r:embed="rId2"/>
          <a:srcRect t="1727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5" name="Imagem 4"/>
          <p:cNvPicPr/>
          <p:nvPr/>
        </p:nvPicPr>
        <p:blipFill>
          <a:blip r:embed="rId3"/>
          <a:stretch/>
        </p:blipFill>
        <p:spPr>
          <a:xfrm>
            <a:off x="4059360" y="310680"/>
            <a:ext cx="7819200" cy="437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6" name="Retângulo 5"/>
          <p:cNvSpPr/>
          <p:nvPr/>
        </p:nvSpPr>
        <p:spPr>
          <a:xfrm>
            <a:off x="4059360" y="310680"/>
            <a:ext cx="712440" cy="17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57" name="Seta para Baixo 2"/>
          <p:cNvSpPr/>
          <p:nvPr/>
        </p:nvSpPr>
        <p:spPr>
          <a:xfrm>
            <a:off x="3311640" y="1460520"/>
            <a:ext cx="206280" cy="1330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3B85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tângulo 9"/>
          <p:cNvSpPr/>
          <p:nvPr/>
        </p:nvSpPr>
        <p:spPr>
          <a:xfrm>
            <a:off x="317520" y="265320"/>
            <a:ext cx="11570400" cy="6325200"/>
          </a:xfrm>
          <a:prstGeom prst="rect">
            <a:avLst/>
          </a:prstGeom>
          <a:noFill/>
          <a:ln w="76200">
            <a:solidFill>
              <a:srgbClr val="BFBFB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pt-BR" sz="1800" b="0" u="none" strike="noStrike">
              <a:solidFill>
                <a:srgbClr val="FFFFFF"/>
              </a:solidFill>
              <a:effectLst/>
              <a:uFillTx/>
              <a:latin typeface="Arial"/>
              <a:ea typeface="SimSun"/>
            </a:endParaRPr>
          </a:p>
        </p:txBody>
      </p:sp>
      <p:sp>
        <p:nvSpPr>
          <p:cNvPr id="559" name="CaixaDeTexto 3"/>
          <p:cNvSpPr/>
          <p:nvPr/>
        </p:nvSpPr>
        <p:spPr>
          <a:xfrm>
            <a:off x="2250720" y="556200"/>
            <a:ext cx="919080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SimSun"/>
              </a:rPr>
              <a:t>       </a:t>
            </a:r>
            <a:r>
              <a:rPr lang="pt-BR" sz="4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SimSun"/>
              </a:rPr>
              <a:t>TRATAMENTO SÍFILIS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0" name="Picture 4" descr="Sífilis: número de casos sobe 85% em Três Lagoas | JPNews Três Lagoas | RCN  67"/>
          <p:cNvPicPr/>
          <p:nvPr/>
        </p:nvPicPr>
        <p:blipFill>
          <a:blip r:embed="rId2"/>
          <a:stretch/>
        </p:blipFill>
        <p:spPr>
          <a:xfrm>
            <a:off x="2466360" y="1803240"/>
            <a:ext cx="6891480" cy="39250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1E05F-84EE-6FBD-AC49-5A3305B2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F18B993-0A66-4B1F-CB35-2652F65BEA1C}"/>
              </a:ext>
            </a:extLst>
          </p:cNvPr>
          <p:cNvSpPr txBox="1"/>
          <p:nvPr/>
        </p:nvSpPr>
        <p:spPr>
          <a:xfrm>
            <a:off x="178904" y="159026"/>
            <a:ext cx="657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Com bases em estudos sorológicos:</a:t>
            </a:r>
          </a:p>
        </p:txBody>
      </p:sp>
      <p:graphicFrame>
        <p:nvGraphicFramePr>
          <p:cNvPr id="10" name="CaixaDeTexto 2">
            <a:extLst>
              <a:ext uri="{FF2B5EF4-FFF2-40B4-BE49-F238E27FC236}">
                <a16:creationId xmlns:a16="http://schemas.microsoft.com/office/drawing/2014/main" id="{8B1A78A6-61FC-F47E-78FB-2EB4B5B1E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586531"/>
              </p:ext>
            </p:extLst>
          </p:nvPr>
        </p:nvGraphicFramePr>
        <p:xfrm>
          <a:off x="1229934" y="806291"/>
          <a:ext cx="9514268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DDED8927-3C87-EDF4-B085-6B949CF0E82F}"/>
              </a:ext>
            </a:extLst>
          </p:cNvPr>
          <p:cNvSpPr/>
          <p:nvPr/>
        </p:nvSpPr>
        <p:spPr>
          <a:xfrm>
            <a:off x="2870791" y="3053060"/>
            <a:ext cx="4657060" cy="57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DC56658-9CD7-2CB2-6A12-7C70116EED45}"/>
              </a:ext>
            </a:extLst>
          </p:cNvPr>
          <p:cNvSpPr/>
          <p:nvPr/>
        </p:nvSpPr>
        <p:spPr>
          <a:xfrm>
            <a:off x="178904" y="1938130"/>
            <a:ext cx="11837505" cy="1177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Imagem gerada: Equilíbrio entre bradizoítos e defesa imunológica">
            <a:extLst>
              <a:ext uri="{FF2B5EF4-FFF2-40B4-BE49-F238E27FC236}">
                <a16:creationId xmlns:a16="http://schemas.microsoft.com/office/drawing/2014/main" id="{05B9964B-6386-AA86-8C6B-19F557BB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90" y="2176173"/>
            <a:ext cx="8378687" cy="36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421692-E1C4-EE8C-AF1F-70941880EF55}"/>
              </a:ext>
            </a:extLst>
          </p:cNvPr>
          <p:cNvSpPr txBox="1"/>
          <p:nvPr/>
        </p:nvSpPr>
        <p:spPr>
          <a:xfrm>
            <a:off x="4512366" y="5827359"/>
            <a:ext cx="2391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LATÊNCIA</a:t>
            </a:r>
          </a:p>
        </p:txBody>
      </p:sp>
    </p:spTree>
    <p:extLst>
      <p:ext uri="{BB962C8B-B14F-4D97-AF65-F5344CB8AC3E}">
        <p14:creationId xmlns:p14="http://schemas.microsoft.com/office/powerpoint/2010/main" val="32519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aixaDeTexto 1"/>
          <p:cNvSpPr/>
          <p:nvPr/>
        </p:nvSpPr>
        <p:spPr>
          <a:xfrm>
            <a:off x="1028880" y="1967400"/>
            <a:ext cx="2628360" cy="254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1"/>
              </a:spcAft>
            </a:pPr>
            <a:r>
              <a:rPr lang="en-US" sz="3300" b="0" u="none" strike="noStrike">
                <a:solidFill>
                  <a:srgbClr val="FFFFFF"/>
                </a:solidFill>
                <a:effectLst/>
                <a:uFillTx/>
                <a:latin typeface="Calibri Light"/>
              </a:rPr>
              <a:t>       TRATAMENTO SÍFILIS ADQUIRIDA E GESTACIONAL</a:t>
            </a:r>
            <a:endParaRPr lang="pt-BR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2" name="Picture 2" descr="tratamento de sifilis em gestante - 1"/>
          <p:cNvPicPr/>
          <p:nvPr/>
        </p:nvPicPr>
        <p:blipFill>
          <a:blip r:embed="rId2"/>
          <a:stretch/>
        </p:blipFill>
        <p:spPr>
          <a:xfrm>
            <a:off x="4777200" y="284400"/>
            <a:ext cx="6779880" cy="6014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3" name="CaixaDeTexto 2"/>
          <p:cNvSpPr/>
          <p:nvPr/>
        </p:nvSpPr>
        <p:spPr>
          <a:xfrm>
            <a:off x="107280" y="5337000"/>
            <a:ext cx="3099600" cy="11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600" b="0" u="none" strike="noStrike">
                <a:solidFill>
                  <a:schemeClr val="dk1"/>
                </a:solidFill>
                <a:effectLst/>
                <a:uFillTx/>
                <a:latin typeface="ADLaM Display"/>
                <a:ea typeface="ADLaM Display"/>
              </a:rPr>
              <a:t>DURAÇÃO 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3600" b="0" u="none" strike="noStrike">
                <a:solidFill>
                  <a:schemeClr val="dk1"/>
                </a:solidFill>
                <a:effectLst/>
                <a:uFillTx/>
                <a:latin typeface="ADLaM Display"/>
                <a:ea typeface="ADLaM Display"/>
              </a:rPr>
              <a:t>IGNORADA!!!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4" name="Seta: para a Direita 3"/>
          <p:cNvSpPr/>
          <p:nvPr/>
        </p:nvSpPr>
        <p:spPr>
          <a:xfrm rot="19551000">
            <a:off x="3159000" y="5457240"/>
            <a:ext cx="1665000" cy="3398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rgbClr val="234E57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7" presetClass="emph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7" presetClass="emph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/>
      <p:bldP spid="564" grpId="1" animBg="1"/>
      <p:bldP spid="564" grpId="2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etângulo 1"/>
          <p:cNvSpPr/>
          <p:nvPr/>
        </p:nvSpPr>
        <p:spPr>
          <a:xfrm>
            <a:off x="2795400" y="127800"/>
            <a:ext cx="6523200" cy="7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4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Reação de Jarisch-Herxheimer</a:t>
            </a:r>
            <a:endParaRPr lang="pt-BR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6" name="CaixaDeTexto 2"/>
          <p:cNvSpPr/>
          <p:nvPr/>
        </p:nvSpPr>
        <p:spPr>
          <a:xfrm>
            <a:off x="382680" y="942480"/>
            <a:ext cx="10757520" cy="31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Exantema máculo-papular pruriginoso, febre, cefaleia, artralgia,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   mal-estar geral.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Não configura uma reação alérgica.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Benigna e autolimitada – 12/24 horas.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Não requer suspensão do tratamento com penicilina.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Sintomáticos.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Mais frequente na Sífilis recente.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7" name="Picture 2" descr="VOCÃ SABIA QUE DEVE TOMAR PRATA COLOIDAL AUMENTANDO AOS POUCOS POR CAUSA DA REAÃÃO DE JARISCH-HERXHEIMER?  ATENÃÃO &#10;Assim, qualquer pessoa que sofre deste efeito deve tentar manter o consumo de Prata Coloidal a uma dose mais baixa ou parar por alguns dias e, em seguida, reiniciar a dosagem de menor para maior.  A prata Coloidal NÃ£o Ã© tÃ³xica  e deve-se ressaltar que a maioria das pessoas nunca experimentou a reaÃ§Ã£o de Herxheimer.  O Ãºnico "/>
          <p:cNvPicPr/>
          <p:nvPr/>
        </p:nvPicPr>
        <p:blipFill>
          <a:blip r:embed="rId2"/>
          <a:stretch/>
        </p:blipFill>
        <p:spPr>
          <a:xfrm>
            <a:off x="6522120" y="3350880"/>
            <a:ext cx="3793680" cy="3375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m 4"/>
          <p:cNvPicPr/>
          <p:nvPr/>
        </p:nvPicPr>
        <p:blipFill>
          <a:blip r:embed="rId2"/>
          <a:stretch/>
        </p:blipFill>
        <p:spPr>
          <a:xfrm>
            <a:off x="4712040" y="0"/>
            <a:ext cx="2766960" cy="1175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9" name="AutoShape 2" descr="data:image/jpeg;base64,/9j/4AAQSkZJRgABAQAAAQABAAD/2wCEAAkGBxQQEhQUExQUFRUVFRUXFhYUFRcXFxgYHR0XHxcXFxcYHSggGhwlGxoYIjEiJSkrLi4uFx8zODMtNygtLysBCgoKDg0OGhAQGSwlHyY0LCwsLC8uLCwtLCwsLCwsLCwsLCwsLCwsLCwsLCwsLCwsLCwsLCwsLCwsLCwsNCwsLP/AABEIAPAArAMBIgACEQEDEQH/xAAcAAACAgMBAQAAAAAAAAAAAAAABwUGAQIECAP/xABMEAACAQMCAwUEBwMHCAsBAAABAgMABBEFEgYhMQcTIkFRFGFxgSMyQlKRobEVM3IkNENigrLBU2NzkqLR4fAIJSY2VGR0dYTC8Rb/xAAaAQEAAwEBAQAAAAAAAAAAAAAAAgMEAQUG/8QAJxEAAwACAQQCAgIDAQAAAAAAAAECAxESBCExQSJRBRNxgUJhoRX/2gAMAwEAAhEDEQA/AHjRRRQBRRRQBRRXDrWpJawSzuQFiRnOeXQZx8+lAdjGqVxHxiIy0RUx5wFyx798/wCSgTLfMkfCqteca6lcQgCOGEOoLGN271VPVV3gqGx588Z6UcP66lmGCac6sfrSLPHI8nveR9rE1VWWUWLFTCe6lhKBYnjJwWlknmBxz5lGj3NyzyDH16cq+VnpExugkckFs7oJVZYC/fYOGO9JFyRkHIAyG5jlU43G6OuGs7kgjxKViYfA+PnUINc7wi1tIp7ZGZ5JGkAGxPtLBzO0s5+WSarrNqW320SePRZf2pqds6o0Uc6M23vWYgDrgnaCyg5C4IbHLxHyno+Jlj2i6Q2xY4yzB4s5wPpQMDPluAqjnhqMYmCuHzkTB373Prvzk+nPI8q6LDjVQkkFxFLJLGxR+7jBSRTzQ8yFGUIyD55rP035CM++HofrGcjgjI5jyI6VvSl0ji32JwkFpc+zEEmNmiAiPXMI3E4PmvT09KZ2laglzEksR3JIoZT7vf7x0+Vb5pPwVuWvJ2UVgVmpEQooooAooooAooooAooooAooooDBqpa9pyXt/FBMN0MULTGM/UkcttXcPPaATj1YVL8Wav7FZz3G3d3UbMFzjJHQE+QziqbpM13G8N9fSxsjpsZI49ncCUrtO7J3rkKDnGMk1zejuj58VcN2iRlrWVoZFmgjKRtuQF3VcNE3Tk2eWM1zajwxPHyjuEkkIJWNoNpIGNx3CTCgA+da8SJGbu1hlSKaX2mEQ3CnFwiq+9llQjLKFU+NSQfQdas9vC0skpkjKLuA8R+uqHKYwfqDmx9S2PKqckzvui2KrXZlRg0G8kQOnszA9AWkUnng/ZIHnXyl0e+gdZ2hjKIpWRYpTI5QkeJV2DJU88emaYWn3qTpvjO5MsAw6HaSCR7sg/hXTWaplpy15L3ul5KE3EcZTYHLekYVt+fTbjP41DW2kXve3L91EWciXaZyD3e0BNuEIPJccj1zTN1DUEgQySttQFQWJ5DcQAT7smoy7tGikieFSy94PCoGFDZ7w5+4wO7A+0oPmap6Xo8WBPivJW20/JW7Dhq9uI0lj9l2SKGXLyZwemfD1q1dn0Elus9tMVLxSb/ox4NsoDeHPPru6+fxqK4dvO4eTezFYJ5ohyKxxo7kqAeksjMygD7I/PjPFs0Mk96lqHs5JoojKZdsu1SIt4j24I7wnBzzFelMTPdFNXVeRn1mtYzkZrarCAUUUUAUUUUAVis0UAUUUUAUUUUBEcWaZ7XZ3MH+VhkUfxEHafxxSpi1kGzs1dMmXTrrvG9yqFVSMcyXx8CadUgyKSt7ftYwDT7i3lUi5RLafYDHJH3yMMv9lsciPPGfhGiUsuthoRZ4J7h3aWMbgmcxoSm0BARkYU45YySSahp7e7v5Lq1eeFFjdcoYGJeM+JclXGQRgEedXk1A61ojSSieK4a3k2iNmCK4YZ8IIJHPJ65rPGT5fItyQ+Hw8ld03hm50W1l7u7h7td0rB7dic+i/ScvIV1W37WeITCSAbk3iJk8WMZAwBjPu3da47+K5RmW6e9ngR1JEVvHtlUFTuyrlgoOcjGSBU7/AP3Wn/8Aio933ee/P3duM591WZGv8UVYppL5sgr7h+51q0j7y7hEbMH2rbEMGUkFW8fkcg10G1vNOFvbx3EDCWXYkfcMNo5s+CXOFVdxxWLG0mklPsj3VrDJul+kgTu1ZuZK7nDeInOMcjmpvStGZJ+8nuTcSIhCAoqbA3U4BOScYz8a7Vxx1ojMZee99iM4w08W+66TLNIyRlGY92jyYjWdFJwrhmXJxzHvqLTbcrY20aDEl7Is48ilqWwD/V8Mf4VauNwPYLkn7MRYH0K4YH5EA/KuDgqRb679riikjt4oWWN2UoJpJSplcKefLaBnzyajjfIuyLTGEnStq1FbVeUhRRRQBRRRQBRRRQBRRRQBRXyklCkAkAscKCepxnA9eWa+gNAFVftG0lrqxlWMZlj2zRD/ADkZDAfPGPnVoNaSuACSQAOpPSgKroOrrfWqTxMB3iem7a45MCPUNnlXHPpc0Ui3HePcsgYNE21Rhsc4QPCrgfezkEjIzVD13WU0y9lm0uRbqKXx3NrGGZY2+1IHQELkf49fK/8ACnFdvqUW+FvEPrRtgOh9CPT3istw4e14NE0q7M6E4jtvtyrE2MlZj3TD4h8Vj9v2Wc+02ufXvI8/jmpWWMMMMAw9GAI/A1DT8Pks22UKjnJXuImZfURuR4R8QagtE3s+j8TWpJCTLK+MhISZHPwCZzXOtjNcuJnLWwXIiWMjvSDjJm5FccvqcwOuc1OQxhQAoAA8gAP0r4alqEVtGZJnWNB1ZiAPl6mif0Gvsq3addtb6VMC26SQJCCBs3F2APIdPDn8Ku3C+n+zWlvD17qGNM/BRSY1Hig391DeS2ty2lW0hKsiZ3SDkJXH3QfTpj15U5eH+Ira9TdbzJIMZwCNw/iXqK1Y54oz3W2S9ZrANFTIGaKKKAKKKKAKKKKAKwazVV7RuKRpllJN/SHwRD1c9Pw6/KgFR2vcTz3F6BaFtmm4kd0PSQkAsfcOS/NqYHCfajaXUNv3sixzyt3bRk9JAOufJTywT64qu8GWMOk6TLc3via5BeUNzZgwOyPn1JyT8TUV2e9lKXFtLNdqUM6sII/tRKc7ZCT1bpjl0+NUT1Evf0v+ndF54j7Soo5BbWUZvbpuQSI5RT6u46Ae78q+MHBNxfkSarcF1yGFpDlYF9A56v8ApXD2QSJZtNpssSRXULFt6jBnjPR8nmcfhjFNEVcjhx2WmxW8YjhjSNAMBUUAflSFutBV5Y0jJhuDc3CtNEdrpgyO2MEeQGPca9DkUreNtL7jVbSZCAs/fl1x/SpC4Dg+9cA/w1ZFJJpryVZIdOWn4eyF4d4muYY0E9ymPEN91GTGcEgHvoyCh5fVYH+I1bIdTvpEBRdObPR1uXKn+yF9PLNLfTdNa8gRrhsoV8MaZCjr42+82eeOgql3dksEjxOF3IcZIHMdVP4EVo/8/lp70n9lGD8iqqsfmp86HRqWuXMf7+7tYy2VWGyQzzMfcWbw/EqQKo15w137Ry3ksspeUB90hOxX8KBSOWVYqTgYODUZwPpvePNKjGMrtVCnTp4tw+0DVpv7hu7dJRtfblWH1GZea4J6HIHI/nVmHoomKdf0zH1f5DJ++ccPstcl77jN7OJWaxSKTBe3aS3bl12MQpI8sptPzrj4g7NrWdu+gLWdyDlZrfw8/wCso5MPWtOzy4zNdgZ2yC3uF9PHGFbH9pCfnV5rAewhcRcX3mmMI9Ug3QjkL23BKH0MqfZ+NX3T7+O4RZInWRGGQyEEH5iuiRAwIIyDyIPQ/GqHqvBstmz3GkuIZGO6S2b+by+uB9h/eKAv+aKgODuI01C3EoGx1JSaInxRyDk6H4Hz86n6AKKKKAKKKKA1Y0jeKLxNb1fu3YCx04M0rZ8JII35PTmQF/smmB2q8Vfs2xd1OJpPo4fXcerfIc6UHZpw4+pR9wMpaq6yXcnnO4/dwqfIKOv8RPpULepYRdNGsm1+6W9nXZYW5ItoXH70+cjDpjkP09auza22e8RB7MpCmT7TZONyDzQHl788ulfIiOZe7QBLKAYcjkr7f6Nf6g8z59PWpC0tzMVkddqLjuovu+jsPveg+z8ayOZU7fj0i1LRWu0nhp5VjvbXw3lp40IHORRkmM+vLOPiR512cF9pNpqRjiVtlwyZaJlIwR9YKx5H1q3Yqra9wXDJA4t1SCcSd/FKq4KzDmGJGCQehHoaYc6S4sg0XAGqV2hIO+sDjn30yg/GCXl8zipTgziH22Jg693cQt3dxF91x5j1VhzBqP7SJCiWjeQvIgSeg3Bl/wAcVtIi10CB7WK3WT6lxGXhP3XGe9iJ9QQWHuJ9KqnFSg3k39j+6tN/TdE/aOixx4EcsbTd0557JIppFDcsdduD7mpLaxcl7mXeCsg2rIp+y6jaw94yM599et0fUcuOOjyr6NY89Zo9rv8AyT/Z/Jhp096N+WOnyqz3dr7S8VqBn2l9re6NfFIx9PCMfOqjwH/OJv8ARp/eNMrs0tGmvLm6P7uJRbxe88mlI+eB8qu6jKseFr7bR589L+38jyfhJNnR2dp3Usaf+VdOvlDMyjl58j1pj5pXcFyfy+3U9e61HA/q+0Ltpl3cW9CuSMjqvIj0IrxD6U+wNBFQegXsxklguAC8W0rKvISo2dr7fstkEEZPMVOZoBZa1ONI1iO4Pht9RHdS46LMuNjn45/M0zFNVPtQ4aGo6fLEP3ifSxH+uoPL5gkfOvj2U8U/tGxRn/fRYjlHnuA5NjyyOf40BdKKxWaAKKKKA87cU97xJq5ggbEFvlN55qq5HeOB5kkYHrgU2bzRxZ2aQ26kQx47xE+u8f28H7x6n150tOO9Nk4f1KPULZT3EzHvEHJQT9dD6Buo94NOfStQjuYo5om3JIoZT7j/AI1k6mqnT9E4emcNpbd/tYrshTHdRYxnHR3H6L5dTz6TQrWRwoJJAAGSTyAHqTUNpfFtlcyd3DcwyP5KrjJ+HrWW3eR7O7Jyg1gGs1UCj8WQNaXtpd2+O9mlS2mi6CZG6MT5Mgyc+grt7Urctp7OP6CWCY/BJFLE/BcmpHinRPbIgFbu5o2EkEo6xyDofeD0I8wTXPwvrg1CGWGdAs8WYrmE8wCR1HqjA5B99el098pINEVwLrSRzT2cjBWMrTW+48pY5AGOw+ZDbsiq52vcB7i2oWy+MD+URqObjkO8UfeA6+or66jwVd2690sMWoWqEtCrv3U8XXAViCCR0B5dBUfPeTxgEnWLXu1OV2CdAuDk7iGBHzrVFOaVIi1taKpwLC8++O28U0zBM4JWKMDxSuR5dcDzNO+OOHRtO2g+CCM8z9Z5CT5ebM56eppZ6YRaJF7NeXpF0XnCwW8bPIOW5mAjJUDPu61KQ6XfXLqEtp2KZ2XGoSgqh6d4kC9W5nrip5ctZPJXjwzDbXs7uz+yY3yliN1tZbJAOYEkz72BPqNufnTRqE4T4eWwh2bjJI7NJLKww0kjHmxHkOgA8gKm6qLSt6lqIt73n9u25DzZlkVUVfnIf+RUobgW8JeZgMc2OPM9AB588KB58qqHH+qxWN/p1zMAI/5RGzkZ25QEY9+R+ZrbhJptUlF/OCluufY4D6dPaJPViM7R0AJoC62zl1DMNpPPaeZHoD78daS0IGga+2fDaXoOD0VSxz/svkfB6eFKvt3voHtktO7aa6c74VjGWjA+s5wCcEZGPP5UA1FNbVXuANSF1p9rLnJMKBvM7lGGz8xVhoAooooCM4g0aO9gkglGUkUg+oPkw94POlD2ZavLpF7JpN2fCWzA3QZOTyz9lxz9xB9aeNJrtx0f2y8063jCrNMZl71j0UbDtI8/Mj38vOo3KpaZ1H11e8biC7NtExGn2zAzyLn6dx0jB6Y//fSvv2pXMNraQxRoFnM0RtY41AYOrLzXHyHvzUpe3drw/YKMeFOSKMBpZMevqfM+QqJ4D4emnlOp3/OeQfQxkcoo/skehweXoPjVC0v4Rbx9eybj45mjnhjurGS3jndI0mMqPiRvsyKo8OTy6nrV4BpW8aa0811DaWtubpoJEuLhVcIF2c40LkEAlsH5e/la+COLf2isweB7eaCTZLEzB8E8xhsDPL3VRlxduSRF9nos5pU8VamX1y1j09Q11GMXT58Hc8sxyepA556jIFWPtG4tNlGkNuN95cEJAnXGTguR6D9a6uzng0aZAS533Mx3zyHmSx57QfQfmcmrOmxtfIi2W4Vy6vAHglQ5w0bg49Cprsri1ufu7eZ8Z2xSHHrhTyrYRFP2aAtdaZ0wmmyk/wBpkH+6nKBSj7Lo8Tae3rpsg/B4/wDfTcFAZooooBc9tNkkkFm0ihkS9hDqSQCr5Ugn05imDAgVQFAAAAAHQDyAqr9qWntcaZcrHneqrKuOuY2Dj+7UxwxqQu7SCdeQliR8ehIGR8jmgN9XuJQm2BQ0rclLZ2KPN2x1x93zPL31wcO8Lx2heUky3EvOWdx43PoB9lfRR0FWCjFAUXhAixv7rT+iN/KrceiufpYx/C/P4N7qvQpe9okRgvtLvFH1ZzbyHOBtkHhyfiD+NMJaAzRRRQBVW424OTU1jy7QzQtvhmQAsh5Z5ZGRyHLPlVprBoBIWvD5l1ww31012bWFZIw6BASeZGwEjA5Enz5elW3jXiN4NltajvLy45RqMfRjzlceQA6evyqS424Di1FkmWR7e5j+pPH9Ye5hkbh/xpXdnnEMNncXr30jvIJBEt06swIXcCmeYUnAOM/pVVxvuWTXovNnbQaDZEsTJIxy7D69xO3QDPPmTgenWttNf9j2lzfXhzPcN3rov38ARwJ6kchn4+lcvCU6alI+qzsqwW5dbaNj+6C57yaT0Zh0z0A99fTQrJtbulv51ItIGIs4j0kYHncOPj9X4VXx5PT/ALOU/o6uzzhuVpH1K+H8qn+on+Qi6Kg95H/PWmEKwq1tWldiAUvu2a9lSzSOMlFnnjilkH2UY8+Y6Z6Uwaj9c0iK9gkgmXdHIMMOh65BB8iCAQfUUAmtQ0WPTUe6tFlhktAjBy5KSqSNyEE4IPT44p2abcd7FHJjG9FbB8sgHFKnTuAlfUpLZ7q5ktrZIJRC7ZDli2FYjqqlVPn0puoMCgNqKKKA+c0YZSpGQQQR7j1qi9lLmFbuwbrZ3Lqv+jcl4zj0wavppMcbcPw3PEMETs6LcQZcxuUJZQ23mPgPwoBzbqwwyOVVyz4Tjtx4bi7AXze5kYfPeTUl+3LZPC1zDkfelTPxPOgKB2r2MsMVvO91K0Yu7ffGwQIF3ZyAq5yCBzzTRU1QO1uWK60i5EciPtCP4GVvqsCTyPSrDwHqntdhazebRLu/iAw35igLBRRRQBRRRQGrUoOxOyS4g1SKVQyPcsrKehBBzTgalH2AzD/rJPMXIb3YO8D+6aA4NF7LbiG8ntu8Yaa5jkfn+9AJ2xe4jzPmMU57eFUUKoAVQAAOgA6AV9MVmgCiiigA1TNc7RrS0vo7KQsZHKhmUDZGW+oH55yeXTOM1cqq2scCWV1dJdyxZmQqchiASuNpZejYwKA49Lc/t28XyNnbH55f/fV1qi6bIBr92MjJsrfA9cM2cfjV6oDNFFFAYNITtb1G5tNZjuoY2YQQKVYxs0ak792SBjz9afZqC44hD6fdqRkGCTkPgaAottwQ2oxxzajdz3HeRq4iQ91Em4BgAo5nGep9KlIuzfTVUD2VDgdWJJ+ZzU5w7/NLb/08P9xakM1jrJW/JrmJ14E72kdnNpBBHJbIY5HniiGXLJ4zjJBz+VNDs54Zk0uzW3klWUhmYFVIChue3mefPPPlUB2qcrJXHWO5tnA9cSKMfnTHzWjE257lGRJV2NqKKKsKwooooDDUkuwG4xdalHywWVvfyeQfhzp2GkR2ZE23EN7Aft995Afa3D4cjQD4FZrArNAFFFFAYNKbjjXNWi1aCO2SQ2/0fIR5R8/vN745Y5+mMU2qxigFzZ/95pf/AG9P7wpjCllHMV4pZRjDWIz8uYpm0BmsVmtSaAq3FPG8VlIIFR57hl3CJMDC/edzyUfnVK1vjDUJ4nH8ltkZWGDulYgg8tzbQPjXJ2jX0cGrllLStJbBZI4hvdWVgU3DyypPXFUWHQbmZizxAnJw1w5Jxk4GwZxyxVVU0/OkXRCa3rY5dG1yE6bBKZkiUQRqWLKSjKApBHmcg1L63qMNtD3s8vdxgg7t2M+YC/ez6CkpFwPA9obiS4HfAOzQJEFA7sgSqWyTyB5Hl1FdzcJQuVLvPIq/VSSUso6dAeY6dKopwu7ZZHKvBae1jWYJdMZYpo3eV4u7EbgsSGByMHIwBmqLpmsajaN3kV7LKcc47hmkRvd4mOOvlipO+4StpB4U7pvJ4+RHy6Gq1pkzq8kEhy8TYyftL6/p+NdnIuPxJfq+XzPQnAvFkeqWwlTwuPDLHnJR/T4HqKsma8+9mep+xasEJIjvF2EeXeLzUn8T/rV6BzWqXtbMtTxejaiiiukTBpEcSP7DxTBJjwzGLPLr3gMZ8vvYp8Ujv+kRZGOWyu16gtGfipDp/wDb8qAeArNUnhftMsL0KomEchAyk3gOfMAnkefpVxjmDfVIPwOf0oD60ViigM0VpI4XmSB8agNY41sbTPfXMSkfZDBm/BcmgKdn/tX/APB/wppCkHDxnaT8SQ3ay7YO5aPfICo3d3IBnPQEkc/fTus9Xgmx3c0T5GfA6sfwBzQHfUHxtqbWljczp9aOJmX4+X61NZqA4+szPp13GORaFwPjjIH5UAouFrTZArsS0k30sjnmzM3PmfnUwKjOGZt9pAf82oPxXwn9KkjXk5Xuns9XGkpWjhn0AzliGnCSFTJHGxEcjDGC4xzOAB8q7hXJxJOECoqyM0MiSCTZ9GNyg4Bz/D+BruguXkjLSJCocK8fdk7hz5hs55Efhiu02+zfgs/TxnmvZrVI4vg7i7hn+zKNjfEdPy/SrvUNxfp/tFrIv2lG9fiv/DNMNarRXlW57eisazE2wOhIeJhIhHUEc/8An4V6R4d1Zby2huF6SorYHkSOY+RzXnLTLjvIkY+YwflyNXHsx1+7gtGjgtZJ4Vnk7uReQx4SVGTzwxPMVuwtraZi6hb1S9jxoooq8zhUdreiw3sZiuI1kTOcMPP1HoakaKATOt9g0LsWtrlogeYSRA4HuDAg4+NV6Hsh1a0YtbXCA5HOOV4yfeRj9a9DYoxQHnttC4mh3ESzN8JlbPwDVUdW4r1aGUxz3N1HIuAVLbCM9OQr1iVrz9/0idH7u6guh0lj7tv4k6H5qf8AZrqAu7x7q4/fTSSAnOHkZhn4E4rnj0k+bD5CpC1fcoPur6Zr3MfQ4XKowX1FptEaLBQ2OZGM1n9mYOUYj09fxFdLH6QfwmugVKekw1tNCs1rXc1stSvoB9FdTKMYwJXxj3DPKpLhHh6916WSM3L7Y8PI8zu6gk8sLnmTg/hUReSbUJ/Cnp2CaN3OnCYjxXDs/v2qSq/oT8683rcMYqUyacN1a2yicJRNbNcWbkF7aVlz6qT1A9PP51Y6+PaHaeya1HMBhLyLa3pvXAB+PJazcXCRjLsqj1YgfrXg9RjfPsvJ63T3uO5098SNrFmQqV27jjBHT3etaZAVFVcBF2jmScZJ5k/Gq9ccXW4O2MvM56LEpYmuuzg1W7/cWPdKej3DbfntOMfhXJw5GTeeJ9krXHearDD+8kRfcSM/hXZB2UX9x/Or8Ip6pAhPy3ZH+NWHR+xzToObo87eZmbIP9lcCrp6X7ZRXVfSE3wxor6jdPZ2rfQM5dpcHwRHqMevkPXFem9K0yO1hSGFdkcahVA/x99Y0zR4LYYghjizjOxQucdM46+f413YrWkkZHTZmiiiunAooooAooooApfdt2ke0aXKw+tAVlHwBAb8ifwpg1FcSapFaW000+O7RCWB57vLZjzJ6Y99AeRLC8VVw3rXV+0U9T+FcvEOqm7uJJyiR7zyRAAqr0CjA9POo3NbcfXZIniimsEU9sk3v13hsHABFdSX6Hzx8ags1mkddllv/YrBDRMY9qkjhj6u6qOXmTj/ABr13ounrbQRQpyWKNEHwAAryv2Z8TDTb2ORwDE+ElBA5KejgnoVODXrKKQMAQcggEEehrNly1krlRZMqVpFY4+4NTVkiRpWhMUm8OgBboQVGTy8jn3VGaX2S6dEd0iPcN5tO5fPxHIVfqKrJHDYaVDbjEUUcY/qIo/QV2Ba2ooAooooAooooAooooAooooAooooDUmvNvbZxx7dcezQt9BAcEg8pJPM/Beg+dNntj1e4tdPc2yMWkPds65JjQg7mAHu5Z8s5rzBZ2ckzhIkaRz0VFLE/IUBz1ZdE4Hvb23a4t4TIits5EBifPaD1x51duDexSeYpJet3EecmIDMrD0JzhPzp86RpUVpCkMChI0GFUfifiSSTQHmW27JNUdd3s4X3M6hvwzUJccHXsQnaS3eNbdQ0jOMAAkAYPRs58q9hYri1fTI7qGSGVd0ci7WB9Ov64PyoDxXXonsG4u9pt/Y5D9Jbr9Hnq0OeX+rnHwxS64y7JbyzdmgVrmDPhaMeMD0ZOZ5dMjOfdUFwml5ZXsMscEwkSQDDRuMg8mVuXIEGgPXQrNaRdBmt6AKKKKAKxWaKAKKKKA//9k=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pic>
        <p:nvPicPr>
          <p:cNvPr id="570" name="Imagem 6"/>
          <p:cNvPicPr/>
          <p:nvPr/>
        </p:nvPicPr>
        <p:blipFill>
          <a:blip r:embed="rId3"/>
          <a:stretch/>
        </p:blipFill>
        <p:spPr>
          <a:xfrm>
            <a:off x="5276880" y="940320"/>
            <a:ext cx="1637640" cy="228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1" name="Retângulo 9"/>
          <p:cNvSpPr/>
          <p:nvPr/>
        </p:nvSpPr>
        <p:spPr>
          <a:xfrm>
            <a:off x="460440" y="4177800"/>
            <a:ext cx="11915640" cy="181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verdana"/>
              </a:rPr>
              <a:t>Reação alérgica à penicilina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verdana"/>
              </a:rPr>
              <a:t>            - &lt; 2% dos tratamentos – Reações leves.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verdana"/>
              </a:rPr>
              <a:t>            - Reações anafiláticas graves -1,0  a  2,0  de  cada 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verdana"/>
              </a:rPr>
              <a:t>                                                        100.000 tratamentos.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2" name="Imagem 8"/>
          <p:cNvPicPr/>
          <p:nvPr/>
        </p:nvPicPr>
        <p:blipFill>
          <a:blip r:embed="rId4"/>
          <a:stretch/>
        </p:blipFill>
        <p:spPr>
          <a:xfrm>
            <a:off x="150120" y="0"/>
            <a:ext cx="12224880" cy="6809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3" name="Retângulo 1"/>
          <p:cNvSpPr/>
          <p:nvPr/>
        </p:nvSpPr>
        <p:spPr>
          <a:xfrm>
            <a:off x="4448160" y="6572160"/>
            <a:ext cx="7743240" cy="2372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Picture 2" descr="Resultado de imagem para teste"/>
          <p:cNvPicPr/>
          <p:nvPr/>
        </p:nvPicPr>
        <p:blipFill>
          <a:blip r:embed="rId2"/>
          <a:stretch/>
        </p:blipFill>
        <p:spPr>
          <a:xfrm>
            <a:off x="4371840" y="-98280"/>
            <a:ext cx="3228120" cy="148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6" name="Imagem 4"/>
          <p:cNvPicPr/>
          <p:nvPr/>
        </p:nvPicPr>
        <p:blipFill>
          <a:blip r:embed="rId3"/>
          <a:stretch/>
        </p:blipFill>
        <p:spPr>
          <a:xfrm>
            <a:off x="3180600" y="1683000"/>
            <a:ext cx="5796000" cy="3427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7" name="Multiplicar 1"/>
          <p:cNvSpPr/>
          <p:nvPr/>
        </p:nvSpPr>
        <p:spPr>
          <a:xfrm>
            <a:off x="3082680" y="-1431360"/>
            <a:ext cx="5806440" cy="7804800"/>
          </a:xfrm>
          <a:prstGeom prst="mathMultiply">
            <a:avLst>
              <a:gd name="adj1" fmla="val 9421"/>
            </a:avLst>
          </a:prstGeom>
          <a:solidFill>
            <a:srgbClr val="FF0000"/>
          </a:solidFill>
          <a:ln>
            <a:solidFill>
              <a:srgbClr val="3B85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74" name="PlaceHolder 1"/>
          <p:cNvSpPr>
            <a:spLocks noGrp="1"/>
          </p:cNvSpPr>
          <p:nvPr>
            <p:ph type="body"/>
          </p:nvPr>
        </p:nvSpPr>
        <p:spPr>
          <a:xfrm>
            <a:off x="234720" y="5406480"/>
            <a:ext cx="11502000" cy="58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301"/>
              </a:spcBef>
              <a:buNone/>
              <a:tabLst>
                <a:tab pos="0" algn="l"/>
              </a:tabLst>
            </a:pPr>
            <a:r>
              <a:rPr lang="pt-BR" sz="24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             Benzil penicilina e  produtos de degradação “in vitro” do antibiótico.</a:t>
            </a:r>
            <a:endParaRPr lang="pt-BR" sz="2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91440" indent="-91440" defTabSz="914400">
              <a:lnSpc>
                <a:spcPct val="90000"/>
              </a:lnSpc>
              <a:spcBef>
                <a:spcPts val="1301"/>
              </a:spcBef>
              <a:buNone/>
              <a:tabLst>
                <a:tab pos="0" algn="l"/>
              </a:tabLst>
            </a:pPr>
            <a:r>
              <a:rPr lang="pt-BR" sz="2000" b="0" u="none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                                              (benzilpeniciloato, benzilpeniloato, ácido benzilpenicilóico etc.)</a:t>
            </a:r>
            <a:endParaRPr lang="pt-BR" sz="2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1" dur="500"/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4" dur="500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pt-BR" sz="4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580" name="Imagem 4"/>
          <p:cNvPicPr/>
          <p:nvPr/>
        </p:nvPicPr>
        <p:blipFill>
          <a:blip r:embed="rId2"/>
          <a:stretch/>
        </p:blipFill>
        <p:spPr>
          <a:xfrm>
            <a:off x="380880" y="86760"/>
            <a:ext cx="11153520" cy="248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1" name="Imagem 6"/>
          <p:cNvPicPr/>
          <p:nvPr/>
        </p:nvPicPr>
        <p:blipFill>
          <a:blip r:embed="rId3"/>
          <a:stretch/>
        </p:blipFill>
        <p:spPr>
          <a:xfrm>
            <a:off x="212760" y="2902320"/>
            <a:ext cx="11321640" cy="395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2" name="Retângulo 7"/>
          <p:cNvSpPr/>
          <p:nvPr/>
        </p:nvSpPr>
        <p:spPr>
          <a:xfrm>
            <a:off x="478440" y="3894840"/>
            <a:ext cx="6708960" cy="8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83" name="Retângulo 8"/>
          <p:cNvSpPr/>
          <p:nvPr/>
        </p:nvSpPr>
        <p:spPr>
          <a:xfrm>
            <a:off x="7187760" y="3669480"/>
            <a:ext cx="3300120" cy="61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84" name="Retângulo 14"/>
          <p:cNvSpPr/>
          <p:nvPr/>
        </p:nvSpPr>
        <p:spPr>
          <a:xfrm>
            <a:off x="3264120" y="4861080"/>
            <a:ext cx="2477160" cy="41436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85" name="Retângulo 15"/>
          <p:cNvSpPr/>
          <p:nvPr/>
        </p:nvSpPr>
        <p:spPr>
          <a:xfrm>
            <a:off x="6360480" y="4847400"/>
            <a:ext cx="3300120" cy="42804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86" name="Retângulo 16"/>
          <p:cNvSpPr/>
          <p:nvPr/>
        </p:nvSpPr>
        <p:spPr>
          <a:xfrm>
            <a:off x="8679600" y="4360680"/>
            <a:ext cx="2101320" cy="39888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Imagem 3"/>
          <p:cNvPicPr/>
          <p:nvPr/>
        </p:nvPicPr>
        <p:blipFill>
          <a:blip r:embed="rId2"/>
          <a:stretch/>
        </p:blipFill>
        <p:spPr>
          <a:xfrm>
            <a:off x="361800" y="189000"/>
            <a:ext cx="11363040" cy="3659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9" name="Retângulo 4"/>
          <p:cNvSpPr/>
          <p:nvPr/>
        </p:nvSpPr>
        <p:spPr>
          <a:xfrm>
            <a:off x="5677920" y="3429000"/>
            <a:ext cx="712080" cy="398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pic>
        <p:nvPicPr>
          <p:cNvPr id="590" name="Imagem 6"/>
          <p:cNvPicPr/>
          <p:nvPr/>
        </p:nvPicPr>
        <p:blipFill>
          <a:blip r:embed="rId3"/>
          <a:stretch/>
        </p:blipFill>
        <p:spPr>
          <a:xfrm>
            <a:off x="361800" y="3849120"/>
            <a:ext cx="5315760" cy="186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1" name="Imagem 8"/>
          <p:cNvPicPr/>
          <p:nvPr/>
        </p:nvPicPr>
        <p:blipFill>
          <a:blip r:embed="rId4"/>
          <a:stretch/>
        </p:blipFill>
        <p:spPr>
          <a:xfrm>
            <a:off x="6685560" y="1047240"/>
            <a:ext cx="4688640" cy="5560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2" name="Retângulo 9"/>
          <p:cNvSpPr/>
          <p:nvPr/>
        </p:nvSpPr>
        <p:spPr>
          <a:xfrm>
            <a:off x="5167440" y="1850040"/>
            <a:ext cx="1517760" cy="307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54B18C9-8AF1-51B4-F057-69F1A67A48D3}"/>
              </a:ext>
            </a:extLst>
          </p:cNvPr>
          <p:cNvSpPr/>
          <p:nvPr/>
        </p:nvSpPr>
        <p:spPr>
          <a:xfrm>
            <a:off x="10887740" y="5571460"/>
            <a:ext cx="486460" cy="7123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Imagem 2"/>
          <p:cNvPicPr/>
          <p:nvPr/>
        </p:nvPicPr>
        <p:blipFill>
          <a:blip r:embed="rId2"/>
          <a:stretch/>
        </p:blipFill>
        <p:spPr>
          <a:xfrm>
            <a:off x="3196800" y="3745080"/>
            <a:ext cx="8679600" cy="296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4" name="Imagem 1"/>
          <p:cNvPicPr/>
          <p:nvPr/>
        </p:nvPicPr>
        <p:blipFill>
          <a:blip r:embed="rId3"/>
          <a:stretch/>
        </p:blipFill>
        <p:spPr>
          <a:xfrm>
            <a:off x="3363480" y="205920"/>
            <a:ext cx="8679600" cy="364392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595" name="Conector reto 4"/>
          <p:cNvCxnSpPr/>
          <p:nvPr/>
        </p:nvCxnSpPr>
        <p:spPr>
          <a:xfrm>
            <a:off x="3505680" y="5722920"/>
            <a:ext cx="7893360" cy="13680"/>
          </a:xfrm>
          <a:prstGeom prst="straightConnector1">
            <a:avLst/>
          </a:prstGeom>
          <a:ln w="28575">
            <a:solidFill>
              <a:srgbClr val="C00000"/>
            </a:solidFill>
            <a:round/>
          </a:ln>
        </p:spPr>
      </p:cxnSp>
      <p:cxnSp>
        <p:nvCxnSpPr>
          <p:cNvPr id="596" name="Conector reto 7"/>
          <p:cNvCxnSpPr/>
          <p:nvPr/>
        </p:nvCxnSpPr>
        <p:spPr>
          <a:xfrm>
            <a:off x="3505680" y="6222600"/>
            <a:ext cx="1455840" cy="720"/>
          </a:xfrm>
          <a:prstGeom prst="straightConnector1">
            <a:avLst/>
          </a:prstGeom>
          <a:ln w="28575">
            <a:solidFill>
              <a:srgbClr val="C00000"/>
            </a:solidFill>
            <a:round/>
          </a:ln>
        </p:spPr>
      </p:cxnSp>
      <p:cxnSp>
        <p:nvCxnSpPr>
          <p:cNvPr id="597" name="Conector reto 9"/>
          <p:cNvCxnSpPr/>
          <p:nvPr/>
        </p:nvCxnSpPr>
        <p:spPr>
          <a:xfrm>
            <a:off x="10557000" y="5227200"/>
            <a:ext cx="822960" cy="12240"/>
          </a:xfrm>
          <a:prstGeom prst="straightConnector1">
            <a:avLst/>
          </a:prstGeom>
          <a:ln w="28575">
            <a:solidFill>
              <a:srgbClr val="C00000"/>
            </a:solidFill>
            <a:round/>
          </a:ln>
        </p:spPr>
      </p:cxnSp>
      <p:pic>
        <p:nvPicPr>
          <p:cNvPr id="598" name="Imagem 3"/>
          <p:cNvPicPr/>
          <p:nvPr/>
        </p:nvPicPr>
        <p:blipFill>
          <a:blip r:embed="rId4"/>
          <a:stretch/>
        </p:blipFill>
        <p:spPr>
          <a:xfrm>
            <a:off x="71280" y="643680"/>
            <a:ext cx="8243280" cy="1227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Retângulo 2"/>
          <p:cNvSpPr/>
          <p:nvPr/>
        </p:nvSpPr>
        <p:spPr>
          <a:xfrm>
            <a:off x="649080" y="629280"/>
            <a:ext cx="3504600" cy="162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1"/>
              </a:spcAf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Sífilis adquirida</a:t>
            </a:r>
            <a:endParaRPr lang="pt-B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0" name="Retângulo 3"/>
          <p:cNvSpPr/>
          <p:nvPr/>
        </p:nvSpPr>
        <p:spPr>
          <a:xfrm>
            <a:off x="649080" y="2438280"/>
            <a:ext cx="3504600" cy="378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Alternativas: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-Doxiciclina 100mg, 12/12 hr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-Tetraciclina 500 mg, 6/6 hr 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-Eritromicina 500 mg, 6/6 hr  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1" name="CaixaDeTexto 4"/>
          <p:cNvSpPr/>
          <p:nvPr/>
        </p:nvSpPr>
        <p:spPr>
          <a:xfrm>
            <a:off x="6114960" y="2899800"/>
            <a:ext cx="4052880" cy="115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spcAft>
                <a:spcPts val="601"/>
              </a:spcAft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15 DIAS – sífilis recente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spcAft>
                <a:spcPts val="601"/>
              </a:spcAft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30 DIAS – sífilis tardia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2" name="Retângulo 9"/>
          <p:cNvSpPr/>
          <p:nvPr/>
        </p:nvSpPr>
        <p:spPr>
          <a:xfrm>
            <a:off x="-144360" y="5347080"/>
            <a:ext cx="4594680" cy="139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spcAft>
                <a:spcPts val="601"/>
              </a:spcAft>
            </a:pPr>
            <a:r>
              <a:rPr lang="pt-BR" sz="1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Departamento de DST, Aids e Hepatites Virais</a:t>
            </a:r>
            <a:endParaRPr lang="pt-B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Aft>
                <a:spcPts val="601"/>
              </a:spcAft>
            </a:pPr>
            <a:r>
              <a:rPr lang="pt-BR" sz="1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Secretaria de Vigilância em Saúde Ministério da Saúde</a:t>
            </a:r>
            <a:endParaRPr lang="pt-B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Aft>
                <a:spcPts val="601"/>
              </a:spcAft>
            </a:pPr>
            <a:endParaRPr lang="pt-B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Aft>
                <a:spcPts val="601"/>
              </a:spcAft>
            </a:pPr>
            <a:r>
              <a:rPr lang="pt-BR" sz="1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Prevenção e atenção das Infecções Sexualmente </a:t>
            </a:r>
            <a:endParaRPr lang="pt-B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Aft>
                <a:spcPts val="601"/>
              </a:spcAft>
            </a:pPr>
            <a:r>
              <a:rPr lang="pt-BR" sz="1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Transmissíveis IST </a:t>
            </a:r>
            <a:endParaRPr lang="pt-B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spcAft>
                <a:spcPts val="601"/>
              </a:spcAft>
            </a:pPr>
            <a:r>
              <a:rPr lang="pt-BR" sz="1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Excerto do Manual de Bolso (sífilis) </a:t>
            </a:r>
            <a:endParaRPr lang="pt-B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3" name="Imagem 5"/>
          <p:cNvPicPr/>
          <p:nvPr/>
        </p:nvPicPr>
        <p:blipFill>
          <a:blip r:embed="rId2"/>
          <a:stretch/>
        </p:blipFill>
        <p:spPr>
          <a:xfrm>
            <a:off x="5795640" y="807480"/>
            <a:ext cx="5238720" cy="523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Retângulo 6"/>
          <p:cNvSpPr/>
          <p:nvPr/>
        </p:nvSpPr>
        <p:spPr>
          <a:xfrm>
            <a:off x="291600" y="300960"/>
            <a:ext cx="3229920" cy="7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4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Sífilis Gestante</a:t>
            </a:r>
            <a:endParaRPr lang="pt-BR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5" name="Retângulo 7"/>
          <p:cNvSpPr/>
          <p:nvPr/>
        </p:nvSpPr>
        <p:spPr>
          <a:xfrm>
            <a:off x="133920" y="2609640"/>
            <a:ext cx="5461560" cy="11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-Estearato de Eritromicina 500mg, 6/6 hr 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          15 dias sífilis recente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          30 dias sífilis tardia.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6" name="Retângulo 8"/>
          <p:cNvSpPr/>
          <p:nvPr/>
        </p:nvSpPr>
        <p:spPr>
          <a:xfrm>
            <a:off x="133920" y="3826800"/>
            <a:ext cx="4929120" cy="46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 -</a:t>
            </a: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Ceftriaxona 1 g/dia por 10 a 14 dias.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7" name="Retângulo 9"/>
          <p:cNvSpPr/>
          <p:nvPr/>
        </p:nvSpPr>
        <p:spPr>
          <a:xfrm>
            <a:off x="1602000" y="6027120"/>
            <a:ext cx="9569520" cy="83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Departamento de DST, Aids e Hepatites Virais</a:t>
            </a:r>
            <a:endParaRPr lang="pt-B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Secretaria de Vigilância em Saúde Ministério da Saúde</a:t>
            </a:r>
            <a:endParaRPr lang="pt-B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lang="pt-B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Prevenção e atenção das Infecções Sexualmente </a:t>
            </a:r>
            <a:endParaRPr lang="pt-B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Transmissíveis IST </a:t>
            </a:r>
            <a:endParaRPr lang="pt-B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Excerto do Manual de Bolso (sífilis) </a:t>
            </a:r>
            <a:endParaRPr lang="pt-B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8" name="Imagem 21"/>
          <p:cNvPicPr/>
          <p:nvPr/>
        </p:nvPicPr>
        <p:blipFill>
          <a:blip r:embed="rId2"/>
          <a:stretch/>
        </p:blipFill>
        <p:spPr>
          <a:xfrm>
            <a:off x="5001840" y="3623040"/>
            <a:ext cx="3443040" cy="161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9" name="CaixaDeTexto 23"/>
          <p:cNvSpPr/>
          <p:nvPr/>
        </p:nvSpPr>
        <p:spPr>
          <a:xfrm>
            <a:off x="5158440" y="5204880"/>
            <a:ext cx="3941640" cy="7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</a:pPr>
            <a:r>
              <a:rPr lang="pt-BR" sz="20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Reação cruzada entre Penicilina e Cefalosporina  de  3ª geração  &lt; 10%</a:t>
            </a:r>
            <a:endParaRPr lang="pt-B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0" name="Picture 1"/>
          <p:cNvPicPr/>
          <p:nvPr/>
        </p:nvPicPr>
        <p:blipFill>
          <a:blip r:embed="rId3"/>
          <a:stretch/>
        </p:blipFill>
        <p:spPr>
          <a:xfrm>
            <a:off x="5497920" y="2307600"/>
            <a:ext cx="5895360" cy="198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1" name="CaixaDeTexto 1"/>
          <p:cNvSpPr/>
          <p:nvPr/>
        </p:nvSpPr>
        <p:spPr>
          <a:xfrm>
            <a:off x="204120" y="4632120"/>
            <a:ext cx="4622400" cy="193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Qualquer tratamento que não seja realizado com Penicilina é considerado inadequado.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O RN deverá ser avaliado clínica e laboratorialmente, conforme PCDT.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2" name="Imagem 25"/>
          <p:cNvPicPr/>
          <p:nvPr/>
        </p:nvPicPr>
        <p:blipFill>
          <a:blip r:embed="rId4"/>
          <a:stretch/>
        </p:blipFill>
        <p:spPr>
          <a:xfrm>
            <a:off x="8478000" y="-13680"/>
            <a:ext cx="3713040" cy="1298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Imagem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36520" y="767160"/>
            <a:ext cx="8746560" cy="497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4" name="Retângulo 2"/>
          <p:cNvSpPr/>
          <p:nvPr/>
        </p:nvSpPr>
        <p:spPr>
          <a:xfrm>
            <a:off x="1593720" y="209160"/>
            <a:ext cx="8525880" cy="46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383838"/>
                </a:solidFill>
                <a:effectLst/>
                <a:uFillTx/>
                <a:latin typeface="Open Sans"/>
              </a:rPr>
              <a:t>Dessensibilização rápida a medicamentos (DRM) - Penicilina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5" name="Retângulo 3"/>
          <p:cNvSpPr/>
          <p:nvPr/>
        </p:nvSpPr>
        <p:spPr>
          <a:xfrm>
            <a:off x="1136520" y="5747760"/>
            <a:ext cx="8478720" cy="92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rgbClr val="383838"/>
                </a:solidFill>
                <a:effectLst/>
                <a:uFillTx/>
                <a:latin typeface="Open Sans"/>
              </a:rPr>
              <a:t>É importante ressaltar que as dessensibilizações para BLs devem ser realizadas por equipes especializadas, por médicos especialistas em alergia e imunologia, em ambiente hospitalar, e na presença de estrutura para ressuscitação.</a:t>
            </a:r>
            <a:endParaRPr lang="pt-B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9E0B1-6287-DD30-009A-24F9ED813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66F38E-B678-43CC-2D7A-E6EDFACA8205}"/>
              </a:ext>
            </a:extLst>
          </p:cNvPr>
          <p:cNvSpPr txBox="1"/>
          <p:nvPr/>
        </p:nvSpPr>
        <p:spPr>
          <a:xfrm>
            <a:off x="178904" y="159026"/>
            <a:ext cx="657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Com bases em estudos sorológicos: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91BEECD-FF91-B008-FF4F-35EAC1606991}"/>
              </a:ext>
            </a:extLst>
          </p:cNvPr>
          <p:cNvSpPr txBox="1"/>
          <p:nvPr/>
        </p:nvSpPr>
        <p:spPr>
          <a:xfrm>
            <a:off x="449469" y="3446034"/>
            <a:ext cx="7751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Pacientes imunocomprometidos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F74BEF-E699-64F7-7779-658BD5489692}"/>
              </a:ext>
            </a:extLst>
          </p:cNvPr>
          <p:cNvSpPr txBox="1"/>
          <p:nvPr/>
        </p:nvSpPr>
        <p:spPr>
          <a:xfrm>
            <a:off x="7846605" y="3455973"/>
            <a:ext cx="248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Gestantes</a:t>
            </a:r>
            <a:r>
              <a:rPr lang="pt-BR" sz="1800" dirty="0"/>
              <a:t> 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2E37332-6328-9D27-9E1B-A591C371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276" y="4086166"/>
            <a:ext cx="2844455" cy="2443231"/>
          </a:xfrm>
          <a:prstGeom prst="rect">
            <a:avLst/>
          </a:prstGeom>
        </p:spPr>
      </p:pic>
      <p:graphicFrame>
        <p:nvGraphicFramePr>
          <p:cNvPr id="10" name="CaixaDeTexto 2">
            <a:extLst>
              <a:ext uri="{FF2B5EF4-FFF2-40B4-BE49-F238E27FC236}">
                <a16:creationId xmlns:a16="http://schemas.microsoft.com/office/drawing/2014/main" id="{CBA54A06-52CF-8D37-3F12-5F2D82F54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71041"/>
              </p:ext>
            </p:extLst>
          </p:nvPr>
        </p:nvGraphicFramePr>
        <p:xfrm>
          <a:off x="815316" y="842032"/>
          <a:ext cx="10253870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://campinagrandepb.com.br/wp-content/uploads/2013/11/aids.jpg">
            <a:extLst>
              <a:ext uri="{FF2B5EF4-FFF2-40B4-BE49-F238E27FC236}">
                <a16:creationId xmlns:a16="http://schemas.microsoft.com/office/drawing/2014/main" id="{486E6488-9CDA-A3B9-1CF8-D3585676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556" y="4102304"/>
            <a:ext cx="2844400" cy="21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BC3F241-5F47-FAFC-088B-C83F2A90EB07}"/>
              </a:ext>
            </a:extLst>
          </p:cNvPr>
          <p:cNvSpPr/>
          <p:nvPr/>
        </p:nvSpPr>
        <p:spPr>
          <a:xfrm>
            <a:off x="679134" y="726057"/>
            <a:ext cx="10526233" cy="8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1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Retângulo 1"/>
          <p:cNvSpPr/>
          <p:nvPr/>
        </p:nvSpPr>
        <p:spPr>
          <a:xfrm>
            <a:off x="374040" y="356400"/>
            <a:ext cx="11553120" cy="20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O parceiro deve ser tratado concomitantemente à gestante com penicilina ou drogas alternativas</a:t>
            </a: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.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7" name="Imagem 2"/>
          <p:cNvPicPr/>
          <p:nvPr/>
        </p:nvPicPr>
        <p:blipFill>
          <a:blip r:embed="rId2"/>
          <a:stretch/>
        </p:blipFill>
        <p:spPr>
          <a:xfrm>
            <a:off x="580320" y="1735920"/>
            <a:ext cx="10950120" cy="1906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8" name="Retângulo 4"/>
          <p:cNvSpPr/>
          <p:nvPr/>
        </p:nvSpPr>
        <p:spPr>
          <a:xfrm>
            <a:off x="1342440" y="2941560"/>
            <a:ext cx="9617040" cy="17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619" name="CaixaDeTexto 3"/>
          <p:cNvSpPr/>
          <p:nvPr/>
        </p:nvSpPr>
        <p:spPr>
          <a:xfrm>
            <a:off x="1342440" y="2866320"/>
            <a:ext cx="9617040" cy="25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1050" b="0" u="none" strike="noStrike">
                <a:solidFill>
                  <a:schemeClr val="dk1"/>
                </a:solidFill>
                <a:effectLst/>
                <a:uFillTx/>
                <a:latin typeface="Arial Rounded MT Bold"/>
              </a:rPr>
              <a:t>2008         2009       2010       2011        2012       2013        2014      2015        2016        2017        2018      2019        2020       2021        2022       2023        2024</a:t>
            </a:r>
            <a:endParaRPr lang="pt-BR" sz="10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0" name="Retângulo 5"/>
          <p:cNvSpPr/>
          <p:nvPr/>
        </p:nvSpPr>
        <p:spPr>
          <a:xfrm>
            <a:off x="93240" y="4027680"/>
            <a:ext cx="11833920" cy="181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•</a:t>
            </a:r>
            <a:r>
              <a:rPr lang="pt-BR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 </a:t>
            </a: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Tratamento com uma dose (série) de penicilina benzatina IM (2.400.000 UI). 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• No caso de teste reagente para sífilis,  seguir as recomendações de tratamento 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  da sífilis adquirida no adulto, de acordo com o estágio clínico da infecção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Imagem 1"/>
          <p:cNvPicPr/>
          <p:nvPr/>
        </p:nvPicPr>
        <p:blipFill>
          <a:blip r:embed="rId2"/>
          <a:stretch/>
        </p:blipFill>
        <p:spPr>
          <a:xfrm>
            <a:off x="1157040" y="562680"/>
            <a:ext cx="9914760" cy="474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2" name="Retângulo 2"/>
          <p:cNvSpPr/>
          <p:nvPr/>
        </p:nvSpPr>
        <p:spPr>
          <a:xfrm>
            <a:off x="2119680" y="5277240"/>
            <a:ext cx="7833240" cy="13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• </a:t>
            </a: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Anotar na carteira da gestante os “3D” – Data, Droga e Dose do tratamento da sífilis da gestante e parceiro sexual.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3" name="Retângulo 4"/>
          <p:cNvSpPr/>
          <p:nvPr/>
        </p:nvSpPr>
        <p:spPr>
          <a:xfrm>
            <a:off x="1157040" y="574560"/>
            <a:ext cx="9759240" cy="6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624" name="CaixaDeTexto 3"/>
          <p:cNvSpPr/>
          <p:nvPr/>
        </p:nvSpPr>
        <p:spPr>
          <a:xfrm>
            <a:off x="2199600" y="562680"/>
            <a:ext cx="805104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6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Recomendações aos médicos no pré-natal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aixaDeTexto 1"/>
          <p:cNvSpPr/>
          <p:nvPr/>
        </p:nvSpPr>
        <p:spPr>
          <a:xfrm>
            <a:off x="1600200" y="103680"/>
            <a:ext cx="922896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6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TRATAMENTO ADEQUADO SÍFILIS NA GESTANTE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6" name="CaixaDeTexto 2"/>
          <p:cNvSpPr/>
          <p:nvPr/>
        </p:nvSpPr>
        <p:spPr>
          <a:xfrm>
            <a:off x="114480" y="884520"/>
            <a:ext cx="11943720" cy="612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Feito com Penicilina Benzatina, completo conforme estadiamento da doença</a:t>
            </a: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24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(única opção considerada 100% eficaz)</a:t>
            </a:r>
            <a:r>
              <a:rPr lang="pt-BR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;</a:t>
            </a: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Iniciado com pelo menos 30 dias de antecedência ao parto;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algn="just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Observância dos intervalos entre as doses.</a:t>
            </a: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 Caso o intervalo entre as doses ultrapasse 09  dias (até 14 sífilis adquirida), o esquema deverá ser reiniciado;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pt-BR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Registro de resposta imunológica adequada ao tratamento 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                           -</a:t>
            </a:r>
            <a:r>
              <a:rPr lang="pt-BR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Redução de dois ou mais títulos no VDRL até 6 meses.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pt-B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Retângulo 1"/>
          <p:cNvSpPr/>
          <p:nvPr/>
        </p:nvSpPr>
        <p:spPr>
          <a:xfrm>
            <a:off x="570600" y="1721160"/>
            <a:ext cx="7473600" cy="169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0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Redução de dois ou mais títulos no VDRL 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(ex.: de 1:64 para 1:16)</a:t>
            </a: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,  </a:t>
            </a: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em 6 meses.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pt-BR" sz="24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Negativação após 9 a 12 meses.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8" name="Chave direita 2"/>
          <p:cNvSpPr/>
          <p:nvPr/>
        </p:nvSpPr>
        <p:spPr>
          <a:xfrm>
            <a:off x="6495480" y="1959840"/>
            <a:ext cx="622080" cy="15458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50B4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629" name="CaixaDeTexto 3"/>
          <p:cNvSpPr/>
          <p:nvPr/>
        </p:nvSpPr>
        <p:spPr>
          <a:xfrm>
            <a:off x="7373520" y="2498400"/>
            <a:ext cx="124524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6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CURA</a:t>
            </a:r>
            <a:endParaRPr lang="pt-BR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0" name="CaixaDeTexto 4"/>
          <p:cNvSpPr/>
          <p:nvPr/>
        </p:nvSpPr>
        <p:spPr>
          <a:xfrm>
            <a:off x="569880" y="4208040"/>
            <a:ext cx="34526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 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2" name="Retângulo 7"/>
          <p:cNvSpPr/>
          <p:nvPr/>
        </p:nvSpPr>
        <p:spPr>
          <a:xfrm>
            <a:off x="1877940" y="1818453"/>
            <a:ext cx="6176160" cy="341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pt-B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</a:pPr>
            <a:r>
              <a:rPr lang="pt-BR" sz="20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</a:t>
            </a:r>
            <a:r>
              <a:rPr lang="pt-BR" sz="2800" b="0" u="none" strike="noStrike" dirty="0">
                <a:solidFill>
                  <a:schemeClr val="dk1"/>
                </a:solidFill>
                <a:effectLst/>
                <a:uFillTx/>
                <a:latin typeface="Calibri Light"/>
              </a:rPr>
              <a:t>Ausência de redução da titulação em duas diluições no intervalo de 6 a 12 meses</a:t>
            </a: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 ou a elevação de títulos dos testes em duas diluições em relação ao último exame realizado</a:t>
            </a:r>
            <a:r>
              <a:rPr lang="pt-BR" sz="2800" b="0" u="none" strike="noStrike" dirty="0">
                <a:solidFill>
                  <a:schemeClr val="dk1"/>
                </a:solidFill>
                <a:effectLst/>
                <a:uFillTx/>
                <a:latin typeface="Calibri Light"/>
              </a:rPr>
              <a:t> após o tratamento adequado</a:t>
            </a: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, ou recorrência de sinais e sintomas indica possível reinfecção.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3" name="Chave direita 8"/>
          <p:cNvSpPr/>
          <p:nvPr/>
        </p:nvSpPr>
        <p:spPr>
          <a:xfrm>
            <a:off x="8044200" y="2019600"/>
            <a:ext cx="594360" cy="328716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50B4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634" name="CaixaDeTexto 9"/>
          <p:cNvSpPr/>
          <p:nvPr/>
        </p:nvSpPr>
        <p:spPr>
          <a:xfrm>
            <a:off x="8643240" y="3344400"/>
            <a:ext cx="361980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NOVO TRATAMENTO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6" name="CaixaDeTexto 6"/>
          <p:cNvSpPr/>
          <p:nvPr/>
        </p:nvSpPr>
        <p:spPr>
          <a:xfrm>
            <a:off x="4051800" y="-17280"/>
            <a:ext cx="358416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32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CONTROLE DE CURA</a:t>
            </a:r>
            <a:endParaRPr lang="pt-B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7" name="Retângulo 11"/>
          <p:cNvSpPr/>
          <p:nvPr/>
        </p:nvSpPr>
        <p:spPr>
          <a:xfrm>
            <a:off x="2146320" y="567360"/>
            <a:ext cx="7402645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VDRL QUANTITATIVO: Mensal - Sífilis gestante </a:t>
            </a:r>
          </a:p>
          <a:p>
            <a:pPr defTabSz="457200">
              <a:lnSpc>
                <a:spcPct val="100000"/>
              </a:lnSpc>
            </a:pPr>
            <a:r>
              <a:rPr lang="pt-BR" sz="2800" dirty="0">
                <a:solidFill>
                  <a:srgbClr val="000000"/>
                </a:solidFill>
                <a:latin typeface="Calibri Light"/>
              </a:rPr>
              <a:t>                                       </a:t>
            </a:r>
            <a:r>
              <a:rPr lang="pt-BR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Trimestral -  Sífilis adquirida </a:t>
            </a:r>
            <a:endParaRPr lang="pt-BR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8" name="Retângulo 13"/>
          <p:cNvSpPr/>
          <p:nvPr/>
        </p:nvSpPr>
        <p:spPr>
          <a:xfrm>
            <a:off x="273960" y="3467160"/>
            <a:ext cx="1164492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</a:pPr>
            <a:r>
              <a:rPr lang="pt-BR" sz="2200" b="0" u="none" strike="noStrike" dirty="0">
                <a:solidFill>
                  <a:srgbClr val="000000"/>
                </a:solidFill>
                <a:effectLst/>
                <a:uFillTx/>
                <a:latin typeface="Calibri Light"/>
              </a:rPr>
              <a:t>Paciente que tiveram múltiplos episódios de sífilis podem mostrar um declínio mais lento dos títulos. </a:t>
            </a:r>
            <a:endParaRPr lang="pt-B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9" name="Rectangle 64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" name="Freeform: Shape 65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43" name="Picture 2" descr="Resultado de imagem para fim"/>
          <p:cNvPicPr/>
          <p:nvPr/>
        </p:nvPicPr>
        <p:blipFill>
          <a:blip r:embed="rId2"/>
          <a:stretch/>
        </p:blipFill>
        <p:spPr>
          <a:xfrm>
            <a:off x="637376" y="2089459"/>
            <a:ext cx="3343202" cy="1781989"/>
          </a:xfrm>
          <a:prstGeom prst="rect">
            <a:avLst/>
          </a:prstGeom>
          <a:noFill/>
        </p:spPr>
      </p:pic>
      <p:sp>
        <p:nvSpPr>
          <p:cNvPr id="657" name="Freeform: Shape 65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44" name="Picture 4" descr="Obrigado"/>
          <p:cNvPicPr/>
          <p:nvPr/>
        </p:nvPicPr>
        <p:blipFill>
          <a:blip r:embed="rId3"/>
          <a:stretch/>
        </p:blipFill>
        <p:spPr>
          <a:xfrm>
            <a:off x="5545244" y="2183369"/>
            <a:ext cx="6020730" cy="3030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AC985-6BFA-7DD9-39BE-4EEFDCC10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gerada: Ruptura do cisto e reativação do Toxoplasma">
            <a:extLst>
              <a:ext uri="{FF2B5EF4-FFF2-40B4-BE49-F238E27FC236}">
                <a16:creationId xmlns:a16="http://schemas.microsoft.com/office/drawing/2014/main" id="{5DC2EEF8-4500-F303-1309-84C1FDEB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3005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009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5320</TotalTime>
  <Words>2272</Words>
  <Application>Microsoft Office PowerPoint</Application>
  <PresentationFormat>Widescreen</PresentationFormat>
  <Paragraphs>455</Paragraphs>
  <Slides>84</Slides>
  <Notes>0</Notes>
  <HiddenSlides>25</HiddenSlides>
  <MMClips>0</MMClips>
  <ScaleCrop>false</ScaleCrop>
  <HeadingPairs>
    <vt:vector size="6" baseType="variant">
      <vt:variant>
        <vt:lpstr>Fontes usadas</vt:lpstr>
      </vt:variant>
      <vt:variant>
        <vt:i4>22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107" baseType="lpstr">
      <vt:lpstr>ADLaM Display</vt:lpstr>
      <vt:lpstr>Aharoni</vt:lpstr>
      <vt:lpstr>Andalus</vt:lpstr>
      <vt:lpstr>Arial</vt:lpstr>
      <vt:lpstr>Arial Black</vt:lpstr>
      <vt:lpstr>Arial Rounded MT Bold</vt:lpstr>
      <vt:lpstr>Bauhaus 93</vt:lpstr>
      <vt:lpstr>Calibri</vt:lpstr>
      <vt:lpstr>Calibri Light</vt:lpstr>
      <vt:lpstr>Comic Sans MS</vt:lpstr>
      <vt:lpstr>Garamond</vt:lpstr>
      <vt:lpstr>GillSans Light</vt:lpstr>
      <vt:lpstr>MinionPro-Regular</vt:lpstr>
      <vt:lpstr>Open Sans</vt:lpstr>
      <vt:lpstr>OpenSymbol</vt:lpstr>
      <vt:lpstr>Proxima Nova Rg</vt:lpstr>
      <vt:lpstr>Raleway</vt:lpstr>
      <vt:lpstr>Symbol</vt:lpstr>
      <vt:lpstr>Times New Roman</vt:lpstr>
      <vt:lpstr>Trebuchet MS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Constant</dc:creator>
  <cp:lastModifiedBy>André Constant</cp:lastModifiedBy>
  <cp:revision>215</cp:revision>
  <dcterms:created xsi:type="dcterms:W3CDTF">2018-07-23T00:06:32Z</dcterms:created>
  <dcterms:modified xsi:type="dcterms:W3CDTF">2026-06-18T15:34:26Z</dcterms:modified>
</cp:coreProperties>
</file>