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72" r:id="rId6"/>
    <p:sldId id="273" r:id="rId7"/>
    <p:sldId id="274" r:id="rId8"/>
    <p:sldId id="260" r:id="rId9"/>
    <p:sldId id="264" r:id="rId10"/>
    <p:sldId id="261" r:id="rId11"/>
    <p:sldId id="262" r:id="rId12"/>
    <p:sldId id="263" r:id="rId13"/>
    <p:sldId id="265" r:id="rId14"/>
    <p:sldId id="271" r:id="rId15"/>
    <p:sldId id="268" r:id="rId16"/>
    <p:sldId id="267" r:id="rId17"/>
    <p:sldId id="275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33E6B31-8D17-48CC-99B2-10935E79FE8B}">
          <p14:sldIdLst>
            <p14:sldId id="256"/>
            <p14:sldId id="270"/>
            <p14:sldId id="257"/>
            <p14:sldId id="258"/>
            <p14:sldId id="272"/>
            <p14:sldId id="273"/>
            <p14:sldId id="274"/>
            <p14:sldId id="260"/>
            <p14:sldId id="264"/>
          </p14:sldIdLst>
        </p14:section>
        <p14:section name="Seção sem Título" id="{243BDE53-23DC-4477-87A1-EABE355F5AF5}">
          <p14:sldIdLst>
            <p14:sldId id="261"/>
            <p14:sldId id="262"/>
            <p14:sldId id="263"/>
            <p14:sldId id="265"/>
            <p14:sldId id="271"/>
            <p14:sldId id="268"/>
            <p14:sldId id="267"/>
            <p14:sldId id="275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45B8A-C5A9-8DCF-5FA0-EAEF3DCF0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Toxoplasmose </a:t>
            </a:r>
            <a:r>
              <a:rPr lang="pt-BR" dirty="0" err="1"/>
              <a:t>congÊNITA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EE7113-F6C2-5FE0-CA3A-646301B1F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SEGUIMENTO</a:t>
            </a:r>
          </a:p>
        </p:txBody>
      </p:sp>
    </p:spTree>
    <p:extLst>
      <p:ext uri="{BB962C8B-B14F-4D97-AF65-F5344CB8AC3E}">
        <p14:creationId xmlns:p14="http://schemas.microsoft.com/office/powerpoint/2010/main" val="337637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CDE20-DE04-E196-927E-023E8377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Transmissão e danos ao concepto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A4D44B-98ED-BEA8-581E-2A199ECFA5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A transmissão aumenta com o avanço da gestação.</a:t>
            </a:r>
          </a:p>
          <a:p>
            <a:r>
              <a:rPr lang="pt-BR" dirty="0"/>
              <a:t>A gravidade é inversamente ao avanço da gestação.</a:t>
            </a:r>
          </a:p>
          <a:p>
            <a:r>
              <a:rPr lang="pt-BR" dirty="0"/>
              <a:t> primeiro trimestre: risco baixo 15% , SEQUELAS GRAVES.</a:t>
            </a:r>
          </a:p>
          <a:p>
            <a:r>
              <a:rPr lang="pt-BR" dirty="0"/>
              <a:t> SECUNDO TRIMESTE: risco moderado  25% , manifestações sublimas.</a:t>
            </a:r>
          </a:p>
          <a:p>
            <a:r>
              <a:rPr lang="pt-BR" dirty="0"/>
              <a:t>Terceiro trimestre: risco alto 65%, manifestações subclínicas, (raro parasitemia).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08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12EC7-E7AD-16C5-5123-8105B201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QUADRO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3B1295-E350-C12D-A9A3-E1D14B2B56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FETO INFECTADOS AO NASCER 70% são assintomáticos.</a:t>
            </a:r>
          </a:p>
          <a:p>
            <a:endParaRPr lang="pt-BR" dirty="0"/>
          </a:p>
          <a:p>
            <a:r>
              <a:rPr lang="pt-BR" dirty="0"/>
              <a:t>Altos índices de prematuridades.</a:t>
            </a:r>
          </a:p>
          <a:p>
            <a:endParaRPr lang="pt-BR" dirty="0"/>
          </a:p>
          <a:p>
            <a:r>
              <a:rPr lang="pt-BR" dirty="0"/>
              <a:t>As sequelas são: viscerais, neurológicas ou oftálmicas.</a:t>
            </a:r>
          </a:p>
        </p:txBody>
      </p:sp>
    </p:spTree>
    <p:extLst>
      <p:ext uri="{BB962C8B-B14F-4D97-AF65-F5344CB8AC3E}">
        <p14:creationId xmlns:p14="http://schemas.microsoft.com/office/powerpoint/2010/main" val="3345649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81A5A-7A93-5063-C96E-66CCDC2A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Exames e tratamentos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996D950-9257-181F-56CC-3D10362FE8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Na gestação:</a:t>
            </a:r>
          </a:p>
          <a:p>
            <a:r>
              <a:rPr lang="pt-BR" dirty="0"/>
              <a:t>Testes sorológicos: </a:t>
            </a:r>
            <a:r>
              <a:rPr lang="pt-BR" dirty="0" err="1"/>
              <a:t>igg</a:t>
            </a:r>
            <a:r>
              <a:rPr lang="pt-BR" dirty="0"/>
              <a:t> e </a:t>
            </a:r>
            <a:r>
              <a:rPr lang="pt-BR" dirty="0" err="1"/>
              <a:t>igm</a:t>
            </a:r>
            <a:r>
              <a:rPr lang="pt-BR" dirty="0"/>
              <a:t>.</a:t>
            </a:r>
          </a:p>
          <a:p>
            <a:r>
              <a:rPr lang="pt-BR" dirty="0"/>
              <a:t>Teste de avidez de </a:t>
            </a:r>
            <a:r>
              <a:rPr lang="pt-BR" dirty="0" err="1"/>
              <a:t>igg</a:t>
            </a:r>
            <a:r>
              <a:rPr lang="pt-BR" dirty="0"/>
              <a:t>, ( </a:t>
            </a:r>
            <a:r>
              <a:rPr lang="pt-BR" dirty="0" err="1"/>
              <a:t>igg</a:t>
            </a:r>
            <a:r>
              <a:rPr lang="pt-BR" dirty="0"/>
              <a:t> e </a:t>
            </a:r>
            <a:r>
              <a:rPr lang="pt-BR" dirty="0" err="1"/>
              <a:t>igm</a:t>
            </a:r>
            <a:r>
              <a:rPr lang="pt-BR" dirty="0"/>
              <a:t>: regentes)</a:t>
            </a:r>
          </a:p>
          <a:p>
            <a:r>
              <a:rPr lang="pt-BR" dirty="0"/>
              <a:t>Reação em cadeia da polimerase (</a:t>
            </a:r>
            <a:r>
              <a:rPr lang="pt-BR" dirty="0" err="1"/>
              <a:t>pcr</a:t>
            </a:r>
            <a:r>
              <a:rPr lang="pt-BR" dirty="0"/>
              <a:t>) em liquido amniótico.</a:t>
            </a:r>
          </a:p>
          <a:p>
            <a:r>
              <a:rPr lang="pt-BR" dirty="0"/>
              <a:t>O tratamento na gestação depende dos testes.</a:t>
            </a:r>
          </a:p>
          <a:p>
            <a:r>
              <a:rPr lang="pt-BR" dirty="0"/>
              <a:t>Uso de </a:t>
            </a:r>
            <a:r>
              <a:rPr lang="pt-BR" dirty="0" err="1"/>
              <a:t>espiramicina</a:t>
            </a:r>
            <a:r>
              <a:rPr lang="pt-BR" dirty="0"/>
              <a:t>, (no primeiro trimestre ou até 18 semanas, tratamento precoce), reduz 60% da infecção fetal.</a:t>
            </a:r>
          </a:p>
          <a:p>
            <a:r>
              <a:rPr lang="pt-BR" dirty="0"/>
              <a:t>O tratamento das gestantes é diminuir a incidência e a gravidade da infecção fetal.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94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EF1BB-F77F-771A-F98E-5A787ED4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 </a:t>
            </a:r>
            <a:r>
              <a:rPr lang="pt-BR" dirty="0" err="1"/>
              <a:t>rn</a:t>
            </a:r>
            <a:r>
              <a:rPr lang="pt-BR" dirty="0"/>
              <a:t> conduta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F4DA7-8EF9-1438-94CC-3F8C096166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Nosso objetivo é reduzir os eventos da doença:</a:t>
            </a:r>
          </a:p>
          <a:p>
            <a:r>
              <a:rPr lang="pt-BR" dirty="0" err="1"/>
              <a:t>Rn</a:t>
            </a:r>
            <a:r>
              <a:rPr lang="pt-BR" dirty="0"/>
              <a:t> / lactente suspeito de toxoplasmose congênita, tem que ser precoce, diagnóstic0 e tratamento, </a:t>
            </a:r>
          </a:p>
          <a:p>
            <a:r>
              <a:rPr lang="pt-BR" dirty="0"/>
              <a:t>Clínicas sugestivas de toxoplasmose no </a:t>
            </a:r>
            <a:r>
              <a:rPr lang="pt-BR" dirty="0" err="1"/>
              <a:t>rn</a:t>
            </a:r>
            <a:r>
              <a:rPr lang="pt-BR" dirty="0"/>
              <a:t> e exames alterados, tratamento imediato. </a:t>
            </a:r>
          </a:p>
          <a:p>
            <a:r>
              <a:rPr lang="pt-BR" dirty="0"/>
              <a:t>Tratamento: </a:t>
            </a:r>
            <a:r>
              <a:rPr lang="pt-BR" dirty="0" err="1"/>
              <a:t>sufadiazina</a:t>
            </a:r>
            <a:r>
              <a:rPr lang="pt-BR" dirty="0"/>
              <a:t> (100mg/k/dia, </a:t>
            </a:r>
            <a:r>
              <a:rPr lang="pt-BR" dirty="0" err="1"/>
              <a:t>vO</a:t>
            </a:r>
            <a:r>
              <a:rPr lang="pt-BR" dirty="0"/>
              <a:t> de 12/12h), </a:t>
            </a:r>
            <a:r>
              <a:rPr lang="pt-BR" dirty="0" err="1"/>
              <a:t>pirimetamina</a:t>
            </a:r>
            <a:r>
              <a:rPr lang="pt-BR" dirty="0"/>
              <a:t> ( 2mg/k/dia em cada 12h via oral dois dia   tabela 10</a:t>
            </a:r>
          </a:p>
        </p:txBody>
      </p:sp>
    </p:spTree>
    <p:extLst>
      <p:ext uri="{BB962C8B-B14F-4D97-AF65-F5344CB8AC3E}">
        <p14:creationId xmlns:p14="http://schemas.microsoft.com/office/powerpoint/2010/main" val="178895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0D500-CF61-BB61-D993-ACC3E060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sINTOMAS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59695B-0E89-8C0D-57C9-F8422EB4F3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err="1"/>
              <a:t>tRÍADE</a:t>
            </a:r>
            <a:r>
              <a:rPr lang="pt-BR" dirty="0"/>
              <a:t> clássica DA TOXOPLASMOSE CONGÊNITA em RN: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Coriorretinite, hidrocefalia e calcificações.</a:t>
            </a:r>
          </a:p>
          <a:p>
            <a:endParaRPr lang="pt-BR" dirty="0"/>
          </a:p>
          <a:p>
            <a:r>
              <a:rPr lang="pt-BR" dirty="0"/>
              <a:t>Os danos: neurológicos, oftalmológicos podem ocorrer somente depois de anos ou décadas. </a:t>
            </a:r>
          </a:p>
        </p:txBody>
      </p:sp>
    </p:spTree>
    <p:extLst>
      <p:ext uri="{BB962C8B-B14F-4D97-AF65-F5344CB8AC3E}">
        <p14:creationId xmlns:p14="http://schemas.microsoft.com/office/powerpoint/2010/main" val="55534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37ECE1E-5575-FD2B-1763-4637BCCD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70" y="0"/>
            <a:ext cx="9861846" cy="67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0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C60A9-8054-CC9F-5C07-C563BA9D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 ministério da saúde e sociedade brasileira de pediatria, AI, CGPT.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63AD78-2496-C9BF-356A-1F1906EC00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 obrigada</a:t>
            </a:r>
          </a:p>
          <a:p>
            <a:r>
              <a:rPr lang="pt-BR" dirty="0" err="1"/>
              <a:t>Edilma</a:t>
            </a:r>
            <a:r>
              <a:rPr lang="pt-BR" dirty="0"/>
              <a:t> de Albuquerque </a:t>
            </a:r>
            <a:r>
              <a:rPr lang="pt-BR" dirty="0" err="1"/>
              <a:t>lins</a:t>
            </a:r>
            <a:r>
              <a:rPr lang="pt-BR" dirty="0"/>
              <a:t> </a:t>
            </a:r>
            <a:r>
              <a:rPr lang="pt-BR" dirty="0" err="1"/>
              <a:t>barbosa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conselheira</a:t>
            </a:r>
          </a:p>
        </p:txBody>
      </p:sp>
    </p:spTree>
    <p:extLst>
      <p:ext uri="{BB962C8B-B14F-4D97-AF65-F5344CB8AC3E}">
        <p14:creationId xmlns:p14="http://schemas.microsoft.com/office/powerpoint/2010/main" val="2785940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348A5-1ECC-C526-D329-92E0BE80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35DED1-CDEC-B21E-C95C-C6B6FCF467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Gestante com 32anos, G2P2, pré-natal normal com 26 semanas, apresentou (IGM positivo e </a:t>
            </a:r>
            <a:r>
              <a:rPr lang="pt-BR" dirty="0" err="1"/>
              <a:t>Igg</a:t>
            </a:r>
            <a:r>
              <a:rPr lang="pt-BR" dirty="0"/>
              <a:t> baixa avidez) e foi tratada na gestação. </a:t>
            </a:r>
            <a:r>
              <a:rPr lang="pt-BR" dirty="0" err="1"/>
              <a:t>Rn</a:t>
            </a:r>
            <a:r>
              <a:rPr lang="pt-BR" dirty="0"/>
              <a:t>, COM 40 SEMANAS, </a:t>
            </a:r>
            <a:r>
              <a:rPr lang="pt-BR" dirty="0" err="1"/>
              <a:t>aig</a:t>
            </a:r>
            <a:r>
              <a:rPr lang="pt-BR" dirty="0"/>
              <a:t>. </a:t>
            </a:r>
            <a:r>
              <a:rPr lang="pt-BR"/>
              <a:t>COMO CONDUZIR/: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1508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B6D679-BECA-687B-F879-D5215FD37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104900"/>
            <a:ext cx="69913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7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C20E4-22B2-256C-31D4-1CD38AE21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18CF8C-60F2-1D2E-EB59-4DD343D7F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8A2FF1-FEC2-A94D-86F0-AEBCA4BA6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104900"/>
            <a:ext cx="69913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A8077-8A6F-E1D8-771B-45D41F7B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DEFINIÇÂO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692E7A-EB38-C576-B533-C7166138B5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É UMA ZOONOSE, adquirida pelo protozoário e parasita intracelular EXCULSIVO,</a:t>
            </a:r>
          </a:p>
          <a:p>
            <a:r>
              <a:rPr lang="pt-BR" dirty="0"/>
              <a:t> TOXOPLASMA GONDII.</a:t>
            </a:r>
          </a:p>
          <a:p>
            <a:r>
              <a:rPr lang="pt-BR" dirty="0"/>
              <a:t>DEVIDO A UMA INFECÇÃO PRIMARIA DA GESTANTE.</a:t>
            </a:r>
          </a:p>
          <a:p>
            <a:r>
              <a:rPr lang="pt-BR" dirty="0"/>
              <a:t>EM GESTANTE IMUNE COMPROMETIDA, PODE OCORRE RETIVAÇÃO DE UMA INFECÇÃO LATENTE.  </a:t>
            </a:r>
          </a:p>
        </p:txBody>
      </p:sp>
    </p:spTree>
    <p:extLst>
      <p:ext uri="{BB962C8B-B14F-4D97-AF65-F5344CB8AC3E}">
        <p14:creationId xmlns:p14="http://schemas.microsoft.com/office/powerpoint/2010/main" val="56596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0C34D-415D-D991-3296-43D19DBC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9D1DFB-2FDF-6AD4-58DF-56296EBE3A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TOXOPLASMOSE, SÍFILIS, RUBÉOLA, CITOMEGALOVÍRUS E HERPES VÍRUS.</a:t>
            </a:r>
          </a:p>
          <a:p>
            <a:r>
              <a:rPr lang="pt-BR" dirty="0"/>
              <a:t>INFECÇÊOS </a:t>
            </a:r>
            <a:r>
              <a:rPr lang="pt-BR" dirty="0" err="1"/>
              <a:t>CONGêNITAS</a:t>
            </a:r>
            <a:r>
              <a:rPr lang="pt-BR" dirty="0"/>
              <a:t>,  que mais causam, morbidade e mortalidade neonatal.</a:t>
            </a:r>
          </a:p>
          <a:p>
            <a:r>
              <a:rPr lang="pt-BR" dirty="0"/>
              <a:t>Toxoplasmose: infectar 1/3 da população mundial.</a:t>
            </a:r>
          </a:p>
          <a:p>
            <a:r>
              <a:rPr lang="pt-BR" dirty="0"/>
              <a:t>Mais frequente em pais topical.</a:t>
            </a:r>
          </a:p>
          <a:p>
            <a:r>
              <a:rPr lang="pt-BR" dirty="0"/>
              <a:t>No brasil é a taxa mais elevada do mundo. 1:3000 nascidos vivos, EM 2024 (8.105CASOS T.GESTACIONAL) CONFIRMADOS.</a:t>
            </a:r>
          </a:p>
          <a:p>
            <a:r>
              <a:rPr lang="pt-BR" dirty="0"/>
              <a:t>EM ALAGOAS EM 2024, NOTIFICADOS 546 CASOS, 271 CASOS CONFIRMADOS E 62 </a:t>
            </a:r>
            <a:r>
              <a:rPr lang="pt-BR" dirty="0" err="1"/>
              <a:t>Toxo</a:t>
            </a:r>
            <a:r>
              <a:rPr lang="pt-BR" dirty="0"/>
              <a:t>. CONGENITA.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231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94D2F-980F-5811-59B1-E4CB98F6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 EXPOSTO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401845-0FE5-D2A3-77D0-9FDECB9C1C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Consulta médica no período neonatal precoce.</a:t>
            </a:r>
          </a:p>
          <a:p>
            <a:endParaRPr lang="pt-BR" dirty="0"/>
          </a:p>
          <a:p>
            <a:r>
              <a:rPr lang="pt-BR" dirty="0"/>
              <a:t>Historia da gestação.</a:t>
            </a:r>
          </a:p>
          <a:p>
            <a:endParaRPr lang="pt-BR" dirty="0"/>
          </a:p>
          <a:p>
            <a:r>
              <a:rPr lang="pt-BR" dirty="0" err="1"/>
              <a:t>Igg</a:t>
            </a:r>
            <a:r>
              <a:rPr lang="pt-BR" dirty="0"/>
              <a:t> e IGM MATERNO.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5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F0540-666A-5D02-E0B7-7BDFE656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EXAMES DO RN exposto.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BF1DA7-1235-F8F0-4DAA-842BA768B5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EXME FÍSICO COMPLETO</a:t>
            </a:r>
          </a:p>
          <a:p>
            <a:r>
              <a:rPr lang="pt-BR" dirty="0"/>
              <a:t>HEMOGRAMA.</a:t>
            </a:r>
          </a:p>
          <a:p>
            <a:r>
              <a:rPr lang="pt-BR" dirty="0"/>
              <a:t>IGG E IGM E IGA.</a:t>
            </a:r>
          </a:p>
          <a:p>
            <a:r>
              <a:rPr lang="pt-BR" dirty="0"/>
              <a:t>TGO E TGP. BIRRUBINAS.</a:t>
            </a:r>
          </a:p>
          <a:p>
            <a:pPr marL="0" indent="0">
              <a:buNone/>
            </a:pPr>
            <a:r>
              <a:rPr lang="pt-BR" dirty="0"/>
              <a:t> .  CONSULTA COMOFTALMOLOGISTA</a:t>
            </a:r>
          </a:p>
          <a:p>
            <a:r>
              <a:rPr lang="pt-BR" dirty="0"/>
              <a:t>IMAGEM: ULTRASSONNOGRAFIA TRANSFONTONELAS, TC E </a:t>
            </a:r>
            <a:r>
              <a:rPr lang="pt-BR" dirty="0" err="1"/>
              <a:t>ress</a:t>
            </a:r>
            <a:r>
              <a:rPr lang="pt-BR" dirty="0"/>
              <a:t>.</a:t>
            </a:r>
          </a:p>
          <a:p>
            <a:r>
              <a:rPr lang="pt-BR" dirty="0"/>
              <a:t>AVALIAÇÃO AUDITIVA.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2956A-2CFC-24A6-D7F9-A45228FC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SEGUIMENTO RN SEM DIAGNÓSTICO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330CD7-3AFD-01F3-88F6-208E23D001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IGG ANTI-TOXOPLASMA: MÊS/MÊS OU DE 02/02 MESES.</a:t>
            </a:r>
          </a:p>
          <a:p>
            <a:endParaRPr lang="pt-BR" dirty="0"/>
          </a:p>
          <a:p>
            <a:r>
              <a:rPr lang="pt-BR" dirty="0"/>
              <a:t>QUEDA DO IGG MTERNA.</a:t>
            </a:r>
          </a:p>
          <a:p>
            <a:endParaRPr lang="pt-BR" dirty="0"/>
          </a:p>
          <a:p>
            <a:r>
              <a:rPr lang="pt-BR" dirty="0"/>
              <a:t>CASO NÃO HAJA DINIMUIÇÃO IGG, ANÁLISAR O CASO.  </a:t>
            </a:r>
          </a:p>
        </p:txBody>
      </p:sp>
    </p:spTree>
    <p:extLst>
      <p:ext uri="{BB962C8B-B14F-4D97-AF65-F5344CB8AC3E}">
        <p14:creationId xmlns:p14="http://schemas.microsoft.com/office/powerpoint/2010/main" val="349603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CA80F-EC5E-EF02-6B7C-64B063A4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evitar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A74557-E045-7BEF-D9A3-48F424A860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err="1"/>
              <a:t>PrÉ</a:t>
            </a:r>
            <a:r>
              <a:rPr lang="pt-BR" dirty="0"/>
              <a:t> natal de excelência.</a:t>
            </a:r>
          </a:p>
          <a:p>
            <a:r>
              <a:rPr lang="pt-BR" dirty="0"/>
              <a:t>BUSCA CONSTANTE POR APRENDIZADO.  </a:t>
            </a:r>
          </a:p>
          <a:p>
            <a:r>
              <a:rPr lang="pt-BR" dirty="0"/>
              <a:t>Exames</a:t>
            </a:r>
          </a:p>
          <a:p>
            <a:r>
              <a:rPr lang="pt-BR" dirty="0"/>
              <a:t>Orientação.</a:t>
            </a:r>
          </a:p>
          <a:p>
            <a:r>
              <a:rPr lang="pt-BR" dirty="0"/>
              <a:t> conduta </a:t>
            </a:r>
            <a:r>
              <a:rPr lang="pt-BR" dirty="0" err="1"/>
              <a:t>aSSertiva</a:t>
            </a:r>
            <a:r>
              <a:rPr lang="pt-BR" dirty="0"/>
              <a:t>.</a:t>
            </a:r>
          </a:p>
          <a:p>
            <a:r>
              <a:rPr lang="pt-BR" dirty="0"/>
              <a:t>Lembrete ( os gatos e outros felinos hospedeiros definitivos).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509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B6E05-6C3A-2413-712E-80390E29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Infecção nos seres humanos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6597E2-6179-1808-E9A5-35C05306F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Doença adquirida:</a:t>
            </a:r>
          </a:p>
          <a:p>
            <a:r>
              <a:rPr lang="pt-BR" dirty="0"/>
              <a:t>Ingestão de água contaminada, alimentos de origem animal ou vegetal contaminados.</a:t>
            </a:r>
          </a:p>
          <a:p>
            <a:r>
              <a:rPr lang="pt-BR" dirty="0"/>
              <a:t>Transmissão placentária.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121487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544</TotalTime>
  <Words>597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Tw Cen MT</vt:lpstr>
      <vt:lpstr>Gotícula</vt:lpstr>
      <vt:lpstr>Toxoplasmose congÊNITA</vt:lpstr>
      <vt:lpstr>Apresentação do PowerPoint</vt:lpstr>
      <vt:lpstr>DEFINIÇÂO</vt:lpstr>
      <vt:lpstr>EPIDEMIOLOGIA</vt:lpstr>
      <vt:lpstr>RN EXPOSTO</vt:lpstr>
      <vt:lpstr>EXAMES DO RN exposto.</vt:lpstr>
      <vt:lpstr>SEGUIMENTO RN SEM DIAGNÓSTICO</vt:lpstr>
      <vt:lpstr>Como evitar</vt:lpstr>
      <vt:lpstr>Infecção nos seres humanos</vt:lpstr>
      <vt:lpstr>Transmissão e danos ao concepto</vt:lpstr>
      <vt:lpstr>QUADRO CLÍNICO</vt:lpstr>
      <vt:lpstr>Exames e tratamentos</vt:lpstr>
      <vt:lpstr>No rn conduta</vt:lpstr>
      <vt:lpstr>sINTOMAS</vt:lpstr>
      <vt:lpstr>Apresentação do PowerPoint</vt:lpstr>
      <vt:lpstr>Fontes ministério da saúde e sociedade brasileira de pediatria, AI, CGPT.</vt:lpstr>
      <vt:lpstr>Caso clínico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38</cp:revision>
  <dcterms:created xsi:type="dcterms:W3CDTF">2025-04-21T12:24:26Z</dcterms:created>
  <dcterms:modified xsi:type="dcterms:W3CDTF">2026-06-29T12:02:56Z</dcterms:modified>
</cp:coreProperties>
</file>