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511" r:id="rId5"/>
    <p:sldId id="277" r:id="rId6"/>
    <p:sldId id="522" r:id="rId7"/>
    <p:sldId id="260" r:id="rId8"/>
    <p:sldId id="278" r:id="rId9"/>
    <p:sldId id="279" r:id="rId10"/>
    <p:sldId id="280" r:id="rId11"/>
    <p:sldId id="282" r:id="rId12"/>
    <p:sldId id="283" r:id="rId13"/>
    <p:sldId id="284" r:id="rId14"/>
    <p:sldId id="517" r:id="rId15"/>
    <p:sldId id="518" r:id="rId16"/>
    <p:sldId id="261" r:id="rId17"/>
    <p:sldId id="262" r:id="rId18"/>
    <p:sldId id="263" r:id="rId19"/>
    <p:sldId id="513" r:id="rId20"/>
    <p:sldId id="516" r:id="rId21"/>
    <p:sldId id="264" r:id="rId22"/>
    <p:sldId id="501" r:id="rId23"/>
    <p:sldId id="502" r:id="rId24"/>
    <p:sldId id="503" r:id="rId25"/>
    <p:sldId id="504" r:id="rId26"/>
    <p:sldId id="505" r:id="rId27"/>
    <p:sldId id="506" r:id="rId28"/>
    <p:sldId id="507" r:id="rId29"/>
    <p:sldId id="508" r:id="rId30"/>
    <p:sldId id="509" r:id="rId31"/>
    <p:sldId id="510" r:id="rId32"/>
    <p:sldId id="274" r:id="rId33"/>
    <p:sldId id="285" r:id="rId34"/>
    <p:sldId id="287" r:id="rId35"/>
    <p:sldId id="288" r:id="rId36"/>
    <p:sldId id="268" r:id="rId37"/>
    <p:sldId id="519" r:id="rId38"/>
    <p:sldId id="520" r:id="rId39"/>
    <p:sldId id="269" r:id="rId40"/>
    <p:sldId id="512" r:id="rId41"/>
    <p:sldId id="270" r:id="rId42"/>
    <p:sldId id="271" r:id="rId4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852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893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5B653-9522-72A4-88A9-D71F0F4BC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0E3E9A-82C5-3AE7-D462-219A4429B5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D0A5A0-53A9-3DF3-BC8F-7B7EA2AAC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0DBEB-CA57-68D8-6412-5D64E35F61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92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19C12-0B1C-2788-D083-F6A9C7E98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BACF40-C2B7-678E-FB42-E1555B379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5539EC-B879-4FC1-E5AC-3018666EF0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52365-E020-F19D-8624-1C29E06634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439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96CF5-ED10-75BC-11E1-346CBCB01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1D22F-6BB9-FB87-263C-170AA1C6F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72664A-CF26-43C1-9A11-25AAAE9D3D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67665-72F6-173D-7BFA-4B60398E68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258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D3C75-650E-C034-F37E-134CD3B48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58F42E-CD73-0150-87C3-D2D2D5202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C682DC-DAA8-9CED-F3ED-FBB58E82B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29500-675B-0CD0-C8A2-763501DB13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0469A-0B96-57B0-6480-D2A943ED2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FAC6CB-47EF-1458-FF39-DF49B96BCD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5F1D36-8823-77CD-BE6E-7BF882962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946C6-FAC1-E114-168B-9E5186D78F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86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F5A31-CAC1-23C5-2990-AA0088A09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CFCFC2-A2F5-0A01-E6BC-1CF283254F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2D7D9C-726D-F894-E876-980AB049BA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83033-9DA6-6B3B-B725-5BECFB2740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67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69CFA-1933-B196-84A4-984101D98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CD12FE-6968-C1B9-5314-5145DA2C4E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4EEB5D-4F89-E44A-3D07-56D3F16BA2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CEA69B-50CA-8C9B-E304-AA69D27B46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85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CE564-4A62-E6BC-967B-78B77DCDD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A2A0B2-E6C1-44EA-5C7D-2BD6F0BE1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39A825-E0B5-13E3-3D23-2A705BA99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3C9D48-C57E-3825-7847-577554CE16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19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7FDF2-1DDB-5B39-ED0C-C58E60179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8F181-7547-65AE-59D0-2E311F170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0CA740-9416-8D02-79A2-9A10F7FE6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67A9F-0005-AED5-E060-1B5345759F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440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657391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A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029200" cy="5029200"/>
          </a:xfrm>
          <a:prstGeom prst="ellipse">
            <a:avLst/>
          </a:prstGeom>
          <a:solidFill>
            <a:srgbClr val="6D2E46">
              <a:alpha val="60000"/>
            </a:srgb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Shape 1"/>
          <p:cNvSpPr/>
          <p:nvPr/>
        </p:nvSpPr>
        <p:spPr>
          <a:xfrm>
            <a:off x="10241280" y="4206240"/>
            <a:ext cx="2926080" cy="2926080"/>
          </a:xfrm>
          <a:prstGeom prst="ellipse">
            <a:avLst/>
          </a:prstGeom>
          <a:solidFill>
            <a:srgbClr val="A26769">
              <a:alpha val="45000"/>
            </a:srgb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4" name="Text 2"/>
          <p:cNvSpPr/>
          <p:nvPr/>
        </p:nvSpPr>
        <p:spPr>
          <a:xfrm>
            <a:off x="731520" y="146304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b="1" kern="0" spc="300" noProof="0" dirty="0">
                <a:solidFill>
                  <a:srgbClr val="ECE2D0"/>
                </a:solidFill>
                <a:latin typeface="Bodoni MT Black" panose="02070A03080606020203" pitchFamily="18" charset="0"/>
                <a:ea typeface="Calibri" pitchFamily="34" charset="-122"/>
                <a:cs typeface="Calibri" pitchFamily="34" charset="-120"/>
              </a:rPr>
              <a:t>MASTOLOGIA – DR. JOSÉ VENÂNCIO</a:t>
            </a:r>
            <a:endParaRPr lang="pt-BR" sz="1400" noProof="0" dirty="0">
              <a:latin typeface="Bodoni MT Black" panose="02070A03080606020203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2148840"/>
            <a:ext cx="98755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pt-BR" sz="48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CÂNCER DE MAMA: PREVENÇÃO E RASTREIO NA ATENÇÃO BÁSICA </a:t>
            </a:r>
            <a:endParaRPr lang="pt-BR" sz="4800" noProof="0" dirty="0"/>
          </a:p>
        </p:txBody>
      </p:sp>
      <p:sp>
        <p:nvSpPr>
          <p:cNvPr id="7" name="Shape 5"/>
          <p:cNvSpPr/>
          <p:nvPr/>
        </p:nvSpPr>
        <p:spPr>
          <a:xfrm>
            <a:off x="731520" y="4800600"/>
            <a:ext cx="2011680" cy="0"/>
          </a:xfrm>
          <a:prstGeom prst="line">
            <a:avLst/>
          </a:prstGeom>
          <a:noFill/>
          <a:ln w="25400">
            <a:solidFill>
              <a:srgbClr val="A26769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6" name="Text 4"/>
          <p:cNvSpPr/>
          <p:nvPr/>
        </p:nvSpPr>
        <p:spPr>
          <a:xfrm>
            <a:off x="731520" y="4114799"/>
            <a:ext cx="8778240" cy="8282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i="1" noProof="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a Equipe do PSF precisa conhecer para atender, orientar ou encaminhar o paciente com segurança</a:t>
            </a:r>
            <a:endParaRPr lang="pt-BR" noProof="0" dirty="0"/>
          </a:p>
        </p:txBody>
      </p:sp>
      <p:sp>
        <p:nvSpPr>
          <p:cNvPr id="8" name="Text 6"/>
          <p:cNvSpPr/>
          <p:nvPr/>
        </p:nvSpPr>
        <p:spPr>
          <a:xfrm>
            <a:off x="73152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Aula para  equipe da Estratégia de Saúde da Família de Santana do Ipanema - AL</a:t>
            </a:r>
            <a:endParaRPr lang="pt-BR" sz="1300" noProof="0" dirty="0"/>
          </a:p>
        </p:txBody>
      </p:sp>
      <p:sp>
        <p:nvSpPr>
          <p:cNvPr id="9" name="Text 7"/>
          <p:cNvSpPr/>
          <p:nvPr/>
        </p:nvSpPr>
        <p:spPr>
          <a:xfrm>
            <a:off x="731520" y="6263640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Baseada nas diretrizes do Instituto Nacional de Câncer - INCA / Sociedade Brasileira de Mastologia- SBM</a:t>
            </a:r>
            <a:endParaRPr lang="pt-BR" sz="1100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7A74D6-11CF-D370-44E8-E5DF18F29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A0341C4-228E-E686-7228-0D5F65FF97CA}"/>
              </a:ext>
            </a:extLst>
          </p:cNvPr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EXAMES</a:t>
            </a:r>
            <a:endParaRPr lang="pt-BR" sz="12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0D82958-A73A-82D3-5C17-03E26C2E05E4}"/>
              </a:ext>
            </a:extLst>
          </p:cNvPr>
          <p:cNvSpPr/>
          <p:nvPr/>
        </p:nvSpPr>
        <p:spPr>
          <a:xfrm>
            <a:off x="548640" y="621791"/>
            <a:ext cx="11064240" cy="8491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2400" b="1" noProof="0" dirty="0">
                <a:latin typeface="Arial Black" panose="020B0A04020102020204" pitchFamily="34" charset="0"/>
                <a:ea typeface="Cambria" pitchFamily="34" charset="-122"/>
                <a:cs typeface="Cambria" pitchFamily="34" charset="-120"/>
              </a:rPr>
              <a:t>NA POPULAÇÃO DE RISCO HABITUAL:</a:t>
            </a:r>
            <a:r>
              <a:rPr lang="pt-BR" sz="2400" b="1" noProof="0" dirty="0">
                <a:solidFill>
                  <a:srgbClr val="4A1F30"/>
                </a:solidFill>
                <a:latin typeface="Arial Black" panose="020B0A04020102020204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pt-BR" sz="2400" noProof="0" dirty="0">
                <a:solidFill>
                  <a:srgbClr val="4A1F30"/>
                </a:solidFill>
                <a:latin typeface="Arial Rounded MT Bold" panose="020F0704030504030204" pitchFamily="34" charset="0"/>
                <a:ea typeface="Cambria" pitchFamily="34" charset="-122"/>
                <a:cs typeface="Cambria" pitchFamily="34" charset="-120"/>
              </a:rPr>
              <a:t>TOMOSSÍNTESE,  ULTRASSOM, RESSONÂNCIA</a:t>
            </a:r>
            <a:endParaRPr lang="pt-BR" sz="2400" noProof="0" dirty="0">
              <a:latin typeface="Arial Rounded MT Bold" panose="020F0704030504030204" pitchFamily="34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2C2EA91-0A5D-81CD-592A-C59B7C06381A}"/>
              </a:ext>
            </a:extLst>
          </p:cNvPr>
          <p:cNvSpPr/>
          <p:nvPr/>
        </p:nvSpPr>
        <p:spPr>
          <a:xfrm>
            <a:off x="777240" y="213055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Ministério da Saúde / INCA</a:t>
            </a:r>
            <a:endParaRPr lang="pt-BR" sz="1600" noProof="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5DC4B756-01B0-276E-0E9E-39D1F4156367}"/>
              </a:ext>
            </a:extLst>
          </p:cNvPr>
          <p:cNvSpPr/>
          <p:nvPr/>
        </p:nvSpPr>
        <p:spPr>
          <a:xfrm>
            <a:off x="777240" y="24597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50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 — política pública de rastreamento</a:t>
            </a:r>
            <a:endParaRPr lang="pt-BR" sz="1050" noProof="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C8029D78-B57D-E8FE-40D7-0B851012B6A1}"/>
              </a:ext>
            </a:extLst>
          </p:cNvPr>
          <p:cNvSpPr/>
          <p:nvPr/>
        </p:nvSpPr>
        <p:spPr>
          <a:xfrm>
            <a:off x="822960" y="2130552"/>
            <a:ext cx="4846320" cy="3813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05255">
              <a:spcBef>
                <a:spcPts val="700"/>
              </a:spcBef>
              <a:buSzPct val="100000"/>
              <a:defRPr sz="3168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400" b="1" noProof="0" dirty="0">
                <a:latin typeface="Arial Rounded MT Bold" panose="020F0704030504030204" pitchFamily="34" charset="0"/>
              </a:rPr>
              <a:t>RISCO HABITUAL</a:t>
            </a:r>
            <a:r>
              <a:rPr lang="pt-BR" sz="2400" noProof="0" dirty="0">
                <a:latin typeface="Arial Rounded MT Bold" panose="020F0704030504030204" pitchFamily="34" charset="0"/>
              </a:rPr>
              <a:t> </a:t>
            </a:r>
          </a:p>
          <a:p>
            <a:pPr marL="317633" indent="-317633" algn="just" defTabSz="905255">
              <a:spcBef>
                <a:spcPts val="700"/>
              </a:spcBef>
              <a:buSzPct val="100000"/>
              <a:buChar char="•"/>
              <a:defRPr sz="3168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400" noProof="0" dirty="0">
                <a:latin typeface="Arial Rounded MT Bold" panose="020F0704030504030204" pitchFamily="34" charset="0"/>
              </a:rPr>
              <a:t>Mamografia =</a:t>
            </a:r>
            <a:r>
              <a:rPr lang="pt-BR" sz="2400" noProof="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Método padrão-ouro</a:t>
            </a:r>
          </a:p>
          <a:p>
            <a:pPr marL="226313" indent="-226313" defTabSz="905255">
              <a:lnSpc>
                <a:spcPct val="90000"/>
              </a:lnSpc>
              <a:spcBef>
                <a:spcPts val="900"/>
              </a:spcBef>
              <a:buSzPct val="100000"/>
              <a:buFont typeface="Arial"/>
              <a:buChar char="•"/>
              <a:defRPr sz="3168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2400" noProof="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Tomossíntese</a:t>
            </a:r>
          </a:p>
          <a:p>
            <a:pPr marL="655119" lvl="1" indent="-277929" defTabSz="905255">
              <a:lnSpc>
                <a:spcPct val="90000"/>
              </a:lnSpc>
              <a:spcBef>
                <a:spcPts val="900"/>
              </a:spcBef>
              <a:buSzPct val="60000"/>
              <a:buBlip>
                <a:blip r:embed="rId3"/>
              </a:buBlip>
              <a:defRPr sz="3168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2400" noProof="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Maior detecção</a:t>
            </a:r>
          </a:p>
          <a:p>
            <a:pPr marL="655119" lvl="1" indent="-277929" defTabSz="905255">
              <a:lnSpc>
                <a:spcPct val="90000"/>
              </a:lnSpc>
              <a:spcBef>
                <a:spcPts val="900"/>
              </a:spcBef>
              <a:buSzPct val="60000"/>
              <a:buBlip>
                <a:blip r:embed="rId3"/>
              </a:buBlip>
              <a:defRPr sz="3168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2400" noProof="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Menor reconvocação</a:t>
            </a:r>
          </a:p>
          <a:p>
            <a:pPr marL="655119" lvl="1" indent="-277929" defTabSz="905255">
              <a:lnSpc>
                <a:spcPct val="90000"/>
              </a:lnSpc>
              <a:spcBef>
                <a:spcPts val="900"/>
              </a:spcBef>
              <a:buSzPct val="60000"/>
              <a:buBlip>
                <a:blip r:embed="rId3"/>
              </a:buBlip>
              <a:defRPr sz="3168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2400" noProof="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Recomendada quando disponível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121E371A-F81B-7245-7B2D-FB113F6A6109}"/>
              </a:ext>
            </a:extLst>
          </p:cNvPr>
          <p:cNvSpPr/>
          <p:nvPr/>
        </p:nvSpPr>
        <p:spPr>
          <a:xfrm>
            <a:off x="6568440" y="2313432"/>
            <a:ext cx="4846320" cy="3329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722376">
              <a:spcBef>
                <a:spcPts val="600"/>
              </a:spcBef>
              <a:buSzPct val="100000"/>
              <a:defRPr sz="2528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noProof="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MAMAS DENSAS</a:t>
            </a:r>
          </a:p>
          <a:p>
            <a:pPr marL="180594" indent="-180594" defTabSz="722376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528">
                <a:latin typeface="+mn-lt"/>
                <a:ea typeface="+mn-ea"/>
                <a:cs typeface="+mn-cs"/>
                <a:sym typeface="Helvetica"/>
              </a:defRPr>
            </a:pPr>
            <a:r>
              <a:rPr lang="pt-BR" noProof="0" dirty="0">
                <a:latin typeface="Arial Rounded MT Bold" panose="020F0704030504030204" pitchFamily="34" charset="0"/>
              </a:rPr>
              <a:t>Conduta:</a:t>
            </a:r>
          </a:p>
          <a:p>
            <a:pPr marL="522772" lvl="1" indent="-221782" defTabSz="722376">
              <a:lnSpc>
                <a:spcPct val="90000"/>
              </a:lnSpc>
              <a:spcBef>
                <a:spcPts val="700"/>
              </a:spcBef>
              <a:buSzPct val="60000"/>
              <a:buBlip>
                <a:blip r:embed="rId3"/>
              </a:buBlip>
              <a:defRPr sz="2528">
                <a:latin typeface="+mn-lt"/>
                <a:ea typeface="+mn-ea"/>
                <a:cs typeface="+mn-cs"/>
                <a:sym typeface="Helvetica"/>
              </a:defRPr>
            </a:pPr>
            <a:r>
              <a:rPr lang="pt-BR" noProof="0" dirty="0">
                <a:latin typeface="Arial Rounded MT Bold" panose="020F0704030504030204" pitchFamily="34" charset="0"/>
              </a:rPr>
              <a:t>Mantenho MMG anual</a:t>
            </a:r>
          </a:p>
          <a:p>
            <a:pPr marL="522772" lvl="1" indent="-221782" defTabSz="722376">
              <a:lnSpc>
                <a:spcPct val="90000"/>
              </a:lnSpc>
              <a:spcBef>
                <a:spcPts val="700"/>
              </a:spcBef>
              <a:buSzPct val="60000"/>
              <a:buBlip>
                <a:blip r:embed="rId3"/>
              </a:buBlip>
              <a:defRPr sz="2528">
                <a:latin typeface="+mn-lt"/>
                <a:ea typeface="+mn-ea"/>
                <a:cs typeface="+mn-cs"/>
                <a:sym typeface="Helvetica"/>
              </a:defRPr>
            </a:pPr>
            <a:r>
              <a:rPr lang="pt-BR" noProof="0" dirty="0">
                <a:latin typeface="Arial Rounded MT Bold" panose="020F0704030504030204" pitchFamily="34" charset="0"/>
              </a:rPr>
              <a:t>USG como auxiliar</a:t>
            </a:r>
          </a:p>
          <a:p>
            <a:pPr marL="522772" lvl="1" indent="-221782" defTabSz="722376">
              <a:lnSpc>
                <a:spcPct val="90000"/>
              </a:lnSpc>
              <a:spcBef>
                <a:spcPts val="700"/>
              </a:spcBef>
              <a:buSzPct val="60000"/>
              <a:buBlip>
                <a:blip r:embed="rId3"/>
              </a:buBlip>
              <a:defRPr sz="2528">
                <a:latin typeface="+mn-lt"/>
                <a:ea typeface="+mn-ea"/>
                <a:cs typeface="+mn-cs"/>
                <a:sym typeface="Helvetica"/>
              </a:defRPr>
            </a:pPr>
            <a:r>
              <a:rPr lang="pt-BR" noProof="0" dirty="0">
                <a:latin typeface="Arial Rounded MT Bold" panose="020F0704030504030204" pitchFamily="34" charset="0"/>
              </a:rPr>
              <a:t>RM pode ser considerada</a:t>
            </a:r>
            <a:endParaRPr lang="pt-BR" sz="2400" noProof="0" dirty="0">
              <a:latin typeface="Arial Rounded MT Bold" panose="020F0704030504030204" pitchFamily="34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98A250EE-FA4A-C908-27A4-8E408DE7AB5F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DD4C570-784A-2C2D-C116-96243BE39270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pt-BR" sz="900" noProof="0" dirty="0"/>
          </a:p>
        </p:txBody>
      </p:sp>
    </p:spTree>
    <p:extLst>
      <p:ext uri="{BB962C8B-B14F-4D97-AF65-F5344CB8AC3E}">
        <p14:creationId xmlns:p14="http://schemas.microsoft.com/office/powerpoint/2010/main" val="202786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52737"/>
            <a:ext cx="4419600" cy="2019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6775" y="3186112"/>
            <a:ext cx="388620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pt-BR" sz="6000" b="1" i="0" u="none" noProof="0" dirty="0">
                <a:solidFill>
                  <a:srgbClr val="BE185D"/>
                </a:solidFill>
                <a:latin typeface="Poppins"/>
              </a:rPr>
              <a:t>10-15%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6775" y="4043362"/>
            <a:ext cx="3886200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pt-BR" sz="1500" b="1" i="0" u="none" noProof="0" dirty="0">
                <a:solidFill>
                  <a:srgbClr val="0F172A"/>
                </a:solidFill>
                <a:latin typeface="DM Sans"/>
              </a:rPr>
              <a:t>dos casos decorrem de mutações genéticas hereditárias (BRCA1/BRCA2)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76850" y="2255043"/>
            <a:ext cx="6915150" cy="3333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lang="pt-BR" sz="1800" b="1" i="0" u="none" noProof="0" dirty="0">
                <a:solidFill>
                  <a:srgbClr val="0F172A"/>
                </a:solidFill>
                <a:latin typeface="Poppins"/>
              </a:rPr>
              <a:t>Critérios para Alto Risco de Câncer de Mama: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850" y="2302668"/>
            <a:ext cx="228600" cy="228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76900" y="2731293"/>
            <a:ext cx="6229350" cy="5194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lang="pt-BR" sz="1425" b="0" i="0" u="none" noProof="0" dirty="0">
                <a:solidFill>
                  <a:srgbClr val="475569"/>
                </a:solidFill>
                <a:latin typeface="Arial Black" panose="020B0A04020102020204" pitchFamily="34" charset="0"/>
              </a:rPr>
              <a:t>Histórico familiar de </a:t>
            </a:r>
            <a:r>
              <a:rPr lang="pt-BR" sz="1425" b="1" i="0" u="none" noProof="0" dirty="0">
                <a:latin typeface="Arial Black" panose="020B0A04020102020204" pitchFamily="34" charset="0"/>
              </a:rPr>
              <a:t>câncer de mama em homens </a:t>
            </a:r>
            <a:r>
              <a:rPr lang="pt-BR" sz="1425" b="0" i="0" u="none" noProof="0" dirty="0">
                <a:solidFill>
                  <a:srgbClr val="475569"/>
                </a:solidFill>
                <a:latin typeface="Arial Black" panose="020B0A04020102020204" pitchFamily="34" charset="0"/>
              </a:rPr>
              <a:t>ou parentes de 1º grau antes dos 50 anos.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6900" y="3483768"/>
            <a:ext cx="6229350" cy="5194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lang="pt-BR" sz="1425" b="0" i="0" u="none" noProof="0" dirty="0">
                <a:solidFill>
                  <a:srgbClr val="475569"/>
                </a:solidFill>
                <a:latin typeface="Arial Black" panose="020B0A04020102020204" pitchFamily="34" charset="0"/>
              </a:rPr>
              <a:t>Histórico familiar de </a:t>
            </a:r>
            <a:r>
              <a:rPr lang="pt-BR" sz="1425" b="0" i="0" u="none" noProof="0" dirty="0">
                <a:latin typeface="Arial Black" panose="020B0A04020102020204" pitchFamily="34" charset="0"/>
              </a:rPr>
              <a:t>câncer de ovário </a:t>
            </a:r>
            <a:r>
              <a:rPr lang="pt-BR" sz="1425" b="0" i="0" u="none" noProof="0" dirty="0">
                <a:solidFill>
                  <a:srgbClr val="475569"/>
                </a:solidFill>
                <a:latin typeface="Arial Black" panose="020B0A04020102020204" pitchFamily="34" charset="0"/>
              </a:rPr>
              <a:t>ou mutação comprovada BRCA1/BRCA2.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76900" y="4236243"/>
            <a:ext cx="6229350" cy="5194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lang="pt-BR" sz="1425" b="0" i="0" u="none" noProof="0" dirty="0">
                <a:solidFill>
                  <a:srgbClr val="475569"/>
                </a:solidFill>
                <a:latin typeface="Arial Black" panose="020B0A04020102020204" pitchFamily="34" charset="0"/>
              </a:rPr>
              <a:t>Antecedente de </a:t>
            </a:r>
            <a:r>
              <a:rPr lang="pt-BR" sz="1425" b="0" i="0" u="none" noProof="0" dirty="0">
                <a:latin typeface="Arial Black" panose="020B0A04020102020204" pitchFamily="34" charset="0"/>
              </a:rPr>
              <a:t>radioterapia no tórax </a:t>
            </a:r>
            <a:r>
              <a:rPr lang="pt-BR" sz="1425" b="0" i="0" u="none" noProof="0" dirty="0">
                <a:solidFill>
                  <a:srgbClr val="475569"/>
                </a:solidFill>
                <a:latin typeface="Arial Black" panose="020B0A04020102020204" pitchFamily="34" charset="0"/>
              </a:rPr>
              <a:t>entre 10 e 30 anos de idade.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76900" y="4823272"/>
            <a:ext cx="6229350" cy="5194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lang="pt-BR" sz="1425" b="1" i="0" u="none" noProof="0" dirty="0">
                <a:latin typeface="Arial Black" panose="020B0A04020102020204" pitchFamily="34" charset="0"/>
              </a:rPr>
              <a:t>Conduta</a:t>
            </a:r>
            <a:r>
              <a:rPr lang="pt-BR" sz="1425" b="1" i="0" u="none" noProof="0" dirty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  <a:r>
              <a:rPr lang="pt-BR" sz="1425" b="0" i="0" u="none" noProof="0" dirty="0">
                <a:solidFill>
                  <a:srgbClr val="C00000"/>
                </a:solidFill>
                <a:latin typeface="Arial Black" panose="020B0A04020102020204" pitchFamily="34" charset="0"/>
              </a:rPr>
              <a:t> Rastreio individualizado a partir dos 30 anos com Mamografia + Ressonância Magnética.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850" y="2740818"/>
            <a:ext cx="142875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850" y="3493293"/>
            <a:ext cx="142875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850" y="4245768"/>
            <a:ext cx="142875" cy="2476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6850" y="4873069"/>
            <a:ext cx="228600" cy="2476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150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2550" b="1" i="0" u="none" noProof="0" dirty="0">
                <a:solidFill>
                  <a:srgbClr val="0F172A"/>
                </a:solidFill>
                <a:latin typeface="Poppins"/>
              </a:rPr>
              <a:t>POPULAÇÃO DE ALTO RISCO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076325"/>
            <a:ext cx="11049000" cy="28575"/>
          </a:xfrm>
          <a:prstGeom prst="rect">
            <a:avLst/>
          </a:prstGeom>
          <a:solidFill>
            <a:srgbClr val="BE18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48707-F4C8-6F53-CEAC-CF1E7EA39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49C40870-73A2-A3EA-EF22-63FBA94AC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>
            <a:extLst>
              <a:ext uri="{FF2B5EF4-FFF2-40B4-BE49-F238E27FC236}">
                <a16:creationId xmlns:a16="http://schemas.microsoft.com/office/drawing/2014/main" id="{57AB95DC-52AB-646E-C732-06A3CC987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9766"/>
            <a:ext cx="4419600" cy="2019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B8D424-F225-5B49-A7C1-5AE09196BD40}"/>
              </a:ext>
            </a:extLst>
          </p:cNvPr>
          <p:cNvSpPr txBox="1"/>
          <p:nvPr/>
        </p:nvSpPr>
        <p:spPr>
          <a:xfrm>
            <a:off x="838200" y="2505670"/>
            <a:ext cx="3886200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pt-BR" sz="6000" noProof="0" dirty="0">
                <a:solidFill>
                  <a:srgbClr val="C00000"/>
                </a:solidFill>
              </a:rPr>
              <a:t>Lesões de Alto Risco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A8EDCC-ED83-629C-B7C1-612C46492606}"/>
              </a:ext>
            </a:extLst>
          </p:cNvPr>
          <p:cNvSpPr txBox="1"/>
          <p:nvPr/>
        </p:nvSpPr>
        <p:spPr>
          <a:xfrm>
            <a:off x="5276850" y="2255043"/>
            <a:ext cx="6915150" cy="3333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lang="pt-BR" sz="1800" b="1" i="0" u="none" noProof="0" dirty="0">
                <a:solidFill>
                  <a:srgbClr val="0F172A"/>
                </a:solidFill>
                <a:latin typeface="Poppins"/>
              </a:rPr>
              <a:t>Critérios para Alto Risco de Câncer de Mama:</a:t>
            </a:r>
          </a:p>
        </p:txBody>
      </p:sp>
      <p:pic>
        <p:nvPicPr>
          <p:cNvPr id="7" name="Picture 6" descr="image.png">
            <a:extLst>
              <a:ext uri="{FF2B5EF4-FFF2-40B4-BE49-F238E27FC236}">
                <a16:creationId xmlns:a16="http://schemas.microsoft.com/office/drawing/2014/main" id="{1E33D234-C0CC-DF1D-3A14-CFB0CE186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850" y="2302668"/>
            <a:ext cx="228600" cy="228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2F797EE-DF86-FF31-C1C3-CB8B42EBC76C}"/>
              </a:ext>
            </a:extLst>
          </p:cNvPr>
          <p:cNvSpPr txBox="1"/>
          <p:nvPr/>
        </p:nvSpPr>
        <p:spPr>
          <a:xfrm>
            <a:off x="5705474" y="2731293"/>
            <a:ext cx="6200775" cy="10197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2341" indent="-282341" algn="just" defTabSz="804672">
              <a:spcBef>
                <a:spcPts val="600"/>
              </a:spcBef>
              <a:buSzPct val="100000"/>
              <a:buChar char="•"/>
              <a:defRPr sz="2816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1400" noProof="0" dirty="0">
                <a:latin typeface="Arial Black" panose="020B0A04020102020204" pitchFamily="34" charset="0"/>
              </a:rPr>
              <a:t>HIPERPLASIA DUCTAL OU LOBULAR ATÍPICA , OU CARCINOMA LOBULAR </a:t>
            </a:r>
            <a:r>
              <a:rPr lang="pt-BR" sz="1400" i="1" noProof="0" dirty="0">
                <a:latin typeface="Arial Black" panose="020B0A04020102020204" pitchFamily="34" charset="0"/>
              </a:rPr>
              <a:t>IN SITU</a:t>
            </a:r>
          </a:p>
          <a:p>
            <a:pPr marL="282341" indent="-282341" algn="just" defTabSz="804672">
              <a:spcBef>
                <a:spcPts val="600"/>
              </a:spcBef>
              <a:buSzPct val="100000"/>
              <a:buChar char="•"/>
              <a:defRPr sz="2816">
                <a:latin typeface="AR BONNIE"/>
                <a:ea typeface="AR BONNIE"/>
                <a:cs typeface="AR BONNIE"/>
                <a:sym typeface="AR BONNIE"/>
              </a:defRPr>
            </a:pPr>
            <a:endParaRPr lang="pt-BR" sz="1400" i="1" noProof="0" dirty="0">
              <a:latin typeface="Arial Black" panose="020B0A04020102020204" pitchFamily="34" charset="0"/>
            </a:endParaRPr>
          </a:p>
          <a:p>
            <a:pPr marL="201168" indent="-201168" defTabSz="804672">
              <a:lnSpc>
                <a:spcPct val="90000"/>
              </a:lnSpc>
              <a:spcBef>
                <a:spcPts val="800"/>
              </a:spcBef>
              <a:buSzPct val="100000"/>
              <a:buFont typeface="Arial"/>
              <a:buChar char="•"/>
              <a:defRPr sz="2816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1400" noProof="0" dirty="0">
                <a:latin typeface="Arial Black" panose="020B0A04020102020204" pitchFamily="34" charset="0"/>
              </a:rPr>
              <a:t>RISCO AUMENTADO EM 3–10x.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D08ACF-7EC4-B378-42CC-7C2981B5AAD3}"/>
              </a:ext>
            </a:extLst>
          </p:cNvPr>
          <p:cNvSpPr txBox="1"/>
          <p:nvPr/>
        </p:nvSpPr>
        <p:spPr>
          <a:xfrm>
            <a:off x="5676900" y="4175560"/>
            <a:ext cx="6229350" cy="2501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lang="pt-BR" sz="1425" b="1" i="0" u="none" noProof="0" dirty="0">
                <a:latin typeface="Arial Black" panose="020B0A04020102020204" pitchFamily="34" charset="0"/>
              </a:rPr>
              <a:t>Conduta</a:t>
            </a:r>
            <a:r>
              <a:rPr lang="pt-BR" sz="1425" b="1" i="0" u="none" noProof="0" dirty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  <a:r>
              <a:rPr lang="pt-BR" sz="1425" b="0" i="0" u="none" noProof="0" dirty="0">
                <a:solidFill>
                  <a:srgbClr val="C00000"/>
                </a:solidFill>
                <a:latin typeface="Arial Black" panose="020B0A04020102020204" pitchFamily="34" charset="0"/>
              </a:rPr>
              <a:t> Rastreio com Mamografia + Ressonância Magnética.</a:t>
            </a:r>
          </a:p>
        </p:txBody>
      </p:sp>
      <p:pic>
        <p:nvPicPr>
          <p:cNvPr id="12" name="Picture 11" descr="image.png">
            <a:extLst>
              <a:ext uri="{FF2B5EF4-FFF2-40B4-BE49-F238E27FC236}">
                <a16:creationId xmlns:a16="http://schemas.microsoft.com/office/drawing/2014/main" id="{BB1000CB-1BFC-AADF-2CBF-7AA49B23D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850" y="2740818"/>
            <a:ext cx="142875" cy="247650"/>
          </a:xfrm>
          <a:prstGeom prst="rect">
            <a:avLst/>
          </a:prstGeom>
        </p:spPr>
      </p:pic>
      <p:pic>
        <p:nvPicPr>
          <p:cNvPr id="15" name="Picture 14" descr="image.png">
            <a:extLst>
              <a:ext uri="{FF2B5EF4-FFF2-40B4-BE49-F238E27FC236}">
                <a16:creationId xmlns:a16="http://schemas.microsoft.com/office/drawing/2014/main" id="{B54873D9-0DE4-9506-DBA9-35DBE7BCFB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284" y="4145758"/>
            <a:ext cx="228600" cy="2476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6CA528-CB3D-C53E-76AA-A578D767ED40}"/>
              </a:ext>
            </a:extLst>
          </p:cNvPr>
          <p:cNvSpPr txBox="1"/>
          <p:nvPr/>
        </p:nvSpPr>
        <p:spPr>
          <a:xfrm>
            <a:off x="57150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2550" b="1" i="0" u="none" noProof="0" dirty="0">
                <a:solidFill>
                  <a:srgbClr val="0F172A"/>
                </a:solidFill>
                <a:latin typeface="Poppins"/>
              </a:rPr>
              <a:t>POPULAÇÃO DE ALTO RISCO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8552A9-16AF-C992-D06F-5E76765F426D}"/>
              </a:ext>
            </a:extLst>
          </p:cNvPr>
          <p:cNvSpPr/>
          <p:nvPr/>
        </p:nvSpPr>
        <p:spPr>
          <a:xfrm>
            <a:off x="571500" y="1076325"/>
            <a:ext cx="11049000" cy="28575"/>
          </a:xfrm>
          <a:prstGeom prst="rect">
            <a:avLst/>
          </a:prstGeom>
          <a:solidFill>
            <a:srgbClr val="BE18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0684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A547C-F7E6-5FA9-10C6-F3B2B65F4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2062B29E-0109-10C9-8CC5-FEC03FB90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>
            <a:extLst>
              <a:ext uri="{FF2B5EF4-FFF2-40B4-BE49-F238E27FC236}">
                <a16:creationId xmlns:a16="http://schemas.microsoft.com/office/drawing/2014/main" id="{325633F7-2BF7-2380-8220-98BE4A438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9766"/>
            <a:ext cx="4419600" cy="2019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3729EF-4AF5-8D97-9599-EDC48D4FB8B4}"/>
              </a:ext>
            </a:extLst>
          </p:cNvPr>
          <p:cNvSpPr txBox="1"/>
          <p:nvPr/>
        </p:nvSpPr>
        <p:spPr>
          <a:xfrm>
            <a:off x="838200" y="2505670"/>
            <a:ext cx="3886200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pt-BR" sz="4000" noProof="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História </a:t>
            </a:r>
            <a:r>
              <a:rPr lang="pt-BR" sz="4000" b="1" u="sng" noProof="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Pessoal</a:t>
            </a:r>
            <a:r>
              <a:rPr lang="pt-BR" sz="4000" noProof="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de Câncer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CC5044-90F7-B105-E247-09FFB34D8F8D}"/>
              </a:ext>
            </a:extLst>
          </p:cNvPr>
          <p:cNvSpPr txBox="1"/>
          <p:nvPr/>
        </p:nvSpPr>
        <p:spPr>
          <a:xfrm>
            <a:off x="5276850" y="2255043"/>
            <a:ext cx="6915150" cy="3333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lang="pt-BR" sz="1800" b="1" i="0" u="none" noProof="0" dirty="0">
                <a:solidFill>
                  <a:srgbClr val="0F172A"/>
                </a:solidFill>
                <a:latin typeface="Poppins"/>
              </a:rPr>
              <a:t>Critérios para Alto Risco de Câncer de Mama:</a:t>
            </a:r>
          </a:p>
        </p:txBody>
      </p:sp>
      <p:pic>
        <p:nvPicPr>
          <p:cNvPr id="7" name="Picture 6" descr="image.png">
            <a:extLst>
              <a:ext uri="{FF2B5EF4-FFF2-40B4-BE49-F238E27FC236}">
                <a16:creationId xmlns:a16="http://schemas.microsoft.com/office/drawing/2014/main" id="{17004570-8CF5-4301-DEF2-2CBC85FE8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850" y="2302668"/>
            <a:ext cx="228600" cy="228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E2B1F5-69A7-6E68-C99F-E584BD5B6AF9}"/>
              </a:ext>
            </a:extLst>
          </p:cNvPr>
          <p:cNvSpPr txBox="1"/>
          <p:nvPr/>
        </p:nvSpPr>
        <p:spPr>
          <a:xfrm>
            <a:off x="5676900" y="2731293"/>
            <a:ext cx="6229350" cy="16317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1600" b="1" noProof="0" dirty="0">
                <a:latin typeface="Arial Rounded MT Bold" panose="020F0704030504030204" pitchFamily="34" charset="0"/>
              </a:rPr>
              <a:t>Risco 7x mais de novo câncer.</a:t>
            </a:r>
          </a:p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endParaRPr lang="pt-BR" sz="1600" b="1" noProof="0" dirty="0">
              <a:latin typeface="Arial Rounded MT Bold" panose="020F0704030504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3200"/>
            </a:pPr>
            <a:r>
              <a:rPr lang="pt-BR" sz="1600" b="1" noProof="0" dirty="0">
                <a:latin typeface="Arial Rounded MT Bold" panose="020F0704030504030204" pitchFamily="34" charset="0"/>
              </a:rPr>
              <a:t>Cirurgia conservadora =  MMG anual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3200"/>
            </a:pPr>
            <a:endParaRPr lang="pt-BR" sz="1600" b="1" noProof="0" dirty="0">
              <a:latin typeface="Arial Rounded MT Bold" panose="020F0704030504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3200"/>
            </a:pPr>
            <a:r>
              <a:rPr lang="pt-BR" sz="1600" b="1" noProof="0" dirty="0">
                <a:latin typeface="Arial Rounded MT Bold" panose="020F0704030504030204" pitchFamily="34" charset="0"/>
              </a:rPr>
              <a:t>Mastectomia = Rastrear  com MMG a mama contralateral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D8539D-50D6-B4AD-32B9-4F068C8D3373}"/>
              </a:ext>
            </a:extLst>
          </p:cNvPr>
          <p:cNvSpPr txBox="1"/>
          <p:nvPr/>
        </p:nvSpPr>
        <p:spPr>
          <a:xfrm>
            <a:off x="5462587" y="4919286"/>
            <a:ext cx="6229350" cy="269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lang="pt-BR" b="0" i="0" u="none" noProof="0" dirty="0">
                <a:solidFill>
                  <a:srgbClr val="C00000"/>
                </a:solidFill>
                <a:latin typeface="Arial Black" panose="020B0A04020102020204" pitchFamily="34" charset="0"/>
              </a:rPr>
              <a:t>Ressonância magnética apenas se &lt;50 anos.</a:t>
            </a:r>
          </a:p>
        </p:txBody>
      </p:sp>
      <p:pic>
        <p:nvPicPr>
          <p:cNvPr id="12" name="Picture 11" descr="image.png">
            <a:extLst>
              <a:ext uri="{FF2B5EF4-FFF2-40B4-BE49-F238E27FC236}">
                <a16:creationId xmlns:a16="http://schemas.microsoft.com/office/drawing/2014/main" id="{B8440CCB-26B4-DC84-8BAC-FF530F92B6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850" y="2740818"/>
            <a:ext cx="142875" cy="247650"/>
          </a:xfrm>
          <a:prstGeom prst="rect">
            <a:avLst/>
          </a:prstGeom>
        </p:spPr>
      </p:pic>
      <p:pic>
        <p:nvPicPr>
          <p:cNvPr id="15" name="Picture 14" descr="image.png">
            <a:extLst>
              <a:ext uri="{FF2B5EF4-FFF2-40B4-BE49-F238E27FC236}">
                <a16:creationId xmlns:a16="http://schemas.microsoft.com/office/drawing/2014/main" id="{A3A0BD36-FC9F-43E7-F819-1C0B8F987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6033" y="4940940"/>
            <a:ext cx="228600" cy="2476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28879A0-AC27-B836-A844-A695240FA17B}"/>
              </a:ext>
            </a:extLst>
          </p:cNvPr>
          <p:cNvSpPr txBox="1"/>
          <p:nvPr/>
        </p:nvSpPr>
        <p:spPr>
          <a:xfrm>
            <a:off x="57150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2550" b="1" i="0" u="none" noProof="0" dirty="0">
                <a:solidFill>
                  <a:srgbClr val="0F172A"/>
                </a:solidFill>
                <a:latin typeface="Poppins"/>
              </a:rPr>
              <a:t>POPULAÇÃO DE ALTO RISCO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BBAD1B-F9FE-8DD6-A2EB-909C1F0B67CF}"/>
              </a:ext>
            </a:extLst>
          </p:cNvPr>
          <p:cNvSpPr/>
          <p:nvPr/>
        </p:nvSpPr>
        <p:spPr>
          <a:xfrm>
            <a:off x="571500" y="1076325"/>
            <a:ext cx="11049000" cy="28575"/>
          </a:xfrm>
          <a:prstGeom prst="rect">
            <a:avLst/>
          </a:prstGeom>
          <a:solidFill>
            <a:srgbClr val="BE18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8808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7B983-7FBF-7CAD-1023-0754F0EEB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E664B5D-8F79-E822-1F19-52C6590C9AE5}"/>
              </a:ext>
            </a:extLst>
          </p:cNvPr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EXAMES COMPLEMENTARES</a:t>
            </a:r>
            <a:endParaRPr lang="pt-BR" sz="12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55AC5B1-2105-38EF-2DD4-D2F4E0259513}"/>
              </a:ext>
            </a:extLst>
          </p:cNvPr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PAPEL DA </a:t>
            </a:r>
            <a:r>
              <a:rPr lang="pt-BR" sz="3000" b="1" noProof="0" dirty="0">
                <a:solidFill>
                  <a:schemeClr val="accent1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ULTRASSONOGRAFIA COMPLEMENTAR</a:t>
            </a:r>
            <a:endParaRPr lang="pt-BR" sz="3000" noProof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D4E5F9C-E8FE-9970-0687-53B3165B492A}"/>
              </a:ext>
            </a:extLst>
          </p:cNvPr>
          <p:cNvSpPr/>
          <p:nvPr/>
        </p:nvSpPr>
        <p:spPr>
          <a:xfrm>
            <a:off x="548640" y="15544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spcAft>
                <a:spcPts val="1400"/>
              </a:spcAft>
              <a:buNone/>
            </a:pPr>
            <a:r>
              <a:rPr lang="pt-BR" sz="1600" b="1" noProof="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MAMOGRAFIA É O EXAME DE RASTREAMENTO</a:t>
            </a:r>
            <a:r>
              <a:rPr lang="pt-BR" sz="160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MAS FREQUENTEMENTE PRECISA DE UM COMPLEMENTO PARA CARACTERIZAR MELHOR O ACHADO.</a:t>
            </a:r>
            <a:endParaRPr lang="pt-BR" sz="1600" b="1" noProof="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D9C55478-6278-DA66-38AB-7BB2B54AB83C}"/>
              </a:ext>
            </a:extLst>
          </p:cNvPr>
          <p:cNvSpPr/>
          <p:nvPr/>
        </p:nvSpPr>
        <p:spPr>
          <a:xfrm>
            <a:off x="548640" y="2331720"/>
            <a:ext cx="11064240" cy="822960"/>
          </a:xfrm>
          <a:prstGeom prst="roundRect">
            <a:avLst>
              <a:gd name="adj" fmla="val 6667"/>
            </a:avLst>
          </a:prstGeom>
          <a:solidFill>
            <a:srgbClr val="ECE2D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D851CB3-B3CA-EF65-0568-5B1E0E5B587D}"/>
              </a:ext>
            </a:extLst>
          </p:cNvPr>
          <p:cNvSpPr/>
          <p:nvPr/>
        </p:nvSpPr>
        <p:spPr>
          <a:xfrm>
            <a:off x="777240" y="233172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Nódulo palpável</a:t>
            </a:r>
            <a:endParaRPr lang="pt-BR" sz="2000" noProof="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874F31A-F14F-3DA9-C9C3-A15D7A8AA1CA}"/>
              </a:ext>
            </a:extLst>
          </p:cNvPr>
          <p:cNvSpPr/>
          <p:nvPr/>
        </p:nvSpPr>
        <p:spPr>
          <a:xfrm>
            <a:off x="3840480" y="2331720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USG costuma ser mais eficaz que a mamografia para </a:t>
            </a: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caracterizar o nódulo</a:t>
            </a: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endParaRPr lang="pt-BR" sz="1600" noProof="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5A2CFE12-8DBB-8C76-22A1-9AB70C75D56F}"/>
              </a:ext>
            </a:extLst>
          </p:cNvPr>
          <p:cNvSpPr/>
          <p:nvPr/>
        </p:nvSpPr>
        <p:spPr>
          <a:xfrm>
            <a:off x="548640" y="3291840"/>
            <a:ext cx="1106424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4D9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E3E71188-6B71-BADB-2715-42A59313121B}"/>
              </a:ext>
            </a:extLst>
          </p:cNvPr>
          <p:cNvSpPr/>
          <p:nvPr/>
        </p:nvSpPr>
        <p:spPr>
          <a:xfrm>
            <a:off x="777240" y="329184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Mama densa / mulher jovem</a:t>
            </a:r>
            <a:endParaRPr lang="pt-BR" sz="2000" noProof="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2A08ADD-28C8-7FB6-CEE2-69ECCEDB2D29}"/>
              </a:ext>
            </a:extLst>
          </p:cNvPr>
          <p:cNvSpPr/>
          <p:nvPr/>
        </p:nvSpPr>
        <p:spPr>
          <a:xfrm>
            <a:off x="3840480" y="3291840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pt-BR" sz="14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USG deve ser considerada  pois </a:t>
            </a:r>
            <a:r>
              <a:rPr lang="pt-BR" sz="160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densidade reduz a sensibilidade da mamografia.</a:t>
            </a:r>
            <a:endParaRPr lang="pt-BR" sz="1600" b="1" noProof="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3012C061-FAA7-55C6-6F08-B5C08A451C59}"/>
              </a:ext>
            </a:extLst>
          </p:cNvPr>
          <p:cNvSpPr/>
          <p:nvPr/>
        </p:nvSpPr>
        <p:spPr>
          <a:xfrm>
            <a:off x="548640" y="4251960"/>
            <a:ext cx="11064240" cy="822960"/>
          </a:xfrm>
          <a:prstGeom prst="roundRect">
            <a:avLst>
              <a:gd name="adj" fmla="val 6667"/>
            </a:avLst>
          </a:prstGeom>
          <a:solidFill>
            <a:srgbClr val="ECE2D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EC11710-2A48-5E11-F85B-4C1C0163D39C}"/>
              </a:ext>
            </a:extLst>
          </p:cNvPr>
          <p:cNvSpPr/>
          <p:nvPr/>
        </p:nvSpPr>
        <p:spPr>
          <a:xfrm>
            <a:off x="777240" y="425196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Lesão não palpável</a:t>
            </a:r>
            <a:endParaRPr lang="pt-BR" sz="2000" noProof="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6D43053A-8768-F6DB-D740-FA9B095D28F8}"/>
              </a:ext>
            </a:extLst>
          </p:cNvPr>
          <p:cNvSpPr/>
          <p:nvPr/>
        </p:nvSpPr>
        <p:spPr>
          <a:xfrm>
            <a:off x="3840480" y="4251960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pt-BR" sz="160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Biópsia guiada por imagem</a:t>
            </a: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preferencialmente por USG — maior facilidade, precisão e </a:t>
            </a:r>
            <a:r>
              <a:rPr lang="pt-BR" sz="160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 custo</a:t>
            </a: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pt-BR" sz="1600" noProof="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FA648721-3EAE-C414-AE92-2B63E1DFCD8F}"/>
              </a:ext>
            </a:extLst>
          </p:cNvPr>
          <p:cNvSpPr/>
          <p:nvPr/>
        </p:nvSpPr>
        <p:spPr>
          <a:xfrm>
            <a:off x="548640" y="5212080"/>
            <a:ext cx="1106424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4D9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CF3D9196-0893-452A-192A-42082F826709}"/>
              </a:ext>
            </a:extLst>
          </p:cNvPr>
          <p:cNvSpPr/>
          <p:nvPr/>
        </p:nvSpPr>
        <p:spPr>
          <a:xfrm>
            <a:off x="777240" y="521208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Dúvida diagnóstica em achado de imagem</a:t>
            </a:r>
            <a:endParaRPr lang="pt-BR" sz="2000" noProof="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D20F6A6F-88F3-9287-B3E7-9AF53A8E3C4A}"/>
              </a:ext>
            </a:extLst>
          </p:cNvPr>
          <p:cNvSpPr/>
          <p:nvPr/>
        </p:nvSpPr>
        <p:spPr>
          <a:xfrm>
            <a:off x="3840480" y="5212080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pt-BR" sz="160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Auxiliar a RNM que tem alta sensibilidade, mas especificidade reduzida.</a:t>
            </a:r>
            <a:endParaRPr lang="pt-BR" sz="1600" noProof="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D9035A8E-7644-7C46-E823-CEF5A7052CF3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Alterações da Mamografia e Nódulos </a:t>
            </a:r>
            <a:r>
              <a:rPr lang="pt-BR" sz="900" noProof="0" dirty="0" err="1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Mamográficos</a:t>
            </a: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•  Aula para médicos do PSF</a:t>
            </a:r>
            <a:endParaRPr lang="pt-BR" sz="900" noProof="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65B1EEF7-A8C3-1D4E-23F3-FC440322C227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pt-BR" sz="900" noProof="0" dirty="0"/>
          </a:p>
        </p:txBody>
      </p:sp>
    </p:spTree>
    <p:extLst>
      <p:ext uri="{BB962C8B-B14F-4D97-AF65-F5344CB8AC3E}">
        <p14:creationId xmlns:p14="http://schemas.microsoft.com/office/powerpoint/2010/main" val="1522018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3B183-BA48-DD50-D17E-AF4B07D2C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mama-e1475177205925.jpg" descr="mama-e1475177205925.jpg">
            <a:extLst>
              <a:ext uri="{FF2B5EF4-FFF2-40B4-BE49-F238E27FC236}">
                <a16:creationId xmlns:a16="http://schemas.microsoft.com/office/drawing/2014/main" id="{2AAEB6C9-242E-5B2F-8AE8-B0DB1CEAED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52" r="12380" b="5248"/>
          <a:stretch>
            <a:fillRect/>
          </a:stretch>
        </p:blipFill>
        <p:spPr>
          <a:xfrm>
            <a:off x="1984848" y="1910556"/>
            <a:ext cx="4099391" cy="30370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unnamed.jpg" descr="unnamed.jpg">
            <a:extLst>
              <a:ext uri="{FF2B5EF4-FFF2-40B4-BE49-F238E27FC236}">
                <a16:creationId xmlns:a16="http://schemas.microsoft.com/office/drawing/2014/main" id="{C0E9D65A-4289-BB77-2E5C-A63342C49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761" y="1910556"/>
            <a:ext cx="4687618" cy="303708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1F3C6D1-E89E-3A5E-6BE1-F31B94D267BE}"/>
              </a:ext>
            </a:extLst>
          </p:cNvPr>
          <p:cNvSpPr txBox="1"/>
          <p:nvPr/>
        </p:nvSpPr>
        <p:spPr>
          <a:xfrm>
            <a:off x="1264692" y="655092"/>
            <a:ext cx="9662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8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NÓDULO ULTRASSONOGRÁFICO: </a:t>
            </a:r>
            <a:r>
              <a:rPr lang="pt-BR" sz="2800" b="1" noProof="0" dirty="0">
                <a:solidFill>
                  <a:schemeClr val="accent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COMO SE CARACTERIZA</a:t>
            </a:r>
            <a:endParaRPr lang="pt-BR" sz="2800" noProof="0" dirty="0">
              <a:solidFill>
                <a:schemeClr val="accent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D6C37C-9DDD-D8EF-12DB-570E920478AF}"/>
              </a:ext>
            </a:extLst>
          </p:cNvPr>
          <p:cNvSpPr txBox="1"/>
          <p:nvPr/>
        </p:nvSpPr>
        <p:spPr>
          <a:xfrm>
            <a:off x="3608933" y="5156666"/>
            <a:ext cx="5453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8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CÍSTICO           E                SÓLIDO</a:t>
            </a:r>
            <a:endParaRPr lang="pt-BR" sz="2800" noProof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87869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LINGUAGEM COMUM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SISTEMA BI-RADS®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i="1" noProof="0" dirty="0" err="1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Breast</a:t>
            </a:r>
            <a:r>
              <a:rPr lang="pt-BR" sz="1400" i="1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Imaging </a:t>
            </a:r>
            <a:r>
              <a:rPr lang="pt-BR" sz="1400" i="1" noProof="0" dirty="0" err="1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r>
              <a:rPr lang="pt-BR" sz="1400" i="1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1400" i="1" noProof="0" dirty="0" err="1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</a:t>
            </a:r>
            <a:r>
              <a:rPr lang="pt-BR" sz="1400" i="1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Data System</a:t>
            </a:r>
            <a:endParaRPr lang="pt-BR" sz="1400" noProof="0" dirty="0"/>
          </a:p>
        </p:txBody>
      </p:sp>
      <p:sp>
        <p:nvSpPr>
          <p:cNvPr id="5" name="Text 3"/>
          <p:cNvSpPr/>
          <p:nvPr/>
        </p:nvSpPr>
        <p:spPr>
          <a:xfrm>
            <a:off x="548640" y="1965960"/>
            <a:ext cx="5943600" cy="3003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30000"/>
              </a:lnSpc>
              <a:buNone/>
            </a:pPr>
            <a:r>
              <a:rPr lang="pt-BR" b="1" noProof="0" dirty="0">
                <a:solidFill>
                  <a:srgbClr val="2B2226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Padroniza</a:t>
            </a:r>
            <a:r>
              <a:rPr lang="pt-BR" noProof="0" dirty="0">
                <a:solidFill>
                  <a:srgbClr val="2B2226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 os laudos de mamografia (USG e RM), permitindo que o achado seja interpretado da mesma forma.
Divide os achados em 7 categorias (0 a 6), de acordo com o risco estimado de câncer de mama.</a:t>
            </a:r>
            <a:endParaRPr lang="pt-BR" noProof="0" dirty="0">
              <a:latin typeface="Arial Rounded MT Bold" panose="020F070403050403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949440" y="2103120"/>
            <a:ext cx="666206" cy="502920"/>
          </a:xfrm>
          <a:prstGeom prst="rect">
            <a:avLst/>
          </a:prstGeom>
          <a:solidFill>
            <a:srgbClr val="6B626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949440" y="2103120"/>
            <a:ext cx="66620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pt-BR" sz="1400" noProof="0" dirty="0"/>
          </a:p>
        </p:txBody>
      </p:sp>
      <p:sp>
        <p:nvSpPr>
          <p:cNvPr id="8" name="Shape 6"/>
          <p:cNvSpPr/>
          <p:nvPr/>
        </p:nvSpPr>
        <p:spPr>
          <a:xfrm>
            <a:off x="7615646" y="2103120"/>
            <a:ext cx="666206" cy="502920"/>
          </a:xfrm>
          <a:prstGeom prst="rect">
            <a:avLst/>
          </a:prstGeom>
          <a:solidFill>
            <a:srgbClr val="3F7D5C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" name="Text 7"/>
          <p:cNvSpPr/>
          <p:nvPr/>
        </p:nvSpPr>
        <p:spPr>
          <a:xfrm>
            <a:off x="7615646" y="2103120"/>
            <a:ext cx="66620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pt-BR" sz="1400" noProof="0" dirty="0"/>
          </a:p>
        </p:txBody>
      </p:sp>
      <p:sp>
        <p:nvSpPr>
          <p:cNvPr id="10" name="Shape 8"/>
          <p:cNvSpPr/>
          <p:nvPr/>
        </p:nvSpPr>
        <p:spPr>
          <a:xfrm>
            <a:off x="8281851" y="2103120"/>
            <a:ext cx="666206" cy="502920"/>
          </a:xfrm>
          <a:prstGeom prst="rect">
            <a:avLst/>
          </a:prstGeom>
          <a:solidFill>
            <a:srgbClr val="3F7D5C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9"/>
          <p:cNvSpPr/>
          <p:nvPr/>
        </p:nvSpPr>
        <p:spPr>
          <a:xfrm>
            <a:off x="8281851" y="2103120"/>
            <a:ext cx="66620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pt-BR" sz="1400" noProof="0" dirty="0"/>
          </a:p>
        </p:txBody>
      </p:sp>
      <p:sp>
        <p:nvSpPr>
          <p:cNvPr id="12" name="Shape 10"/>
          <p:cNvSpPr/>
          <p:nvPr/>
        </p:nvSpPr>
        <p:spPr>
          <a:xfrm>
            <a:off x="8948057" y="2103120"/>
            <a:ext cx="666206" cy="502920"/>
          </a:xfrm>
          <a:prstGeom prst="rect">
            <a:avLst/>
          </a:prstGeom>
          <a:solidFill>
            <a:srgbClr val="C98A2C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3" name="Text 11"/>
          <p:cNvSpPr/>
          <p:nvPr/>
        </p:nvSpPr>
        <p:spPr>
          <a:xfrm>
            <a:off x="8948057" y="2103120"/>
            <a:ext cx="66620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pt-BR" sz="1400" noProof="0" dirty="0"/>
          </a:p>
        </p:txBody>
      </p:sp>
      <p:sp>
        <p:nvSpPr>
          <p:cNvPr id="14" name="Shape 12"/>
          <p:cNvSpPr/>
          <p:nvPr/>
        </p:nvSpPr>
        <p:spPr>
          <a:xfrm>
            <a:off x="9614263" y="2103120"/>
            <a:ext cx="666206" cy="502920"/>
          </a:xfrm>
          <a:prstGeom prst="rect">
            <a:avLst/>
          </a:prstGeom>
          <a:solidFill>
            <a:srgbClr val="D98C3C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9614263" y="2103120"/>
            <a:ext cx="66620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pt-BR" sz="1400" noProof="0" dirty="0"/>
          </a:p>
        </p:txBody>
      </p:sp>
      <p:sp>
        <p:nvSpPr>
          <p:cNvPr id="16" name="Shape 14"/>
          <p:cNvSpPr/>
          <p:nvPr/>
        </p:nvSpPr>
        <p:spPr>
          <a:xfrm>
            <a:off x="10280469" y="2103120"/>
            <a:ext cx="666206" cy="502920"/>
          </a:xfrm>
          <a:prstGeom prst="rect">
            <a:avLst/>
          </a:prstGeom>
          <a:solidFill>
            <a:srgbClr val="B23A3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7" name="Text 15"/>
          <p:cNvSpPr/>
          <p:nvPr/>
        </p:nvSpPr>
        <p:spPr>
          <a:xfrm>
            <a:off x="10280469" y="2103120"/>
            <a:ext cx="66620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pt-BR" sz="1400" noProof="0" dirty="0"/>
          </a:p>
        </p:txBody>
      </p:sp>
      <p:sp>
        <p:nvSpPr>
          <p:cNvPr id="18" name="Shape 16"/>
          <p:cNvSpPr/>
          <p:nvPr/>
        </p:nvSpPr>
        <p:spPr>
          <a:xfrm>
            <a:off x="10946674" y="2103120"/>
            <a:ext cx="666206" cy="502920"/>
          </a:xfrm>
          <a:prstGeom prst="rect">
            <a:avLst/>
          </a:prstGeom>
          <a:solidFill>
            <a:srgbClr val="4A1F3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9" name="Text 17"/>
          <p:cNvSpPr/>
          <p:nvPr/>
        </p:nvSpPr>
        <p:spPr>
          <a:xfrm>
            <a:off x="10946674" y="2103120"/>
            <a:ext cx="66620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pt-BR" sz="1400" noProof="0" dirty="0"/>
          </a:p>
        </p:txBody>
      </p:sp>
      <p:sp>
        <p:nvSpPr>
          <p:cNvPr id="20" name="Text 18"/>
          <p:cNvSpPr/>
          <p:nvPr/>
        </p:nvSpPr>
        <p:spPr>
          <a:xfrm>
            <a:off x="6949440" y="27157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i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crescente de malignidade  →</a:t>
            </a:r>
            <a:endParaRPr lang="pt-BR" sz="1100" noProof="0" dirty="0"/>
          </a:p>
        </p:txBody>
      </p:sp>
      <p:sp>
        <p:nvSpPr>
          <p:cNvPr id="22" name="Text 20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sp>
        <p:nvSpPr>
          <p:cNvPr id="23" name="Text 2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REFERÊNCIA PRÁTICA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Categorias BI-RADS® e conduta</a:t>
            </a:r>
            <a:endParaRPr lang="pt-BR" sz="3000" noProof="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836024"/>
              </p:ext>
            </p:extLst>
          </p:nvPr>
        </p:nvGraphicFramePr>
        <p:xfrm>
          <a:off x="548640" y="1554480"/>
          <a:ext cx="11064240" cy="4389120"/>
        </p:xfrm>
        <a:graphic>
          <a:graphicData uri="http://schemas.openxmlformats.org/drawingml/2006/table">
            <a:tbl>
              <a:tblPr/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00" b="1" noProof="0" dirty="0">
                          <a:solidFill>
                            <a:srgbClr val="FFFFFF"/>
                          </a:solidFill>
                        </a:rPr>
                        <a:t>Categoria</a:t>
                      </a:r>
                      <a:endParaRPr lang="pt-BR" sz="1200" noProof="0" dirty="0"/>
                    </a:p>
                  </a:txBody>
                  <a:tcPr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1F3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00" b="1" noProof="0" dirty="0">
                          <a:solidFill>
                            <a:srgbClr val="FFFFFF"/>
                          </a:solidFill>
                        </a:rPr>
                        <a:t>Significado</a:t>
                      </a:r>
                      <a:endParaRPr lang="pt-BR" sz="1200" noProof="0" dirty="0"/>
                    </a:p>
                  </a:txBody>
                  <a:tcPr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1F3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00" b="1" noProof="0" dirty="0">
                          <a:solidFill>
                            <a:srgbClr val="FFFFFF"/>
                          </a:solidFill>
                        </a:rPr>
                        <a:t>Risco de câncer</a:t>
                      </a:r>
                      <a:endParaRPr lang="pt-BR" sz="1200" noProof="0" dirty="0"/>
                    </a:p>
                  </a:txBody>
                  <a:tcPr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1F3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00" b="1" noProof="0" dirty="0">
                          <a:solidFill>
                            <a:srgbClr val="FFFFFF"/>
                          </a:solidFill>
                        </a:rPr>
                        <a:t>Conduta</a:t>
                      </a:r>
                      <a:endParaRPr lang="pt-BR" sz="1200" noProof="0" dirty="0"/>
                    </a:p>
                  </a:txBody>
                  <a:tcPr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1F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pt-BR" sz="1250" b="1" noProof="0" dirty="0">
                          <a:solidFill>
                            <a:srgbClr val="4A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Inconclusivo — precisa de imagem adicional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Complementar (compressão localizada, USG, etc.)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pt-BR" sz="1250" b="1" noProof="0" dirty="0">
                          <a:solidFill>
                            <a:srgbClr val="4A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Exame normal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0%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Rastreamento de rotina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pt-BR" sz="1250" b="1" noProof="0" dirty="0">
                          <a:solidFill>
                            <a:srgbClr val="4A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Achado benigno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0%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Rastreamento de rotina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pt-BR" sz="1250" b="1" noProof="0" dirty="0">
                          <a:solidFill>
                            <a:srgbClr val="4A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E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Achado provavelmente benigno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E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2%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E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Controle em 6 meses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pt-BR" sz="1250" b="1" noProof="0" dirty="0">
                          <a:solidFill>
                            <a:srgbClr val="4A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7E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Achado suspeito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7E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3% - 80% (média 30%)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7E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Biópsia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7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pt-BR" sz="1250" b="1" noProof="0" dirty="0">
                          <a:solidFill>
                            <a:srgbClr val="4A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7E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Altamente suspeito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7E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 85%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7E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Biópsia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7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pt-BR" sz="1250" b="1" noProof="0" dirty="0">
                          <a:solidFill>
                            <a:srgbClr val="4A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Malignidade já confirmada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100%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t-BR" sz="1250" noProof="0" dirty="0">
                          <a:solidFill>
                            <a:srgbClr val="2B22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Estadiamento / tratamento</a:t>
                      </a:r>
                      <a:endParaRPr lang="pt-BR" sz="1250" noProof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PANORAMA DOS ACHADOS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PRINCIPAIS </a:t>
            </a:r>
            <a:r>
              <a:rPr lang="pt-BR" sz="3000" b="1" noProof="0" dirty="0">
                <a:solidFill>
                  <a:schemeClr val="accent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ACHADOS NA MAMOGRAFIA</a:t>
            </a:r>
            <a:endParaRPr lang="pt-BR" sz="3000" noProof="0" dirty="0">
              <a:solidFill>
                <a:schemeClr val="accent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06040" cy="4206240"/>
          </a:xfrm>
          <a:prstGeom prst="roundRect">
            <a:avLst>
              <a:gd name="adj" fmla="val 3158"/>
            </a:avLst>
          </a:prstGeom>
          <a:solidFill>
            <a:srgbClr val="ECE2D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5" name="Shape 3"/>
          <p:cNvSpPr/>
          <p:nvPr/>
        </p:nvSpPr>
        <p:spPr>
          <a:xfrm>
            <a:off x="1531620" y="2011680"/>
            <a:ext cx="640080" cy="64008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Text 4"/>
          <p:cNvSpPr/>
          <p:nvPr/>
        </p:nvSpPr>
        <p:spPr>
          <a:xfrm>
            <a:off x="1531620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2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pt-BR" sz="2200" noProof="0" dirty="0"/>
          </a:p>
        </p:txBody>
      </p:sp>
      <p:sp>
        <p:nvSpPr>
          <p:cNvPr id="7" name="Text 5"/>
          <p:cNvSpPr/>
          <p:nvPr/>
        </p:nvSpPr>
        <p:spPr>
          <a:xfrm>
            <a:off x="731520" y="283464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Nódulos</a:t>
            </a:r>
            <a:endParaRPr lang="pt-BR" sz="2000" noProof="0" dirty="0"/>
          </a:p>
        </p:txBody>
      </p:sp>
      <p:sp>
        <p:nvSpPr>
          <p:cNvPr id="8" name="Text 6"/>
          <p:cNvSpPr/>
          <p:nvPr/>
        </p:nvSpPr>
        <p:spPr>
          <a:xfrm>
            <a:off x="777240" y="3520440"/>
            <a:ext cx="21488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Imagem com forma e contorno próprios — </a:t>
            </a:r>
            <a:r>
              <a:rPr lang="pt-BR" b="1" noProof="0" dirty="0">
                <a:solidFill>
                  <a:srgbClr val="C00000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a queixa mamária mais comum na prática do mastologista.</a:t>
            </a:r>
            <a:endParaRPr lang="pt-BR" b="1" noProof="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383280" y="1691640"/>
            <a:ext cx="2606040" cy="4206240"/>
          </a:xfrm>
          <a:prstGeom prst="roundRect">
            <a:avLst>
              <a:gd name="adj" fmla="val 3158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Shape 8"/>
          <p:cNvSpPr/>
          <p:nvPr/>
        </p:nvSpPr>
        <p:spPr>
          <a:xfrm>
            <a:off x="4366260" y="2011680"/>
            <a:ext cx="640080" cy="64008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9"/>
          <p:cNvSpPr/>
          <p:nvPr/>
        </p:nvSpPr>
        <p:spPr>
          <a:xfrm>
            <a:off x="4366260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2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pt-BR" sz="2200" noProof="0" dirty="0"/>
          </a:p>
        </p:txBody>
      </p:sp>
      <p:sp>
        <p:nvSpPr>
          <p:cNvPr id="12" name="Text 10"/>
          <p:cNvSpPr/>
          <p:nvPr/>
        </p:nvSpPr>
        <p:spPr>
          <a:xfrm>
            <a:off x="3566160" y="283464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Calcificações</a:t>
            </a:r>
            <a:endParaRPr lang="pt-BR" sz="2000" noProof="0" dirty="0"/>
          </a:p>
        </p:txBody>
      </p:sp>
      <p:sp>
        <p:nvSpPr>
          <p:cNvPr id="13" name="Text 11"/>
          <p:cNvSpPr/>
          <p:nvPr/>
        </p:nvSpPr>
        <p:spPr>
          <a:xfrm>
            <a:off x="3611880" y="3520440"/>
            <a:ext cx="21488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Depósitos de cálcio</a:t>
            </a: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a forma, o tamanho e a distribuição definem se são tipicamente benignas ou suspeitas.</a:t>
            </a:r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6217920" y="1691640"/>
            <a:ext cx="2606040" cy="4206240"/>
          </a:xfrm>
          <a:prstGeom prst="roundRect">
            <a:avLst>
              <a:gd name="adj" fmla="val 3158"/>
            </a:avLst>
          </a:prstGeom>
          <a:solidFill>
            <a:srgbClr val="ECE2D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Shape 13"/>
          <p:cNvSpPr/>
          <p:nvPr/>
        </p:nvSpPr>
        <p:spPr>
          <a:xfrm>
            <a:off x="7200900" y="2011680"/>
            <a:ext cx="640080" cy="64008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6" name="Text 14"/>
          <p:cNvSpPr/>
          <p:nvPr/>
        </p:nvSpPr>
        <p:spPr>
          <a:xfrm>
            <a:off x="7200900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2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pt-BR" sz="2200" noProof="0" dirty="0"/>
          </a:p>
        </p:txBody>
      </p:sp>
      <p:sp>
        <p:nvSpPr>
          <p:cNvPr id="17" name="Text 15"/>
          <p:cNvSpPr/>
          <p:nvPr/>
        </p:nvSpPr>
        <p:spPr>
          <a:xfrm>
            <a:off x="6400800" y="283464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Assimetrias</a:t>
            </a:r>
            <a:endParaRPr lang="pt-BR" sz="2000" noProof="0" dirty="0"/>
          </a:p>
        </p:txBody>
      </p:sp>
      <p:sp>
        <p:nvSpPr>
          <p:cNvPr id="18" name="Text 16"/>
          <p:cNvSpPr/>
          <p:nvPr/>
        </p:nvSpPr>
        <p:spPr>
          <a:xfrm>
            <a:off x="6446520" y="3520440"/>
            <a:ext cx="21488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 de tecido mamário mais densa em uma mama que na outra</a:t>
            </a: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sem corresponder a um nódulo definido.</a:t>
            </a:r>
            <a:endParaRPr lang="pt-BR" noProof="0" dirty="0"/>
          </a:p>
        </p:txBody>
      </p:sp>
      <p:sp>
        <p:nvSpPr>
          <p:cNvPr id="19" name="Shape 17"/>
          <p:cNvSpPr/>
          <p:nvPr/>
        </p:nvSpPr>
        <p:spPr>
          <a:xfrm>
            <a:off x="9052560" y="1691640"/>
            <a:ext cx="2606040" cy="4206240"/>
          </a:xfrm>
          <a:prstGeom prst="roundRect">
            <a:avLst>
              <a:gd name="adj" fmla="val 3158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0" name="Shape 18"/>
          <p:cNvSpPr/>
          <p:nvPr/>
        </p:nvSpPr>
        <p:spPr>
          <a:xfrm>
            <a:off x="10035540" y="2011680"/>
            <a:ext cx="640080" cy="64008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1" name="Text 19"/>
          <p:cNvSpPr/>
          <p:nvPr/>
        </p:nvSpPr>
        <p:spPr>
          <a:xfrm>
            <a:off x="10035540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2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pt-BR" sz="2200" noProof="0" dirty="0"/>
          </a:p>
        </p:txBody>
      </p:sp>
      <p:sp>
        <p:nvSpPr>
          <p:cNvPr id="22" name="Text 20"/>
          <p:cNvSpPr/>
          <p:nvPr/>
        </p:nvSpPr>
        <p:spPr>
          <a:xfrm>
            <a:off x="9235440" y="283464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Distorções arquiteturais</a:t>
            </a:r>
            <a:endParaRPr lang="pt-BR" sz="2000" noProof="0" dirty="0"/>
          </a:p>
        </p:txBody>
      </p:sp>
      <p:sp>
        <p:nvSpPr>
          <p:cNvPr id="23" name="Text 21"/>
          <p:cNvSpPr/>
          <p:nvPr/>
        </p:nvSpPr>
        <p:spPr>
          <a:xfrm>
            <a:off x="9281160" y="3520440"/>
            <a:ext cx="21488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Alteração da arquitetura normal</a:t>
            </a: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tecido, sem massa evidente — merece atenção mesmo sendo sutil.</a:t>
            </a:r>
            <a:endParaRPr lang="pt-BR" noProof="0" dirty="0"/>
          </a:p>
        </p:txBody>
      </p:sp>
      <p:sp>
        <p:nvSpPr>
          <p:cNvPr id="24" name="Text 22"/>
          <p:cNvSpPr/>
          <p:nvPr/>
        </p:nvSpPr>
        <p:spPr>
          <a:xfrm>
            <a:off x="548640" y="60350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i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maioria dos achados </a:t>
            </a:r>
            <a:r>
              <a:rPr lang="pt-BR" sz="1200" i="1" noProof="0" dirty="0" err="1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mamográficos</a:t>
            </a:r>
            <a:r>
              <a:rPr lang="pt-BR" sz="1200" i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benigna — mas a biópsia é o único método capaz de confirmar o diagnóstico nos casos suspeitos.</a:t>
            </a:r>
            <a:endParaRPr lang="pt-BR" sz="1200" noProof="0" dirty="0"/>
          </a:p>
        </p:txBody>
      </p:sp>
      <p:sp>
        <p:nvSpPr>
          <p:cNvPr id="25" name="Text 23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FB060-F95F-4933-F366-6F1DB2A73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87DEF74-6D53-3071-96CD-72A8AD0C79E5}"/>
              </a:ext>
            </a:extLst>
          </p:cNvPr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NO ACHADO</a:t>
            </a:r>
            <a:endParaRPr lang="pt-BR" sz="12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DCAC668-E47C-9DE9-A922-E888E32A772A}"/>
              </a:ext>
            </a:extLst>
          </p:cNvPr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CALCIFICAÇÕES MAMÁRIAS</a:t>
            </a:r>
            <a:endParaRPr lang="pt-BR" sz="3000" noProof="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0D08D0C-A180-8F43-1E28-D0B782A53FF2}"/>
              </a:ext>
            </a:extLst>
          </p:cNvPr>
          <p:cNvSpPr/>
          <p:nvPr/>
        </p:nvSpPr>
        <p:spPr>
          <a:xfrm>
            <a:off x="548640" y="1691640"/>
            <a:ext cx="5349240" cy="4114800"/>
          </a:xfrm>
          <a:prstGeom prst="roundRect">
            <a:avLst>
              <a:gd name="adj" fmla="val 1778"/>
            </a:avLst>
          </a:prstGeom>
          <a:solidFill>
            <a:srgbClr val="FFFFFF"/>
          </a:solidFill>
          <a:ln w="19050">
            <a:solidFill>
              <a:srgbClr val="3F7D5C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1921281-248C-BDDD-5544-58D9505C87C6}"/>
              </a:ext>
            </a:extLst>
          </p:cNvPr>
          <p:cNvSpPr/>
          <p:nvPr/>
        </p:nvSpPr>
        <p:spPr>
          <a:xfrm>
            <a:off x="548640" y="1691640"/>
            <a:ext cx="5349240" cy="548640"/>
          </a:xfrm>
          <a:prstGeom prst="rect">
            <a:avLst/>
          </a:prstGeom>
          <a:solidFill>
            <a:srgbClr val="3F7D5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160C87A-B7EF-BA54-143C-487C30FEA25F}"/>
              </a:ext>
            </a:extLst>
          </p:cNvPr>
          <p:cNvSpPr/>
          <p:nvPr/>
        </p:nvSpPr>
        <p:spPr>
          <a:xfrm>
            <a:off x="777240" y="1764792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5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Tipicamente benignas</a:t>
            </a:r>
            <a:endParaRPr lang="pt-BR" sz="1500" noProof="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B4A2192-7E9F-AB39-AF97-110B3EF97766}"/>
              </a:ext>
            </a:extLst>
          </p:cNvPr>
          <p:cNvSpPr/>
          <p:nvPr/>
        </p:nvSpPr>
        <p:spPr>
          <a:xfrm>
            <a:off x="822960" y="24688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Grosseiras / "em pipoca" (</a:t>
            </a:r>
            <a:r>
              <a:rPr lang="pt-BR" b="1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fibroadenoma</a:t>
            </a: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calcificado)</a:t>
            </a:r>
            <a:endParaRPr lang="pt-BR" b="1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Vasculares (paredes de vasos)</a:t>
            </a:r>
            <a:endParaRPr lang="pt-BR" b="1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bastão, grosseiras, distribuídas ao longo dos ductos</a:t>
            </a:r>
            <a:endParaRPr lang="pt-BR" b="1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Redondas e regulares, difusas</a:t>
            </a:r>
            <a:endParaRPr lang="pt-BR" b="1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Cutâneas ou de sutura</a:t>
            </a:r>
            <a:endParaRPr lang="pt-BR" b="1" noProof="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66C4C815-CE9F-E713-0FEF-1AB784A62722}"/>
              </a:ext>
            </a:extLst>
          </p:cNvPr>
          <p:cNvSpPr/>
          <p:nvPr/>
        </p:nvSpPr>
        <p:spPr>
          <a:xfrm>
            <a:off x="6217920" y="1691640"/>
            <a:ext cx="5349240" cy="4114800"/>
          </a:xfrm>
          <a:prstGeom prst="roundRect">
            <a:avLst>
              <a:gd name="adj" fmla="val 1778"/>
            </a:avLst>
          </a:prstGeom>
          <a:solidFill>
            <a:srgbClr val="FFFFFF"/>
          </a:solidFill>
          <a:ln w="19050">
            <a:solidFill>
              <a:srgbClr val="B23A3A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9B07FD8C-2B61-2C0E-7BA6-E4AA707B271D}"/>
              </a:ext>
            </a:extLst>
          </p:cNvPr>
          <p:cNvSpPr/>
          <p:nvPr/>
        </p:nvSpPr>
        <p:spPr>
          <a:xfrm>
            <a:off x="6217920" y="1691640"/>
            <a:ext cx="5349240" cy="548640"/>
          </a:xfrm>
          <a:prstGeom prst="rect">
            <a:avLst/>
          </a:prstGeom>
          <a:solidFill>
            <a:srgbClr val="B23A3A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7BD47489-C3B7-3113-B0C4-1605495D2E5E}"/>
              </a:ext>
            </a:extLst>
          </p:cNvPr>
          <p:cNvSpPr/>
          <p:nvPr/>
        </p:nvSpPr>
        <p:spPr>
          <a:xfrm>
            <a:off x="6446520" y="1764792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5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Suspeitas</a:t>
            </a:r>
            <a:endParaRPr lang="pt-BR" sz="1500" noProof="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CD10CE5F-87F2-284F-828E-E791CDD6EBD6}"/>
              </a:ext>
            </a:extLst>
          </p:cNvPr>
          <p:cNvSpPr/>
          <p:nvPr/>
        </p:nvSpPr>
        <p:spPr>
          <a:xfrm>
            <a:off x="6492240" y="24688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Finas, </a:t>
            </a:r>
            <a:r>
              <a:rPr lang="pt-BR" sz="125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pleomórficas</a:t>
            </a: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(heterogêneas em forma e tamanho)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Finas, lineares ou ramificadas ("em galho")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Distribuição segmentar ou linear, agrupadas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Amorfas com distribuição agrupada ou regional</a:t>
            </a:r>
            <a:endParaRPr lang="pt-BR" sz="1250" noProof="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4A76DF0-848E-7492-0433-236417485C34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3155A841-77ED-198E-7B6E-D61627529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815" y="1645921"/>
            <a:ext cx="2590345" cy="41148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2065E1E7-0E68-C009-61E7-87E029F624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375" t="21279" r="44366" b="62594"/>
          <a:stretch>
            <a:fillRect/>
          </a:stretch>
        </p:blipFill>
        <p:spPr>
          <a:xfrm>
            <a:off x="6126480" y="1691640"/>
            <a:ext cx="2850335" cy="406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0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ROTEIRO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OBJETIVOS:</a:t>
            </a:r>
            <a:endParaRPr lang="pt-BR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ECE2D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5" name="Shape 3"/>
          <p:cNvSpPr/>
          <p:nvPr/>
        </p:nvSpPr>
        <p:spPr>
          <a:xfrm>
            <a:off x="868680" y="1892808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Text 4"/>
          <p:cNvSpPr/>
          <p:nvPr/>
        </p:nvSpPr>
        <p:spPr>
          <a:xfrm>
            <a:off x="868680" y="18928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pt-BR" sz="2000" noProof="0" dirty="0"/>
          </a:p>
        </p:txBody>
      </p:sp>
      <p:sp>
        <p:nvSpPr>
          <p:cNvPr id="7" name="Text 5"/>
          <p:cNvSpPr/>
          <p:nvPr/>
        </p:nvSpPr>
        <p:spPr>
          <a:xfrm>
            <a:off x="1554480" y="1856232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Rever a Epidemiologia: “Magnitude do Problema”.</a:t>
            </a:r>
            <a:endParaRPr lang="pt-BR" sz="2000" noProof="0" dirty="0"/>
          </a:p>
        </p:txBody>
      </p:sp>
      <p:sp>
        <p:nvSpPr>
          <p:cNvPr id="8" name="Text 6"/>
          <p:cNvSpPr/>
          <p:nvPr/>
        </p:nvSpPr>
        <p:spPr>
          <a:xfrm>
            <a:off x="1554480" y="2331720"/>
            <a:ext cx="4069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câncer de mama como prioridade na Atenção Primária.</a:t>
            </a:r>
            <a:endParaRPr lang="pt-BR" sz="1300" noProof="0" dirty="0"/>
          </a:p>
        </p:txBody>
      </p:sp>
      <p:sp>
        <p:nvSpPr>
          <p:cNvPr id="9" name="Shape 7"/>
          <p:cNvSpPr/>
          <p:nvPr/>
        </p:nvSpPr>
        <p:spPr>
          <a:xfrm>
            <a:off x="6217920" y="16002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ECE2D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Shape 8"/>
          <p:cNvSpPr/>
          <p:nvPr/>
        </p:nvSpPr>
        <p:spPr>
          <a:xfrm>
            <a:off x="6537960" y="1892808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9"/>
          <p:cNvSpPr/>
          <p:nvPr/>
        </p:nvSpPr>
        <p:spPr>
          <a:xfrm>
            <a:off x="6537960" y="18928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pt-BR" sz="2000" noProof="0" dirty="0"/>
          </a:p>
        </p:txBody>
      </p:sp>
      <p:sp>
        <p:nvSpPr>
          <p:cNvPr id="12" name="Text 10"/>
          <p:cNvSpPr/>
          <p:nvPr/>
        </p:nvSpPr>
        <p:spPr>
          <a:xfrm>
            <a:off x="7223760" y="1856232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Fatores de Risco, Prevenção Primária e Secundária </a:t>
            </a:r>
            <a:endParaRPr lang="pt-BR" sz="2000" noProof="0" dirty="0"/>
          </a:p>
        </p:txBody>
      </p:sp>
      <p:sp>
        <p:nvSpPr>
          <p:cNvPr id="13" name="Text 11"/>
          <p:cNvSpPr/>
          <p:nvPr/>
        </p:nvSpPr>
        <p:spPr>
          <a:xfrm>
            <a:off x="7223760" y="2331720"/>
            <a:ext cx="4069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tentar evitar o surgimento da doença ou detectá-la em estágios iniciais </a:t>
            </a:r>
            <a:endParaRPr lang="pt-BR" sz="1300" noProof="0" dirty="0"/>
          </a:p>
        </p:txBody>
      </p:sp>
      <p:sp>
        <p:nvSpPr>
          <p:cNvPr id="14" name="Shape 12"/>
          <p:cNvSpPr/>
          <p:nvPr/>
        </p:nvSpPr>
        <p:spPr>
          <a:xfrm>
            <a:off x="548640" y="38862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ECE2D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Shape 13"/>
          <p:cNvSpPr/>
          <p:nvPr/>
        </p:nvSpPr>
        <p:spPr>
          <a:xfrm>
            <a:off x="868680" y="4178808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6" name="Text 14"/>
          <p:cNvSpPr/>
          <p:nvPr/>
        </p:nvSpPr>
        <p:spPr>
          <a:xfrm>
            <a:off x="868680" y="41788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pt-BR" sz="2000" noProof="0" dirty="0"/>
          </a:p>
        </p:txBody>
      </p:sp>
      <p:sp>
        <p:nvSpPr>
          <p:cNvPr id="17" name="Text 15"/>
          <p:cNvSpPr/>
          <p:nvPr/>
        </p:nvSpPr>
        <p:spPr>
          <a:xfrm>
            <a:off x="1554480" y="4142232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Rastreamento, estratificação de risco e protocolos oficiais.</a:t>
            </a:r>
            <a:endParaRPr lang="pt-BR" sz="2000" noProof="0" dirty="0"/>
          </a:p>
        </p:txBody>
      </p:sp>
      <p:sp>
        <p:nvSpPr>
          <p:cNvPr id="18" name="Text 16"/>
          <p:cNvSpPr/>
          <p:nvPr/>
        </p:nvSpPr>
        <p:spPr>
          <a:xfrm>
            <a:off x="1554480" y="4617720"/>
            <a:ext cx="4069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Quais protocolos existentes </a:t>
            </a:r>
            <a:endParaRPr lang="pt-BR" sz="1300" noProof="0" dirty="0"/>
          </a:p>
        </p:txBody>
      </p:sp>
      <p:sp>
        <p:nvSpPr>
          <p:cNvPr id="19" name="Shape 17"/>
          <p:cNvSpPr/>
          <p:nvPr/>
        </p:nvSpPr>
        <p:spPr>
          <a:xfrm>
            <a:off x="6217920" y="38862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ECE2D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0" name="Shape 18"/>
          <p:cNvSpPr/>
          <p:nvPr/>
        </p:nvSpPr>
        <p:spPr>
          <a:xfrm>
            <a:off x="6537960" y="4178808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1" name="Text 19"/>
          <p:cNvSpPr/>
          <p:nvPr/>
        </p:nvSpPr>
        <p:spPr>
          <a:xfrm>
            <a:off x="6537960" y="41788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pt-BR" sz="2000" noProof="0" dirty="0"/>
          </a:p>
        </p:txBody>
      </p:sp>
      <p:sp>
        <p:nvSpPr>
          <p:cNvPr id="22" name="Text 20"/>
          <p:cNvSpPr/>
          <p:nvPr/>
        </p:nvSpPr>
        <p:spPr>
          <a:xfrm>
            <a:off x="7223760" y="4142232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2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Entender o  BI-RADS,  Mamografia e seus achados  </a:t>
            </a:r>
            <a:endParaRPr lang="pt-BR" sz="2000" noProof="0" dirty="0"/>
          </a:p>
        </p:txBody>
      </p:sp>
      <p:sp>
        <p:nvSpPr>
          <p:cNvPr id="23" name="Text 21"/>
          <p:cNvSpPr/>
          <p:nvPr/>
        </p:nvSpPr>
        <p:spPr>
          <a:xfrm>
            <a:off x="7223760" y="4617720"/>
            <a:ext cx="4069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Sinais que exigem  atenção ou referência  ao especialista.</a:t>
            </a:r>
            <a:endParaRPr lang="pt-BR" sz="1300" noProof="0" dirty="0"/>
          </a:p>
        </p:txBody>
      </p:sp>
      <p:sp>
        <p:nvSpPr>
          <p:cNvPr id="25" name="Text 2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pt-BR" sz="900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63208-D7F3-728A-6D03-5110CF4E3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B125EF0-0D17-DDBB-74EB-2393FC22FF8E}"/>
              </a:ext>
            </a:extLst>
          </p:cNvPr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NO ACHADO</a:t>
            </a:r>
            <a:endParaRPr lang="pt-BR" sz="12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B29B59E-AB17-6CAB-4756-20221614B1EA}"/>
              </a:ext>
            </a:extLst>
          </p:cNvPr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CALCIFICAÇÕES MAMÁRIAS</a:t>
            </a:r>
            <a:endParaRPr lang="pt-BR" sz="3000" noProof="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83D9581-6D81-2FF2-980F-CD4AABBC4977}"/>
              </a:ext>
            </a:extLst>
          </p:cNvPr>
          <p:cNvSpPr/>
          <p:nvPr/>
        </p:nvSpPr>
        <p:spPr>
          <a:xfrm>
            <a:off x="548640" y="1691640"/>
            <a:ext cx="5349240" cy="4114800"/>
          </a:xfrm>
          <a:prstGeom prst="roundRect">
            <a:avLst>
              <a:gd name="adj" fmla="val 1778"/>
            </a:avLst>
          </a:prstGeom>
          <a:solidFill>
            <a:srgbClr val="FFFFFF"/>
          </a:solidFill>
          <a:ln w="19050">
            <a:solidFill>
              <a:srgbClr val="3F7D5C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68639031-415A-4635-7D81-C93D49FC1326}"/>
              </a:ext>
            </a:extLst>
          </p:cNvPr>
          <p:cNvSpPr/>
          <p:nvPr/>
        </p:nvSpPr>
        <p:spPr>
          <a:xfrm>
            <a:off x="548640" y="1691640"/>
            <a:ext cx="5349240" cy="548640"/>
          </a:xfrm>
          <a:prstGeom prst="rect">
            <a:avLst/>
          </a:prstGeom>
          <a:solidFill>
            <a:srgbClr val="3F7D5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BF182EE-F1F0-F507-D0BB-FF1D5C8D8696}"/>
              </a:ext>
            </a:extLst>
          </p:cNvPr>
          <p:cNvSpPr/>
          <p:nvPr/>
        </p:nvSpPr>
        <p:spPr>
          <a:xfrm>
            <a:off x="777240" y="1764792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5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Tipicamente benignas</a:t>
            </a:r>
            <a:endParaRPr lang="pt-BR" sz="1500" noProof="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9D05F56-2E2C-F4BD-237E-D87CAD0A19A9}"/>
              </a:ext>
            </a:extLst>
          </p:cNvPr>
          <p:cNvSpPr/>
          <p:nvPr/>
        </p:nvSpPr>
        <p:spPr>
          <a:xfrm>
            <a:off x="822960" y="24688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Grosseiras / "em pipoca" (</a:t>
            </a:r>
            <a:r>
              <a:rPr lang="pt-BR" sz="125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fibroadenoma</a:t>
            </a: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calcificado)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Vasculares (paredes de vasos)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bastão, grosseiras, distribuídas ao longo dos ductos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Redondas e regulares, difusas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Cutâneas ou de sutura</a:t>
            </a:r>
            <a:endParaRPr lang="pt-BR" sz="1250" noProof="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232EEC83-E2C5-2425-0C23-D5AF95E2D15B}"/>
              </a:ext>
            </a:extLst>
          </p:cNvPr>
          <p:cNvSpPr/>
          <p:nvPr/>
        </p:nvSpPr>
        <p:spPr>
          <a:xfrm>
            <a:off x="6217920" y="1691640"/>
            <a:ext cx="5349240" cy="4114800"/>
          </a:xfrm>
          <a:prstGeom prst="roundRect">
            <a:avLst>
              <a:gd name="adj" fmla="val 1778"/>
            </a:avLst>
          </a:prstGeom>
          <a:solidFill>
            <a:srgbClr val="FFFFFF"/>
          </a:solidFill>
          <a:ln w="19050">
            <a:solidFill>
              <a:srgbClr val="B23A3A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D75C85A-253D-9CF5-F386-FFCDC7BB7D97}"/>
              </a:ext>
            </a:extLst>
          </p:cNvPr>
          <p:cNvSpPr/>
          <p:nvPr/>
        </p:nvSpPr>
        <p:spPr>
          <a:xfrm>
            <a:off x="6217920" y="1691640"/>
            <a:ext cx="5349240" cy="548640"/>
          </a:xfrm>
          <a:prstGeom prst="rect">
            <a:avLst/>
          </a:prstGeom>
          <a:solidFill>
            <a:srgbClr val="B23A3A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5312180F-6CBC-CA6A-B285-46E43519465A}"/>
              </a:ext>
            </a:extLst>
          </p:cNvPr>
          <p:cNvSpPr/>
          <p:nvPr/>
        </p:nvSpPr>
        <p:spPr>
          <a:xfrm>
            <a:off x="6446520" y="1764792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5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SUSPEITAS</a:t>
            </a:r>
            <a:endParaRPr lang="pt-BR" sz="1500" b="1" noProof="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226053C-4DE4-2C7D-01E4-54D8BD4D685B}"/>
              </a:ext>
            </a:extLst>
          </p:cNvPr>
          <p:cNvSpPr/>
          <p:nvPr/>
        </p:nvSpPr>
        <p:spPr>
          <a:xfrm>
            <a:off x="6492240" y="24688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Finas, </a:t>
            </a:r>
            <a:r>
              <a:rPr lang="pt-BR" b="1" noProof="0" dirty="0" err="1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pleomórficas</a:t>
            </a:r>
            <a:r>
              <a:rPr lang="pt-BR" b="1" noProof="0" dirty="0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 (heterogêneas em forma e tamanho)</a:t>
            </a:r>
            <a:endParaRPr lang="pt-BR" b="1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Finas, lineares ou ramificadas ("em galho")</a:t>
            </a:r>
            <a:endParaRPr lang="pt-BR" b="1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Distribuição segmentar ou linear, agrupadas</a:t>
            </a:r>
            <a:endParaRPr lang="pt-BR" b="1" noProof="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Amorfas com distribuição agrupada ou regional</a:t>
            </a:r>
            <a:endParaRPr lang="pt-BR" b="1" noProof="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71D8051-AD22-9A85-ED1A-6E9CE6A50943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pic>
        <p:nvPicPr>
          <p:cNvPr id="14" name="Image 0" descr="/home/claude/birads/images/birads_cat4_raw.png">
            <a:extLst>
              <a:ext uri="{FF2B5EF4-FFF2-40B4-BE49-F238E27FC236}">
                <a16:creationId xmlns:a16="http://schemas.microsoft.com/office/drawing/2014/main" id="{CF387A01-D7D8-7235-2085-8BD2B9532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70" y="1609344"/>
            <a:ext cx="2480481" cy="41148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8A1F9CB-8245-48CE-E730-5C567ECFC5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8395" t="53136" r="4617" b="26954"/>
          <a:stretch>
            <a:fillRect/>
          </a:stretch>
        </p:blipFill>
        <p:spPr>
          <a:xfrm>
            <a:off x="2985562" y="1609344"/>
            <a:ext cx="2943708" cy="415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40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NO ACHADO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NÓDULO MAMOGRÁFICO: </a:t>
            </a:r>
            <a:r>
              <a:rPr lang="pt-BR" sz="3000" b="1" noProof="0" dirty="0">
                <a:solidFill>
                  <a:schemeClr val="accent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COMO SE CARACTERIZA</a:t>
            </a:r>
            <a:endParaRPr lang="pt-BR" sz="3000" noProof="0" dirty="0">
              <a:solidFill>
                <a:schemeClr val="accent1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5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RADIOLOGISTA DESCREVE O NÓDULO POR TRÊS EIXOS — QUANTO MAIS IRREGULAR, MAIOR A SUSPEITA:</a:t>
            </a:r>
            <a:endParaRPr lang="pt-BR" sz="1350" b="1" noProof="0" dirty="0"/>
          </a:p>
        </p:txBody>
      </p:sp>
      <p:sp>
        <p:nvSpPr>
          <p:cNvPr id="5" name="Text 3"/>
          <p:cNvSpPr/>
          <p:nvPr/>
        </p:nvSpPr>
        <p:spPr>
          <a:xfrm>
            <a:off x="3291840" y="1947672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b="1" noProof="0" dirty="0">
                <a:solidFill>
                  <a:srgbClr val="3F7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BENIGNO</a:t>
            </a:r>
            <a:endParaRPr lang="pt-BR" sz="1400" noProof="0" dirty="0"/>
          </a:p>
        </p:txBody>
      </p:sp>
      <p:sp>
        <p:nvSpPr>
          <p:cNvPr id="6" name="Text 4"/>
          <p:cNvSpPr/>
          <p:nvPr/>
        </p:nvSpPr>
        <p:spPr>
          <a:xfrm>
            <a:off x="7589520" y="1947672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400" b="1" noProof="0" dirty="0">
                <a:solidFill>
                  <a:srgbClr val="B2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SUSPEITO</a:t>
            </a:r>
            <a:endParaRPr lang="pt-BR" sz="1400" noProof="0" dirty="0"/>
          </a:p>
        </p:txBody>
      </p:sp>
      <p:sp>
        <p:nvSpPr>
          <p:cNvPr id="7" name="Text 5"/>
          <p:cNvSpPr/>
          <p:nvPr/>
        </p:nvSpPr>
        <p:spPr>
          <a:xfrm>
            <a:off x="548640" y="2331720"/>
            <a:ext cx="2560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4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</a:t>
            </a:r>
            <a:endParaRPr lang="pt-BR" sz="2400" noProof="0" dirty="0"/>
          </a:p>
        </p:txBody>
      </p:sp>
      <p:sp>
        <p:nvSpPr>
          <p:cNvPr id="8" name="Shape 6"/>
          <p:cNvSpPr/>
          <p:nvPr/>
        </p:nvSpPr>
        <p:spPr>
          <a:xfrm>
            <a:off x="3291840" y="2331720"/>
            <a:ext cx="4023360" cy="868680"/>
          </a:xfrm>
          <a:prstGeom prst="roundRect">
            <a:avLst>
              <a:gd name="adj" fmla="val 6316"/>
            </a:avLst>
          </a:prstGeom>
          <a:solidFill>
            <a:srgbClr val="E9F3EE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9" name="Text 7"/>
          <p:cNvSpPr/>
          <p:nvPr/>
        </p:nvSpPr>
        <p:spPr>
          <a:xfrm>
            <a:off x="3429000" y="233172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Redonda / oval</a:t>
            </a:r>
            <a:endParaRPr lang="pt-BR" sz="2000" noProof="0" dirty="0"/>
          </a:p>
        </p:txBody>
      </p:sp>
      <p:sp>
        <p:nvSpPr>
          <p:cNvPr id="10" name="Shape 8"/>
          <p:cNvSpPr/>
          <p:nvPr/>
        </p:nvSpPr>
        <p:spPr>
          <a:xfrm>
            <a:off x="7589520" y="2331720"/>
            <a:ext cx="4023360" cy="868680"/>
          </a:xfrm>
          <a:prstGeom prst="roundRect">
            <a:avLst>
              <a:gd name="adj" fmla="val 6316"/>
            </a:avLst>
          </a:prstGeom>
          <a:solidFill>
            <a:srgbClr val="F8E9E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9"/>
          <p:cNvSpPr/>
          <p:nvPr/>
        </p:nvSpPr>
        <p:spPr>
          <a:xfrm>
            <a:off x="7726680" y="233172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Irregular</a:t>
            </a:r>
            <a:endParaRPr lang="pt-BR" sz="2000" b="1" noProof="0" dirty="0"/>
          </a:p>
        </p:txBody>
      </p:sp>
      <p:sp>
        <p:nvSpPr>
          <p:cNvPr id="12" name="Text 10"/>
          <p:cNvSpPr/>
          <p:nvPr/>
        </p:nvSpPr>
        <p:spPr>
          <a:xfrm>
            <a:off x="548640" y="3383280"/>
            <a:ext cx="2560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4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CONTORNO (MARGENS)</a:t>
            </a:r>
            <a:endParaRPr lang="pt-BR" sz="2400" noProof="0" dirty="0"/>
          </a:p>
        </p:txBody>
      </p:sp>
      <p:sp>
        <p:nvSpPr>
          <p:cNvPr id="13" name="Shape 11"/>
          <p:cNvSpPr/>
          <p:nvPr/>
        </p:nvSpPr>
        <p:spPr>
          <a:xfrm>
            <a:off x="3291840" y="3383280"/>
            <a:ext cx="4023360" cy="868680"/>
          </a:xfrm>
          <a:prstGeom prst="roundRect">
            <a:avLst>
              <a:gd name="adj" fmla="val 6316"/>
            </a:avLst>
          </a:prstGeom>
          <a:solidFill>
            <a:srgbClr val="E9F3EE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Text 12"/>
          <p:cNvSpPr/>
          <p:nvPr/>
        </p:nvSpPr>
        <p:spPr>
          <a:xfrm>
            <a:off x="3429000" y="338328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Circunscrito, bem definido</a:t>
            </a:r>
            <a:endParaRPr lang="pt-BR" sz="2000" noProof="0" dirty="0"/>
          </a:p>
        </p:txBody>
      </p:sp>
      <p:sp>
        <p:nvSpPr>
          <p:cNvPr id="15" name="Shape 13"/>
          <p:cNvSpPr/>
          <p:nvPr/>
        </p:nvSpPr>
        <p:spPr>
          <a:xfrm>
            <a:off x="7589520" y="3383280"/>
            <a:ext cx="4023360" cy="868680"/>
          </a:xfrm>
          <a:prstGeom prst="roundRect">
            <a:avLst>
              <a:gd name="adj" fmla="val 6316"/>
            </a:avLst>
          </a:prstGeom>
          <a:solidFill>
            <a:srgbClr val="F8E9E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6" name="Text 14"/>
          <p:cNvSpPr/>
          <p:nvPr/>
        </p:nvSpPr>
        <p:spPr>
          <a:xfrm>
            <a:off x="7726680" y="338328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Indistinto, </a:t>
            </a:r>
            <a:r>
              <a:rPr lang="pt-BR" sz="200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microlobulado</a:t>
            </a: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espiculado</a:t>
            </a:r>
            <a:endParaRPr lang="pt-BR" sz="2000" noProof="0" dirty="0"/>
          </a:p>
        </p:txBody>
      </p:sp>
      <p:sp>
        <p:nvSpPr>
          <p:cNvPr id="17" name="Text 15"/>
          <p:cNvSpPr/>
          <p:nvPr/>
        </p:nvSpPr>
        <p:spPr>
          <a:xfrm>
            <a:off x="548640" y="4434840"/>
            <a:ext cx="2560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4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DENSIDADE</a:t>
            </a:r>
            <a:endParaRPr lang="pt-BR" sz="2400" noProof="0" dirty="0"/>
          </a:p>
        </p:txBody>
      </p:sp>
      <p:sp>
        <p:nvSpPr>
          <p:cNvPr id="18" name="Shape 16"/>
          <p:cNvSpPr/>
          <p:nvPr/>
        </p:nvSpPr>
        <p:spPr>
          <a:xfrm>
            <a:off x="3291840" y="4434840"/>
            <a:ext cx="4023360" cy="868680"/>
          </a:xfrm>
          <a:prstGeom prst="roundRect">
            <a:avLst>
              <a:gd name="adj" fmla="val 6316"/>
            </a:avLst>
          </a:prstGeom>
          <a:solidFill>
            <a:srgbClr val="E9F3EE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9" name="Text 17"/>
          <p:cNvSpPr/>
          <p:nvPr/>
        </p:nvSpPr>
        <p:spPr>
          <a:xfrm>
            <a:off x="3429000" y="443484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Igual ou menor que o tecido adjacente</a:t>
            </a:r>
            <a:endParaRPr lang="pt-BR" sz="2000" noProof="0" dirty="0"/>
          </a:p>
        </p:txBody>
      </p:sp>
      <p:sp>
        <p:nvSpPr>
          <p:cNvPr id="20" name="Shape 18"/>
          <p:cNvSpPr/>
          <p:nvPr/>
        </p:nvSpPr>
        <p:spPr>
          <a:xfrm>
            <a:off x="7589520" y="4434840"/>
            <a:ext cx="4023360" cy="868680"/>
          </a:xfrm>
          <a:prstGeom prst="roundRect">
            <a:avLst>
              <a:gd name="adj" fmla="val 6316"/>
            </a:avLst>
          </a:prstGeom>
          <a:solidFill>
            <a:srgbClr val="F8E9E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1" name="Text 19"/>
          <p:cNvSpPr/>
          <p:nvPr/>
        </p:nvSpPr>
        <p:spPr>
          <a:xfrm>
            <a:off x="7726680" y="4434840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 densidade que o tecido adjacente</a:t>
            </a:r>
            <a:endParaRPr lang="pt-BR" sz="2000" noProof="0" dirty="0"/>
          </a:p>
        </p:txBody>
      </p:sp>
      <p:sp>
        <p:nvSpPr>
          <p:cNvPr id="22" name="Text 20"/>
          <p:cNvSpPr/>
          <p:nvPr/>
        </p:nvSpPr>
        <p:spPr>
          <a:xfrm>
            <a:off x="548640" y="56235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pt-BR" sz="1200" i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Achados tipicamente benignos (ex.: </a:t>
            </a:r>
            <a:r>
              <a:rPr lang="pt-BR" sz="1200" i="1" noProof="0" dirty="0" err="1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fibroadenoma</a:t>
            </a:r>
            <a:r>
              <a:rPr lang="pt-BR" sz="1200" i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cisto, lipoma) costumam ser BI-RADS 2 ou 3. Achados com margens indistintas ou espiculadas tendem a BI-RADS 4 ou 5 e indicam biópsia.</a:t>
            </a:r>
            <a:endParaRPr lang="pt-BR" sz="1200" noProof="0" dirty="0"/>
          </a:p>
        </p:txBody>
      </p:sp>
      <p:sp>
        <p:nvSpPr>
          <p:cNvPr id="23" name="Text 21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NO ACHADO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6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Descrição dos achados — Nódulos</a:t>
            </a:r>
            <a:endParaRPr lang="pt-BR" sz="26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16128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Morfologia, contornos e densidade — o vocabulário usado no laudo </a:t>
            </a:r>
            <a:r>
              <a:rPr lang="pt-BR" sz="1300" noProof="0" dirty="0" err="1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mamográfico</a:t>
            </a:r>
            <a:endParaRPr lang="pt-BR" sz="1300" noProof="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11064240" cy="1828800"/>
          </a:xfrm>
          <a:prstGeom prst="roundRect">
            <a:avLst>
              <a:gd name="adj" fmla="val 400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Text 4"/>
          <p:cNvSpPr/>
          <p:nvPr/>
        </p:nvSpPr>
        <p:spPr>
          <a:xfrm>
            <a:off x="777240" y="1737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4A1F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MORFOLOGIA</a:t>
            </a:r>
            <a:endParaRPr lang="pt-BR" sz="1200" noProof="0" dirty="0"/>
          </a:p>
        </p:txBody>
      </p:sp>
      <p:sp>
        <p:nvSpPr>
          <p:cNvPr id="7" name="Shape 5"/>
          <p:cNvSpPr/>
          <p:nvPr/>
        </p:nvSpPr>
        <p:spPr>
          <a:xfrm>
            <a:off x="1325880" y="1961388"/>
            <a:ext cx="1028700" cy="893826"/>
          </a:xfrm>
          <a:prstGeom prst="ellipse">
            <a:avLst/>
          </a:prstGeom>
          <a:solidFill>
            <a:srgbClr val="2B222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8" name="Text 6"/>
          <p:cNvSpPr/>
          <p:nvPr/>
        </p:nvSpPr>
        <p:spPr>
          <a:xfrm>
            <a:off x="1097280" y="31089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Redondo</a:t>
            </a:r>
            <a:endParaRPr lang="pt-BR" sz="1250" noProof="0" dirty="0"/>
          </a:p>
        </p:txBody>
      </p:sp>
      <p:sp>
        <p:nvSpPr>
          <p:cNvPr id="9" name="Shape 7"/>
          <p:cNvSpPr/>
          <p:nvPr/>
        </p:nvSpPr>
        <p:spPr>
          <a:xfrm>
            <a:off x="3794760" y="2052828"/>
            <a:ext cx="1303020" cy="651967"/>
          </a:xfrm>
          <a:prstGeom prst="ellipse">
            <a:avLst/>
          </a:prstGeom>
          <a:solidFill>
            <a:srgbClr val="2B222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3566160" y="31089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25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Ovóide</a:t>
            </a:r>
            <a:endParaRPr lang="pt-BR" sz="1250" noProof="0" dirty="0"/>
          </a:p>
        </p:txBody>
      </p:sp>
      <p:sp>
        <p:nvSpPr>
          <p:cNvPr id="11" name="Shape 9"/>
          <p:cNvSpPr/>
          <p:nvPr/>
        </p:nvSpPr>
        <p:spPr>
          <a:xfrm>
            <a:off x="6263640" y="2007108"/>
            <a:ext cx="1165860" cy="736092"/>
          </a:xfrm>
          <a:prstGeom prst="cloud">
            <a:avLst/>
          </a:prstGeom>
          <a:solidFill>
            <a:srgbClr val="2B222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2" name="Text 10"/>
          <p:cNvSpPr/>
          <p:nvPr/>
        </p:nvSpPr>
        <p:spPr>
          <a:xfrm>
            <a:off x="6035040" y="31089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Lobulado</a:t>
            </a:r>
            <a:endParaRPr lang="pt-BR" sz="1250" noProof="0" dirty="0"/>
          </a:p>
        </p:txBody>
      </p:sp>
      <p:sp>
        <p:nvSpPr>
          <p:cNvPr id="13" name="Shape 11"/>
          <p:cNvSpPr/>
          <p:nvPr/>
        </p:nvSpPr>
        <p:spPr>
          <a:xfrm rot="720000">
            <a:off x="8823960" y="1961388"/>
            <a:ext cx="960120" cy="893826"/>
          </a:xfrm>
          <a:prstGeom prst="star6">
            <a:avLst/>
          </a:prstGeom>
          <a:solidFill>
            <a:srgbClr val="2B222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Text 12"/>
          <p:cNvSpPr/>
          <p:nvPr/>
        </p:nvSpPr>
        <p:spPr>
          <a:xfrm>
            <a:off x="8503920" y="31089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Irregular</a:t>
            </a:r>
            <a:endParaRPr lang="pt-BR" sz="1250" noProof="0" dirty="0"/>
          </a:p>
        </p:txBody>
      </p:sp>
      <p:sp>
        <p:nvSpPr>
          <p:cNvPr id="15" name="Shape 13"/>
          <p:cNvSpPr/>
          <p:nvPr/>
        </p:nvSpPr>
        <p:spPr>
          <a:xfrm>
            <a:off x="548640" y="3611880"/>
            <a:ext cx="11064240" cy="1874520"/>
          </a:xfrm>
          <a:prstGeom prst="roundRect">
            <a:avLst>
              <a:gd name="adj" fmla="val 3902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6" name="Text 14"/>
          <p:cNvSpPr/>
          <p:nvPr/>
        </p:nvSpPr>
        <p:spPr>
          <a:xfrm>
            <a:off x="777240" y="37673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4A1F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CONTORNOS (MARGENS)</a:t>
            </a:r>
            <a:endParaRPr lang="pt-BR" sz="1200" noProof="0" dirty="0"/>
          </a:p>
        </p:txBody>
      </p:sp>
      <p:sp>
        <p:nvSpPr>
          <p:cNvPr id="17" name="Shape 15"/>
          <p:cNvSpPr/>
          <p:nvPr/>
        </p:nvSpPr>
        <p:spPr>
          <a:xfrm>
            <a:off x="1097280" y="4343400"/>
            <a:ext cx="1005840" cy="914400"/>
          </a:xfrm>
          <a:prstGeom prst="ellipse">
            <a:avLst/>
          </a:prstGeom>
          <a:ln w="22225">
            <a:solidFill>
              <a:srgbClr val="2B2226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8" name="Shape 16"/>
          <p:cNvSpPr/>
          <p:nvPr/>
        </p:nvSpPr>
        <p:spPr>
          <a:xfrm>
            <a:off x="2834640" y="4389120"/>
            <a:ext cx="914400" cy="822960"/>
          </a:xfrm>
          <a:prstGeom prst="ellipse">
            <a:avLst/>
          </a:prstGeom>
          <a:ln w="19050">
            <a:solidFill>
              <a:srgbClr val="2B2226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9" name="Shape 17"/>
          <p:cNvSpPr/>
          <p:nvPr/>
        </p:nvSpPr>
        <p:spPr>
          <a:xfrm>
            <a:off x="3383280" y="4389120"/>
            <a:ext cx="914400" cy="822960"/>
          </a:xfrm>
          <a:prstGeom prst="ellipse">
            <a:avLst/>
          </a:prstGeom>
          <a:solidFill>
            <a:srgbClr val="D8D8D8">
              <a:alpha val="80000"/>
            </a:srgbClr>
          </a:solidFill>
          <a:ln w="1587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0" name="Shape 18"/>
          <p:cNvSpPr/>
          <p:nvPr/>
        </p:nvSpPr>
        <p:spPr>
          <a:xfrm>
            <a:off x="4892040" y="4370832"/>
            <a:ext cx="1051560" cy="822960"/>
          </a:xfrm>
          <a:prstGeom prst="cloud">
            <a:avLst/>
          </a:prstGeom>
          <a:ln w="19050">
            <a:solidFill>
              <a:srgbClr val="2B2226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1" name="Shape 19"/>
          <p:cNvSpPr/>
          <p:nvPr/>
        </p:nvSpPr>
        <p:spPr>
          <a:xfrm>
            <a:off x="6858000" y="4297680"/>
            <a:ext cx="1005840" cy="1005840"/>
          </a:xfrm>
          <a:prstGeom prst="ellipse">
            <a:avLst/>
          </a:prstGeom>
          <a:ln w="15875">
            <a:solidFill>
              <a:srgbClr val="2B2226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2" name="Shape 20"/>
          <p:cNvSpPr/>
          <p:nvPr/>
        </p:nvSpPr>
        <p:spPr>
          <a:xfrm>
            <a:off x="6903720" y="4343400"/>
            <a:ext cx="914400" cy="914400"/>
          </a:xfrm>
          <a:prstGeom prst="ellipse">
            <a:avLst/>
          </a:prstGeom>
          <a:ln w="15875">
            <a:solidFill>
              <a:srgbClr val="2B222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3" name="Shape 21"/>
          <p:cNvSpPr/>
          <p:nvPr/>
        </p:nvSpPr>
        <p:spPr>
          <a:xfrm>
            <a:off x="6949440" y="4389120"/>
            <a:ext cx="822960" cy="822960"/>
          </a:xfrm>
          <a:prstGeom prst="ellipse">
            <a:avLst/>
          </a:prstGeom>
          <a:ln w="15875">
            <a:solidFill>
              <a:srgbClr val="2B2226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4" name="Shape 22"/>
          <p:cNvSpPr/>
          <p:nvPr/>
        </p:nvSpPr>
        <p:spPr>
          <a:xfrm rot="720000">
            <a:off x="8732520" y="4343400"/>
            <a:ext cx="1097280" cy="914400"/>
          </a:xfrm>
          <a:prstGeom prst="star6">
            <a:avLst/>
          </a:prstGeom>
          <a:ln w="19050">
            <a:solidFill>
              <a:srgbClr val="2B2226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5" name="Text 23"/>
          <p:cNvSpPr/>
          <p:nvPr/>
        </p:nvSpPr>
        <p:spPr>
          <a:xfrm>
            <a:off x="685800" y="519379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2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Circunscrita</a:t>
            </a:r>
            <a:endParaRPr lang="pt-BR" sz="1200" noProof="0" dirty="0"/>
          </a:p>
        </p:txBody>
      </p:sp>
      <p:sp>
        <p:nvSpPr>
          <p:cNvPr id="26" name="Text 24"/>
          <p:cNvSpPr/>
          <p:nvPr/>
        </p:nvSpPr>
        <p:spPr>
          <a:xfrm>
            <a:off x="2606040" y="519379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2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Parc. obscurecida</a:t>
            </a:r>
            <a:endParaRPr lang="pt-BR" sz="1200" noProof="0" dirty="0"/>
          </a:p>
        </p:txBody>
      </p:sp>
      <p:sp>
        <p:nvSpPr>
          <p:cNvPr id="27" name="Text 25"/>
          <p:cNvSpPr/>
          <p:nvPr/>
        </p:nvSpPr>
        <p:spPr>
          <a:xfrm>
            <a:off x="4526280" y="519379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20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Microlobulada</a:t>
            </a:r>
            <a:endParaRPr lang="pt-BR" sz="1200" noProof="0" dirty="0"/>
          </a:p>
        </p:txBody>
      </p:sp>
      <p:sp>
        <p:nvSpPr>
          <p:cNvPr id="28" name="Text 26"/>
          <p:cNvSpPr/>
          <p:nvPr/>
        </p:nvSpPr>
        <p:spPr>
          <a:xfrm>
            <a:off x="6446520" y="519379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2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Indistinta</a:t>
            </a:r>
            <a:endParaRPr lang="pt-BR" sz="1200" noProof="0" dirty="0"/>
          </a:p>
        </p:txBody>
      </p:sp>
      <p:sp>
        <p:nvSpPr>
          <p:cNvPr id="29" name="Text 27"/>
          <p:cNvSpPr/>
          <p:nvPr/>
        </p:nvSpPr>
        <p:spPr>
          <a:xfrm>
            <a:off x="8366760" y="519379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2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Espiculada</a:t>
            </a:r>
            <a:endParaRPr lang="pt-BR" sz="1200" noProof="0" dirty="0"/>
          </a:p>
        </p:txBody>
      </p:sp>
      <p:sp>
        <p:nvSpPr>
          <p:cNvPr id="30" name="Text 28"/>
          <p:cNvSpPr/>
          <p:nvPr/>
        </p:nvSpPr>
        <p:spPr>
          <a:xfrm>
            <a:off x="777240" y="57424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4A1F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DENSIDADE</a:t>
            </a:r>
            <a:endParaRPr lang="pt-BR" sz="1200" noProof="0" dirty="0"/>
          </a:p>
        </p:txBody>
      </p:sp>
      <p:sp>
        <p:nvSpPr>
          <p:cNvPr id="31" name="Shape 29"/>
          <p:cNvSpPr/>
          <p:nvPr/>
        </p:nvSpPr>
        <p:spPr>
          <a:xfrm>
            <a:off x="777240" y="608076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3A3A3A"/>
          </a:solidFill>
          <a:ln w="952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32" name="Text 30"/>
          <p:cNvSpPr/>
          <p:nvPr/>
        </p:nvSpPr>
        <p:spPr>
          <a:xfrm>
            <a:off x="1161288" y="608076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densidade</a:t>
            </a:r>
            <a:endParaRPr lang="pt-BR" sz="1200" noProof="0" dirty="0"/>
          </a:p>
        </p:txBody>
      </p:sp>
      <p:sp>
        <p:nvSpPr>
          <p:cNvPr id="33" name="Shape 31"/>
          <p:cNvSpPr/>
          <p:nvPr/>
        </p:nvSpPr>
        <p:spPr>
          <a:xfrm>
            <a:off x="3154680" y="608076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9A9A9A"/>
          </a:solidFill>
          <a:ln w="952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34" name="Text 32"/>
          <p:cNvSpPr/>
          <p:nvPr/>
        </p:nvSpPr>
        <p:spPr>
          <a:xfrm>
            <a:off x="3538728" y="608076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Isodensa</a:t>
            </a:r>
            <a:endParaRPr lang="pt-BR" sz="1200" noProof="0" dirty="0"/>
          </a:p>
        </p:txBody>
      </p:sp>
      <p:sp>
        <p:nvSpPr>
          <p:cNvPr id="35" name="Shape 33"/>
          <p:cNvSpPr/>
          <p:nvPr/>
        </p:nvSpPr>
        <p:spPr>
          <a:xfrm>
            <a:off x="5532120" y="608076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D8D8D8"/>
          </a:solidFill>
          <a:ln w="952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36" name="Text 34"/>
          <p:cNvSpPr/>
          <p:nvPr/>
        </p:nvSpPr>
        <p:spPr>
          <a:xfrm>
            <a:off x="5916168" y="608076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Baixa densidade (radiotransparente)</a:t>
            </a:r>
            <a:endParaRPr lang="pt-BR" sz="1200" noProof="0" dirty="0"/>
          </a:p>
        </p:txBody>
      </p:sp>
      <p:sp>
        <p:nvSpPr>
          <p:cNvPr id="37" name="Text 35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051560" cy="1051560"/>
          </a:xfrm>
          <a:prstGeom prst="roundRect">
            <a:avLst>
              <a:gd name="adj" fmla="val 12174"/>
            </a:avLst>
          </a:prstGeom>
          <a:solidFill>
            <a:srgbClr val="A2676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3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1691640" y="457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5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BI-RADS®</a:t>
            </a:r>
            <a:endParaRPr lang="pt-BR" sz="1200" noProof="0" dirty="0"/>
          </a:p>
        </p:txBody>
      </p:sp>
      <p:sp>
        <p:nvSpPr>
          <p:cNvPr id="5" name="Text 3"/>
          <p:cNvSpPr/>
          <p:nvPr/>
        </p:nvSpPr>
        <p:spPr>
          <a:xfrm>
            <a:off x="1691640" y="749808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t-BR" sz="2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Incompleta — necessita avaliação adicional</a:t>
            </a:r>
            <a:endParaRPr lang="pt-BR" sz="22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760720" cy="1920240"/>
          </a:xfrm>
          <a:prstGeom prst="roundRect">
            <a:avLst>
              <a:gd name="adj" fmla="val 381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TÍPICO</a:t>
            </a:r>
            <a:endParaRPr lang="pt-BR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Sobreposição de tecidos que dificulta a análise</a:t>
            </a:r>
            <a:endParaRPr lang="pt-BR" sz="1600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Assimetria a esclarecer</a:t>
            </a:r>
            <a:endParaRPr lang="pt-BR" sz="1600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Necessidade de incidências adicionais ou comparação com exames prévios</a:t>
            </a:r>
            <a:endParaRPr lang="pt-BR" sz="1600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3749040"/>
            <a:ext cx="5760720" cy="1417320"/>
          </a:xfrm>
          <a:prstGeom prst="roundRect">
            <a:avLst>
              <a:gd name="adj" fmla="val 5161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85800" y="39044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endParaRPr lang="pt-BR" sz="1200" noProof="0" dirty="0"/>
          </a:p>
        </p:txBody>
      </p:sp>
      <p:sp>
        <p:nvSpPr>
          <p:cNvPr id="11" name="Text 9"/>
          <p:cNvSpPr/>
          <p:nvPr/>
        </p:nvSpPr>
        <p:spPr>
          <a:xfrm>
            <a:off x="685800" y="4187952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Convocar para incidências complementares, compressão localizada, ampliação ou correlação com ultrassonografia antes de definir a categoria final.</a:t>
            </a:r>
            <a:endParaRPr lang="pt-BR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5349240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malignidade</a:t>
            </a:r>
            <a:endParaRPr lang="pt-B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E4E4E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5586984"/>
            <a:ext cx="460858" cy="182880"/>
          </a:xfrm>
          <a:prstGeom prst="roundRect">
            <a:avLst>
              <a:gd name="adj" fmla="val 20000"/>
            </a:avLst>
          </a:prstGeom>
          <a:solidFill>
            <a:srgbClr val="A2676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58064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Indeterminado até complementação</a:t>
            </a:r>
            <a:endParaRPr lang="pt-B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720840" y="914400"/>
            <a:ext cx="4846320" cy="4187952"/>
          </a:xfrm>
          <a:prstGeom prst="roundRect">
            <a:avLst>
              <a:gd name="adj" fmla="val 1747"/>
            </a:avLst>
          </a:prstGeom>
          <a:solidFill>
            <a:srgbClr val="111111"/>
          </a:solidFill>
          <a:ln w="12700">
            <a:solidFill>
              <a:srgbClr val="AFAFAF"/>
            </a:solidFill>
            <a:prstDash val="solid"/>
          </a:ln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BR" noProof="0" dirty="0"/>
          </a:p>
        </p:txBody>
      </p:sp>
      <p:pic>
        <p:nvPicPr>
          <p:cNvPr id="17" name="Image 0" descr="/home/claude/birads/images/cat0_cropp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230" y="1168915"/>
            <a:ext cx="4555541" cy="3678923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720840" y="515721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i="1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Assimetria esclarecida com incidência adicional e USG (achado real)</a:t>
            </a:r>
            <a:endParaRPr lang="pt-BR" sz="1100" noProof="0" dirty="0"/>
          </a:p>
        </p:txBody>
      </p:sp>
      <p:sp>
        <p:nvSpPr>
          <p:cNvPr id="19" name="Text 16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051560" cy="1051560"/>
          </a:xfrm>
          <a:prstGeom prst="roundRect">
            <a:avLst>
              <a:gd name="adj" fmla="val 12174"/>
            </a:avLst>
          </a:prstGeom>
          <a:solidFill>
            <a:srgbClr val="3F7D5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3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1691640" y="457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5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BI-RADS®</a:t>
            </a:r>
            <a:endParaRPr lang="pt-BR" sz="1200" noProof="0" dirty="0"/>
          </a:p>
        </p:txBody>
      </p:sp>
      <p:sp>
        <p:nvSpPr>
          <p:cNvPr id="5" name="Text 3"/>
          <p:cNvSpPr/>
          <p:nvPr/>
        </p:nvSpPr>
        <p:spPr>
          <a:xfrm>
            <a:off x="1691640" y="749808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t-BR" sz="2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Negativa</a:t>
            </a:r>
            <a:endParaRPr lang="pt-BR" sz="22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760720" cy="1920240"/>
          </a:xfrm>
          <a:prstGeom prst="roundRect">
            <a:avLst>
              <a:gd name="adj" fmla="val 381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3F7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TÍPICO</a:t>
            </a:r>
            <a:endParaRPr lang="pt-BR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Mamas simétricas</a:t>
            </a:r>
            <a:endParaRPr lang="pt-BR" sz="1600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Ausência de massas, calcificações suspeitas, distorções arquiteturais ou assimetrias</a:t>
            </a:r>
            <a:endParaRPr lang="pt-BR" sz="1600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3749040"/>
            <a:ext cx="5760720" cy="1417320"/>
          </a:xfrm>
          <a:prstGeom prst="roundRect">
            <a:avLst>
              <a:gd name="adj" fmla="val 5161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85800" y="39044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3F7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endParaRPr lang="pt-BR" sz="1200" noProof="0" dirty="0"/>
          </a:p>
        </p:txBody>
      </p:sp>
      <p:sp>
        <p:nvSpPr>
          <p:cNvPr id="11" name="Text 9"/>
          <p:cNvSpPr/>
          <p:nvPr/>
        </p:nvSpPr>
        <p:spPr>
          <a:xfrm>
            <a:off x="685800" y="4187952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Rastreamento </a:t>
            </a:r>
            <a:r>
              <a:rPr lang="pt-BR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mamográfico</a:t>
            </a: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rotina, conforme faixa etária e fatores de risco da paciente.</a:t>
            </a:r>
            <a:endParaRPr lang="pt-BR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5349240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malignidade</a:t>
            </a:r>
            <a:endParaRPr lang="pt-B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E4E4E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5586984"/>
            <a:ext cx="109728" cy="182880"/>
          </a:xfrm>
          <a:prstGeom prst="roundRect">
            <a:avLst>
              <a:gd name="adj" fmla="val 33333"/>
            </a:avLst>
          </a:prstGeom>
          <a:solidFill>
            <a:srgbClr val="3F7D5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58064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noProof="0" dirty="0">
                <a:solidFill>
                  <a:srgbClr val="3F7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 de risco de malignidade</a:t>
            </a:r>
            <a:endParaRPr lang="pt-B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720840" y="914400"/>
            <a:ext cx="4846320" cy="2770632"/>
          </a:xfrm>
          <a:prstGeom prst="roundRect">
            <a:avLst>
              <a:gd name="adj" fmla="val 2640"/>
            </a:avLst>
          </a:prstGeom>
          <a:solidFill>
            <a:srgbClr val="111111"/>
          </a:solidFill>
          <a:ln w="12700">
            <a:solidFill>
              <a:srgbClr val="AFAFAF"/>
            </a:solidFill>
            <a:prstDash val="solid"/>
          </a:ln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BR" noProof="0" dirty="0"/>
          </a:p>
        </p:txBody>
      </p:sp>
      <p:pic>
        <p:nvPicPr>
          <p:cNvPr id="17" name="Image 0" descr="/home/claude/birads/images/cat1_cropp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565" y="997519"/>
            <a:ext cx="3544870" cy="260439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720840" y="373989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i="1" noProof="0" dirty="0">
                <a:solidFill>
                  <a:srgbClr val="3F7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Mamas simétricas, sem achados suspeitos (achado real)</a:t>
            </a:r>
            <a:endParaRPr lang="pt-BR" sz="1100" noProof="0" dirty="0"/>
          </a:p>
        </p:txBody>
      </p:sp>
      <p:sp>
        <p:nvSpPr>
          <p:cNvPr id="19" name="Text 16"/>
          <p:cNvSpPr/>
          <p:nvPr/>
        </p:nvSpPr>
        <p:spPr>
          <a:xfrm>
            <a:off x="6720840" y="4142232"/>
            <a:ext cx="4846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b="1" kern="0" spc="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OUTROS EXEMPLOS REAIS</a:t>
            </a:r>
            <a:endParaRPr lang="pt-BR" sz="1000" noProof="0" dirty="0"/>
          </a:p>
        </p:txBody>
      </p:sp>
      <p:sp>
        <p:nvSpPr>
          <p:cNvPr id="20" name="Shape 17"/>
          <p:cNvSpPr/>
          <p:nvPr/>
        </p:nvSpPr>
        <p:spPr>
          <a:xfrm>
            <a:off x="8526780" y="4398264"/>
            <a:ext cx="1234440" cy="914400"/>
          </a:xfrm>
          <a:prstGeom prst="roundRect">
            <a:avLst>
              <a:gd name="adj" fmla="val 5000"/>
            </a:avLst>
          </a:prstGeom>
          <a:solidFill>
            <a:srgbClr val="111111"/>
          </a:solidFill>
          <a:ln w="952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pic>
        <p:nvPicPr>
          <p:cNvPr id="21" name="Image 1" descr="/home/claude/birads/images/quad/p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9684" y="4425696"/>
            <a:ext cx="648631" cy="859536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051560" cy="1051560"/>
          </a:xfrm>
          <a:prstGeom prst="roundRect">
            <a:avLst>
              <a:gd name="adj" fmla="val 12174"/>
            </a:avLst>
          </a:prstGeom>
          <a:solidFill>
            <a:srgbClr val="3F7D5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3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1691640" y="457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5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BI-RADS®</a:t>
            </a:r>
            <a:endParaRPr lang="pt-BR" sz="1200" noProof="0" dirty="0"/>
          </a:p>
        </p:txBody>
      </p:sp>
      <p:sp>
        <p:nvSpPr>
          <p:cNvPr id="5" name="Text 3"/>
          <p:cNvSpPr/>
          <p:nvPr/>
        </p:nvSpPr>
        <p:spPr>
          <a:xfrm>
            <a:off x="1691640" y="749808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t-BR" sz="2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Achado benigno</a:t>
            </a:r>
            <a:endParaRPr lang="pt-BR" sz="22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760720" cy="1920240"/>
          </a:xfrm>
          <a:prstGeom prst="roundRect">
            <a:avLst>
              <a:gd name="adj" fmla="val 381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3F7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TÍPICO</a:t>
            </a:r>
            <a:endParaRPr lang="pt-BR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4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Calcificações grosseiras ("em pipoca") de </a:t>
            </a:r>
            <a:r>
              <a:rPr lang="pt-BR" sz="140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fibroadenoma</a:t>
            </a:r>
            <a:r>
              <a:rPr lang="pt-BR" sz="14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involuído</a:t>
            </a:r>
            <a:endParaRPr lang="pt-BR" sz="1400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4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Cisto simples</a:t>
            </a:r>
            <a:endParaRPr lang="pt-BR" sz="1400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4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Linfonodo </a:t>
            </a:r>
            <a:r>
              <a:rPr lang="pt-BR" sz="140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intramamário</a:t>
            </a:r>
            <a:endParaRPr lang="pt-BR" sz="1400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4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Implantes, calcificações vasculares</a:t>
            </a:r>
            <a:endParaRPr lang="pt-BR" sz="1400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3749040"/>
            <a:ext cx="5760720" cy="1417320"/>
          </a:xfrm>
          <a:prstGeom prst="roundRect">
            <a:avLst>
              <a:gd name="adj" fmla="val 5161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85800" y="39044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3F7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endParaRPr lang="pt-BR" sz="1200" noProof="0" dirty="0"/>
          </a:p>
        </p:txBody>
      </p:sp>
      <p:sp>
        <p:nvSpPr>
          <p:cNvPr id="11" name="Text 9"/>
          <p:cNvSpPr/>
          <p:nvPr/>
        </p:nvSpPr>
        <p:spPr>
          <a:xfrm>
            <a:off x="685800" y="4187952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Rastreamento </a:t>
            </a:r>
            <a:r>
              <a:rPr lang="pt-BR" sz="160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mamográfico</a:t>
            </a: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rotina — achados claramente benignos, sem necessidade de seguimento diferenciado.</a:t>
            </a:r>
            <a:endParaRPr lang="pt-BR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5349240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malignidade</a:t>
            </a:r>
            <a:endParaRPr lang="pt-B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E4E4E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5586984"/>
            <a:ext cx="109728" cy="182880"/>
          </a:xfrm>
          <a:prstGeom prst="roundRect">
            <a:avLst>
              <a:gd name="adj" fmla="val 33333"/>
            </a:avLst>
          </a:prstGeom>
          <a:solidFill>
            <a:srgbClr val="3F7D5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58064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noProof="0" dirty="0">
                <a:solidFill>
                  <a:srgbClr val="3F7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 de risco de malignidade</a:t>
            </a:r>
            <a:endParaRPr lang="pt-B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720840" y="914400"/>
            <a:ext cx="4846320" cy="2770632"/>
          </a:xfrm>
          <a:prstGeom prst="roundRect">
            <a:avLst>
              <a:gd name="adj" fmla="val 2640"/>
            </a:avLst>
          </a:prstGeom>
          <a:solidFill>
            <a:srgbClr val="111111"/>
          </a:solidFill>
          <a:ln w="12700">
            <a:solidFill>
              <a:srgbClr val="AFAFAF"/>
            </a:solidFill>
            <a:prstDash val="solid"/>
          </a:ln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BR" noProof="0" dirty="0"/>
          </a:p>
        </p:txBody>
      </p:sp>
      <p:pic>
        <p:nvPicPr>
          <p:cNvPr id="17" name="Image 0" descr="/home/claude/birads/images/birads_cat2b_ra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69" y="997519"/>
            <a:ext cx="1736263" cy="260439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720840" y="373989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i="1" noProof="0" dirty="0">
                <a:solidFill>
                  <a:srgbClr val="3F7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Mama com várias microcalcificações de aspecto benigno (achado real)</a:t>
            </a:r>
            <a:endParaRPr lang="pt-BR" sz="1100" noProof="0" dirty="0"/>
          </a:p>
        </p:txBody>
      </p:sp>
      <p:sp>
        <p:nvSpPr>
          <p:cNvPr id="19" name="Text 16"/>
          <p:cNvSpPr/>
          <p:nvPr/>
        </p:nvSpPr>
        <p:spPr>
          <a:xfrm>
            <a:off x="6720840" y="4142232"/>
            <a:ext cx="4846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b="1" kern="0" spc="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OUTROS EXEMPLOS REAIS</a:t>
            </a:r>
            <a:endParaRPr lang="pt-BR" sz="1000" noProof="0" dirty="0"/>
          </a:p>
        </p:txBody>
      </p:sp>
      <p:sp>
        <p:nvSpPr>
          <p:cNvPr id="20" name="Shape 17"/>
          <p:cNvSpPr/>
          <p:nvPr/>
        </p:nvSpPr>
        <p:spPr>
          <a:xfrm>
            <a:off x="8526780" y="4398264"/>
            <a:ext cx="1234440" cy="914400"/>
          </a:xfrm>
          <a:prstGeom prst="roundRect">
            <a:avLst>
              <a:gd name="adj" fmla="val 5000"/>
            </a:avLst>
          </a:prstGeom>
          <a:solidFill>
            <a:srgbClr val="111111"/>
          </a:solidFill>
          <a:ln w="952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pic>
        <p:nvPicPr>
          <p:cNvPr id="21" name="Image 1" descr="/home/claude/birads/images/quad/p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9116" y="4425696"/>
            <a:ext cx="429768" cy="859536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051560" cy="1051560"/>
          </a:xfrm>
          <a:prstGeom prst="roundRect">
            <a:avLst>
              <a:gd name="adj" fmla="val 12174"/>
            </a:avLst>
          </a:prstGeom>
          <a:solidFill>
            <a:srgbClr val="C98A2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3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1691640" y="457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5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BI-RADS®</a:t>
            </a:r>
            <a:endParaRPr lang="pt-BR" sz="1200" noProof="0" dirty="0"/>
          </a:p>
        </p:txBody>
      </p:sp>
      <p:sp>
        <p:nvSpPr>
          <p:cNvPr id="5" name="Text 3"/>
          <p:cNvSpPr/>
          <p:nvPr/>
        </p:nvSpPr>
        <p:spPr>
          <a:xfrm>
            <a:off x="1691640" y="749808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t-BR" sz="2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Provavelmente benigna</a:t>
            </a:r>
            <a:endParaRPr lang="pt-BR" sz="22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760720" cy="1920240"/>
          </a:xfrm>
          <a:prstGeom prst="roundRect">
            <a:avLst>
              <a:gd name="adj" fmla="val 381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C98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TÍPICO</a:t>
            </a:r>
            <a:endParaRPr lang="pt-BR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Nódulo sólido, oval, circunscrito, não calcificado</a:t>
            </a:r>
            <a:endParaRPr lang="pt-BR" sz="1600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Assimetria focal isolada</a:t>
            </a:r>
            <a:endParaRPr lang="pt-BR" sz="1600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Calcificações puntiformes agrupadas  ou esparsas  de aspecto benigno</a:t>
            </a:r>
            <a:endParaRPr lang="pt-BR" sz="1600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3749040"/>
            <a:ext cx="5760720" cy="1417320"/>
          </a:xfrm>
          <a:prstGeom prst="roundRect">
            <a:avLst>
              <a:gd name="adj" fmla="val 5161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85800" y="39044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C98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endParaRPr lang="pt-BR" sz="1200" noProof="0" dirty="0"/>
          </a:p>
        </p:txBody>
      </p:sp>
      <p:sp>
        <p:nvSpPr>
          <p:cNvPr id="11" name="Text 9"/>
          <p:cNvSpPr/>
          <p:nvPr/>
        </p:nvSpPr>
        <p:spPr>
          <a:xfrm>
            <a:off x="685800" y="4187952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Seguimento em intervalo curto (mamografia unilateral em 6 meses), com controle subsequente até estabilidade por 2 anos.</a:t>
            </a:r>
            <a:endParaRPr lang="pt-BR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5349240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malignidade</a:t>
            </a:r>
            <a:endParaRPr lang="pt-B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E4E4E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5586984"/>
            <a:ext cx="115214" cy="182880"/>
          </a:xfrm>
          <a:prstGeom prst="roundRect">
            <a:avLst>
              <a:gd name="adj" fmla="val 31746"/>
            </a:avLst>
          </a:prstGeom>
          <a:solidFill>
            <a:srgbClr val="C98A2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58064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noProof="0" dirty="0">
                <a:solidFill>
                  <a:srgbClr val="C98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2% de risco de malignidade</a:t>
            </a:r>
            <a:endParaRPr lang="pt-B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720840" y="914400"/>
            <a:ext cx="4846320" cy="4187952"/>
          </a:xfrm>
          <a:prstGeom prst="roundRect">
            <a:avLst>
              <a:gd name="adj" fmla="val 1747"/>
            </a:avLst>
          </a:prstGeom>
          <a:solidFill>
            <a:srgbClr val="111111"/>
          </a:solidFill>
          <a:ln w="12700">
            <a:solidFill>
              <a:srgbClr val="AFAFAF"/>
            </a:solidFill>
            <a:prstDash val="solid"/>
          </a:ln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BR" noProof="0" dirty="0"/>
          </a:p>
        </p:txBody>
      </p:sp>
      <p:pic>
        <p:nvPicPr>
          <p:cNvPr id="17" name="Image 0" descr="/home/claude/birads/images/birads_cat3_ra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152" y="1040039"/>
            <a:ext cx="2317696" cy="3936675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720840" y="515721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i="1" noProof="0" dirty="0">
                <a:solidFill>
                  <a:srgbClr val="C98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Calcificações intermediárias (achado real)</a:t>
            </a:r>
            <a:endParaRPr lang="pt-BR" sz="1100" noProof="0" dirty="0"/>
          </a:p>
        </p:txBody>
      </p:sp>
      <p:sp>
        <p:nvSpPr>
          <p:cNvPr id="19" name="Text 16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051560" cy="1051560"/>
          </a:xfrm>
          <a:prstGeom prst="roundRect">
            <a:avLst>
              <a:gd name="adj" fmla="val 12174"/>
            </a:avLst>
          </a:prstGeom>
          <a:solidFill>
            <a:srgbClr val="C98A2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3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4A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1691640" y="457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5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BI-RADS®</a:t>
            </a:r>
            <a:endParaRPr lang="pt-BR" sz="1200" noProof="0" dirty="0"/>
          </a:p>
        </p:txBody>
      </p:sp>
      <p:sp>
        <p:nvSpPr>
          <p:cNvPr id="5" name="Text 3"/>
          <p:cNvSpPr/>
          <p:nvPr/>
        </p:nvSpPr>
        <p:spPr>
          <a:xfrm>
            <a:off x="1691640" y="749808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t-BR" sz="2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Suspeita — baixo grau</a:t>
            </a:r>
            <a:endParaRPr lang="pt-BR" sz="22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760720" cy="1920240"/>
          </a:xfrm>
          <a:prstGeom prst="roundRect">
            <a:avLst>
              <a:gd name="adj" fmla="val 381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C98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TÍPICO</a:t>
            </a:r>
            <a:endParaRPr lang="pt-BR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Nódulo sólido de margens parcialmente indistintas</a:t>
            </a:r>
            <a:endParaRPr lang="pt-BR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palpável de aspecto predominantemente benigno, porém não totalmente típico</a:t>
            </a:r>
            <a:endParaRPr lang="pt-BR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3749040"/>
            <a:ext cx="5760720" cy="1417320"/>
          </a:xfrm>
          <a:prstGeom prst="roundRect">
            <a:avLst>
              <a:gd name="adj" fmla="val 5161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85800" y="39044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C98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endParaRPr lang="pt-BR" sz="1200" noProof="0" dirty="0"/>
          </a:p>
        </p:txBody>
      </p:sp>
      <p:sp>
        <p:nvSpPr>
          <p:cNvPr id="11" name="Text 9"/>
          <p:cNvSpPr/>
          <p:nvPr/>
        </p:nvSpPr>
        <p:spPr>
          <a:xfrm>
            <a:off x="685800" y="4187952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Biópsia recomendada (core </a:t>
            </a:r>
            <a:r>
              <a:rPr lang="pt-BR" sz="160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biopsy</a:t>
            </a:r>
            <a:r>
              <a:rPr lang="pt-BR" sz="16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PAAF guiada por imagem) para elucidação diagnóstica.</a:t>
            </a:r>
            <a:endParaRPr lang="pt-BR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5349240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malignidade</a:t>
            </a:r>
            <a:endParaRPr lang="pt-B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E4E4E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5586984"/>
            <a:ext cx="576072" cy="182880"/>
          </a:xfrm>
          <a:prstGeom prst="roundRect">
            <a:avLst>
              <a:gd name="adj" fmla="val 20000"/>
            </a:avLst>
          </a:prstGeom>
          <a:solidFill>
            <a:srgbClr val="C98A2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58064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noProof="0" dirty="0">
                <a:solidFill>
                  <a:srgbClr val="C98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2% a 10% de risco de malignidade</a:t>
            </a:r>
            <a:endParaRPr lang="pt-B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720840" y="914400"/>
            <a:ext cx="4846320" cy="4187952"/>
          </a:xfrm>
          <a:prstGeom prst="roundRect">
            <a:avLst>
              <a:gd name="adj" fmla="val 1747"/>
            </a:avLst>
          </a:prstGeom>
          <a:solidFill>
            <a:srgbClr val="111111"/>
          </a:solidFill>
          <a:ln w="12700">
            <a:solidFill>
              <a:srgbClr val="AFAFAF"/>
            </a:solidFill>
            <a:prstDash val="solid"/>
          </a:ln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BR" noProof="0" dirty="0"/>
          </a:p>
        </p:txBody>
      </p:sp>
      <p:pic>
        <p:nvPicPr>
          <p:cNvPr id="17" name="Image 0" descr="/home/claude/birads/images/quad/p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338" y="1040039"/>
            <a:ext cx="2533323" cy="3936675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720840" y="515721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i="1" noProof="0" dirty="0">
                <a:solidFill>
                  <a:srgbClr val="C98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Nódulo circunscrito de densidade aumentada (achado real)</a:t>
            </a:r>
            <a:endParaRPr lang="pt-BR" sz="1100" noProof="0" dirty="0"/>
          </a:p>
        </p:txBody>
      </p:sp>
      <p:sp>
        <p:nvSpPr>
          <p:cNvPr id="19" name="Text 16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051560" cy="1051560"/>
          </a:xfrm>
          <a:prstGeom prst="roundRect">
            <a:avLst>
              <a:gd name="adj" fmla="val 12174"/>
            </a:avLst>
          </a:prstGeom>
          <a:solidFill>
            <a:srgbClr val="D98C3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3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4B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1691640" y="457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5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BI-RADS®</a:t>
            </a:r>
            <a:endParaRPr lang="pt-BR" sz="1200" noProof="0" dirty="0"/>
          </a:p>
        </p:txBody>
      </p:sp>
      <p:sp>
        <p:nvSpPr>
          <p:cNvPr id="5" name="Text 3"/>
          <p:cNvSpPr/>
          <p:nvPr/>
        </p:nvSpPr>
        <p:spPr>
          <a:xfrm>
            <a:off x="1691640" y="749808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t-BR" sz="2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Suspeita — grau intermediário</a:t>
            </a:r>
            <a:endParaRPr lang="pt-BR" sz="22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760720" cy="1920240"/>
          </a:xfrm>
          <a:prstGeom prst="roundRect">
            <a:avLst>
              <a:gd name="adj" fmla="val 381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D98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TÍPICO</a:t>
            </a:r>
            <a:endParaRPr lang="pt-BR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Massa de forma irregular e margens indistintas</a:t>
            </a:r>
            <a:endParaRPr lang="pt-BR" sz="2000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Calcificações agrupadas heterogêneas indistintas</a:t>
            </a:r>
            <a:endParaRPr lang="pt-BR" sz="2000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3749040"/>
            <a:ext cx="5760720" cy="1417320"/>
          </a:xfrm>
          <a:prstGeom prst="roundRect">
            <a:avLst>
              <a:gd name="adj" fmla="val 5161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85800" y="39044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D98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endParaRPr lang="pt-BR" sz="1200" noProof="0" dirty="0"/>
          </a:p>
        </p:txBody>
      </p:sp>
      <p:sp>
        <p:nvSpPr>
          <p:cNvPr id="11" name="Text 9"/>
          <p:cNvSpPr/>
          <p:nvPr/>
        </p:nvSpPr>
        <p:spPr>
          <a:xfrm>
            <a:off x="685800" y="4187952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Biópsia percutânea indicada; correlação </a:t>
            </a:r>
            <a:r>
              <a:rPr lang="pt-BR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radiopatológica</a:t>
            </a: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obrigatória para validar o resultado.</a:t>
            </a:r>
            <a:endParaRPr lang="pt-BR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5349240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malignidade</a:t>
            </a:r>
            <a:endParaRPr lang="pt-B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E4E4E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5586984"/>
            <a:ext cx="2880360" cy="182880"/>
          </a:xfrm>
          <a:prstGeom prst="roundRect">
            <a:avLst>
              <a:gd name="adj" fmla="val 20000"/>
            </a:avLst>
          </a:prstGeom>
          <a:solidFill>
            <a:srgbClr val="D98C3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58064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noProof="0" dirty="0">
                <a:solidFill>
                  <a:srgbClr val="D98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a 50% de risco de malignidade</a:t>
            </a:r>
            <a:endParaRPr lang="pt-B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720840" y="914400"/>
            <a:ext cx="4846320" cy="4187952"/>
          </a:xfrm>
          <a:prstGeom prst="roundRect">
            <a:avLst>
              <a:gd name="adj" fmla="val 1747"/>
            </a:avLst>
          </a:prstGeom>
          <a:solidFill>
            <a:srgbClr val="111111"/>
          </a:solidFill>
          <a:ln w="12700">
            <a:solidFill>
              <a:srgbClr val="AFAFAF"/>
            </a:solidFill>
            <a:prstDash val="solid"/>
          </a:ln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BR" noProof="0" dirty="0"/>
          </a:p>
        </p:txBody>
      </p:sp>
      <p:pic>
        <p:nvPicPr>
          <p:cNvPr id="17" name="Image 0" descr="/home/claude/birads/images/birads_cat4_ra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110" y="1040039"/>
            <a:ext cx="2351780" cy="3936675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720840" y="515721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i="1" noProof="0" dirty="0">
                <a:solidFill>
                  <a:srgbClr val="D98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Calcificações agrupadas heterogêneas (achado real)</a:t>
            </a:r>
            <a:endParaRPr lang="pt-BR" sz="1100" noProof="0" dirty="0"/>
          </a:p>
        </p:txBody>
      </p:sp>
      <p:sp>
        <p:nvSpPr>
          <p:cNvPr id="19" name="Text 16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051560" cy="1051560"/>
          </a:xfrm>
          <a:prstGeom prst="roundRect">
            <a:avLst>
              <a:gd name="adj" fmla="val 12174"/>
            </a:avLst>
          </a:prstGeom>
          <a:solidFill>
            <a:srgbClr val="B23A3A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3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4C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1691640" y="457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5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BI-RADS®</a:t>
            </a:r>
            <a:endParaRPr lang="pt-BR" sz="1200" noProof="0" dirty="0"/>
          </a:p>
        </p:txBody>
      </p:sp>
      <p:sp>
        <p:nvSpPr>
          <p:cNvPr id="5" name="Text 3"/>
          <p:cNvSpPr/>
          <p:nvPr/>
        </p:nvSpPr>
        <p:spPr>
          <a:xfrm>
            <a:off x="1691640" y="749808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t-BR" sz="2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Suspeita — alto grau</a:t>
            </a:r>
            <a:endParaRPr lang="pt-BR" sz="22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760720" cy="1920240"/>
          </a:xfrm>
          <a:prstGeom prst="roundRect">
            <a:avLst>
              <a:gd name="adj" fmla="val 381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TÍPICO</a:t>
            </a:r>
            <a:endParaRPr lang="pt-BR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Massa irregular, lobulada, de margens indistintas</a:t>
            </a:r>
            <a:endParaRPr lang="pt-BR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Microcalcificações </a:t>
            </a:r>
            <a:r>
              <a:rPr lang="pt-BR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pleomórficas</a:t>
            </a: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agrupadas associadas</a:t>
            </a:r>
            <a:endParaRPr lang="pt-BR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Distorção arquitetural focal</a:t>
            </a:r>
            <a:endParaRPr lang="pt-BR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3749040"/>
            <a:ext cx="5760720" cy="1417320"/>
          </a:xfrm>
          <a:prstGeom prst="roundRect">
            <a:avLst>
              <a:gd name="adj" fmla="val 5161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85800" y="39044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endParaRPr lang="pt-BR" sz="1200" noProof="0" dirty="0"/>
          </a:p>
        </p:txBody>
      </p:sp>
      <p:sp>
        <p:nvSpPr>
          <p:cNvPr id="11" name="Text 9"/>
          <p:cNvSpPr/>
          <p:nvPr/>
        </p:nvSpPr>
        <p:spPr>
          <a:xfrm>
            <a:off x="685800" y="4187952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Biópsia com prioridade; alta probabilidade de neoplasia — seguir fluxo diagnóstico rápido.</a:t>
            </a:r>
            <a:endParaRPr lang="pt-BR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5349240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malignidade</a:t>
            </a:r>
            <a:endParaRPr lang="pt-B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E4E4E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5586984"/>
            <a:ext cx="5472684" cy="182880"/>
          </a:xfrm>
          <a:prstGeom prst="roundRect">
            <a:avLst>
              <a:gd name="adj" fmla="val 20000"/>
            </a:avLst>
          </a:prstGeom>
          <a:solidFill>
            <a:srgbClr val="B23A3A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58064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noProof="0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a 95% de risco de malignidade</a:t>
            </a:r>
            <a:endParaRPr lang="pt-B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720840" y="914400"/>
            <a:ext cx="4846320" cy="4480560"/>
          </a:xfrm>
          <a:prstGeom prst="roundRect">
            <a:avLst>
              <a:gd name="adj" fmla="val 1633"/>
            </a:avLst>
          </a:prstGeom>
          <a:solidFill>
            <a:srgbClr val="D8D8D8"/>
          </a:solidFill>
          <a:ln w="12700">
            <a:solidFill>
              <a:srgbClr val="AFAFAF"/>
            </a:solidFill>
            <a:prstDash val="solid"/>
          </a:ln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BR" noProof="0" dirty="0"/>
          </a:p>
        </p:txBody>
      </p:sp>
      <p:sp>
        <p:nvSpPr>
          <p:cNvPr id="17" name="Shape 15"/>
          <p:cNvSpPr/>
          <p:nvPr/>
        </p:nvSpPr>
        <p:spPr>
          <a:xfrm>
            <a:off x="7593178" y="1810512"/>
            <a:ext cx="2665476" cy="1792224"/>
          </a:xfrm>
          <a:prstGeom prst="ellipse">
            <a:avLst/>
          </a:prstGeom>
          <a:solidFill>
            <a:srgbClr val="C4C4C4">
              <a:alpha val="55000"/>
            </a:srgb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8" name="Shape 16"/>
          <p:cNvSpPr/>
          <p:nvPr/>
        </p:nvSpPr>
        <p:spPr>
          <a:xfrm>
            <a:off x="9386316" y="1452067"/>
            <a:ext cx="1696212" cy="1344168"/>
          </a:xfrm>
          <a:prstGeom prst="ellipse">
            <a:avLst/>
          </a:prstGeom>
          <a:solidFill>
            <a:srgbClr val="C4C4C4">
              <a:alpha val="55000"/>
            </a:srgb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9" name="Shape 17"/>
          <p:cNvSpPr/>
          <p:nvPr/>
        </p:nvSpPr>
        <p:spPr>
          <a:xfrm>
            <a:off x="7932420" y="3378708"/>
            <a:ext cx="1938528" cy="1568196"/>
          </a:xfrm>
          <a:prstGeom prst="ellipse">
            <a:avLst/>
          </a:prstGeom>
          <a:solidFill>
            <a:srgbClr val="C4C4C4">
              <a:alpha val="55000"/>
            </a:srgb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0" name="Shape 18"/>
          <p:cNvSpPr/>
          <p:nvPr/>
        </p:nvSpPr>
        <p:spPr>
          <a:xfrm>
            <a:off x="9725558" y="3154680"/>
            <a:ext cx="1453896" cy="1344168"/>
          </a:xfrm>
          <a:prstGeom prst="ellipse">
            <a:avLst/>
          </a:prstGeom>
          <a:solidFill>
            <a:srgbClr val="C4C4C4">
              <a:alpha val="55000"/>
            </a:srgb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1" name="Shape 19"/>
          <p:cNvSpPr/>
          <p:nvPr/>
        </p:nvSpPr>
        <p:spPr>
          <a:xfrm>
            <a:off x="7205472" y="3692347"/>
            <a:ext cx="1453896" cy="1254557"/>
          </a:xfrm>
          <a:prstGeom prst="ellipse">
            <a:avLst/>
          </a:prstGeom>
          <a:solidFill>
            <a:srgbClr val="C4C4C4">
              <a:alpha val="55000"/>
            </a:srgb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2" name="Shape 20"/>
          <p:cNvSpPr/>
          <p:nvPr/>
        </p:nvSpPr>
        <p:spPr>
          <a:xfrm>
            <a:off x="8796528" y="4221328"/>
            <a:ext cx="1009852" cy="976579"/>
          </a:xfrm>
          <a:prstGeom prst="cloud">
            <a:avLst/>
          </a:prstGeom>
          <a:solidFill>
            <a:srgbClr val="E3B79A"/>
          </a:solidFill>
          <a:ln w="25400">
            <a:solidFill>
              <a:srgbClr val="B23A3A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3" name="Shape 21"/>
          <p:cNvSpPr/>
          <p:nvPr/>
        </p:nvSpPr>
        <p:spPr>
          <a:xfrm>
            <a:off x="10016338" y="1989734"/>
            <a:ext cx="121158" cy="112014"/>
          </a:xfrm>
          <a:prstGeom prst="ellipse">
            <a:avLst/>
          </a:prstGeom>
          <a:solidFill>
            <a:srgbClr val="8A2E2E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4" name="Shape 22"/>
          <p:cNvSpPr/>
          <p:nvPr/>
        </p:nvSpPr>
        <p:spPr>
          <a:xfrm>
            <a:off x="10210190" y="2258568"/>
            <a:ext cx="121158" cy="112014"/>
          </a:xfrm>
          <a:prstGeom prst="ellipse">
            <a:avLst/>
          </a:prstGeom>
          <a:solidFill>
            <a:srgbClr val="8A2E2E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5" name="Shape 23"/>
          <p:cNvSpPr/>
          <p:nvPr/>
        </p:nvSpPr>
        <p:spPr>
          <a:xfrm>
            <a:off x="9919411" y="2437790"/>
            <a:ext cx="121158" cy="112014"/>
          </a:xfrm>
          <a:prstGeom prst="ellipse">
            <a:avLst/>
          </a:prstGeom>
          <a:solidFill>
            <a:srgbClr val="8A2E2E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6" name="Shape 24"/>
          <p:cNvSpPr/>
          <p:nvPr/>
        </p:nvSpPr>
        <p:spPr>
          <a:xfrm>
            <a:off x="10307117" y="2617013"/>
            <a:ext cx="121158" cy="112014"/>
          </a:xfrm>
          <a:prstGeom prst="ellipse">
            <a:avLst/>
          </a:prstGeom>
          <a:solidFill>
            <a:srgbClr val="8A2E2E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7" name="Text 25"/>
          <p:cNvSpPr/>
          <p:nvPr/>
        </p:nvSpPr>
        <p:spPr>
          <a:xfrm>
            <a:off x="6720840" y="5449824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i="1" noProof="0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Massa lobulada irregular + microcalcificações agrupadas</a:t>
            </a:r>
            <a:endParaRPr lang="pt-BR" sz="1100" noProof="0" dirty="0"/>
          </a:p>
        </p:txBody>
      </p:sp>
      <p:sp>
        <p:nvSpPr>
          <p:cNvPr id="28" name="Text 26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9C297049-269D-A533-DC77-D1A7A28E7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1001268"/>
            <a:ext cx="4800599" cy="29032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PANORAMA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7480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8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 A  IMPORTÂNCIA DO RASTREIO NO PROGRAMA DE SAÚDE DA FAMÍLIA (- PSF)?</a:t>
            </a:r>
            <a:endParaRPr lang="pt-BR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5760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pt-BR" sz="2000" b="1" noProof="0" dirty="0">
                <a:solidFill>
                  <a:srgbClr val="4A1F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1 - O PSF é a porta de entrada. </a:t>
            </a: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onde a maioria das mulheres relata sintomas mamários, recebe pedidos de mamografia e ouve a primeira explicação do resultado.</a:t>
            </a:r>
            <a:endParaRPr lang="pt-BR" sz="2000" noProof="0" dirty="0"/>
          </a:p>
        </p:txBody>
      </p:sp>
      <p:sp>
        <p:nvSpPr>
          <p:cNvPr id="5" name="Text 3"/>
          <p:cNvSpPr/>
          <p:nvPr/>
        </p:nvSpPr>
        <p:spPr>
          <a:xfrm>
            <a:off x="548640" y="3063240"/>
            <a:ext cx="5760720" cy="13099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pt-BR" sz="200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 Reconhecer um achado benigno evita ansiedade e exames desnecessários</a:t>
            </a: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pt-BR" sz="2000" noProof="0" dirty="0"/>
          </a:p>
        </p:txBody>
      </p:sp>
      <p:sp>
        <p:nvSpPr>
          <p:cNvPr id="6" name="Shape 4"/>
          <p:cNvSpPr/>
          <p:nvPr/>
        </p:nvSpPr>
        <p:spPr>
          <a:xfrm>
            <a:off x="6675120" y="1554480"/>
            <a:ext cx="4937760" cy="1417320"/>
          </a:xfrm>
          <a:prstGeom prst="roundRect">
            <a:avLst>
              <a:gd name="adj" fmla="val 5161"/>
            </a:avLst>
          </a:prstGeom>
          <a:solidFill>
            <a:srgbClr val="4A1F3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903720" y="1664208"/>
            <a:ext cx="1554480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600" b="1" noProof="0" dirty="0">
                <a:solidFill>
                  <a:srgbClr val="ECE2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73.610</a:t>
            </a:r>
            <a:endParaRPr lang="pt-BR" sz="2600" noProof="0" dirty="0"/>
          </a:p>
        </p:txBody>
      </p:sp>
      <p:sp>
        <p:nvSpPr>
          <p:cNvPr id="8" name="Text 6"/>
          <p:cNvSpPr/>
          <p:nvPr/>
        </p:nvSpPr>
        <p:spPr>
          <a:xfrm>
            <a:off x="8503920" y="1664208"/>
            <a:ext cx="2926080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pt-B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novos casos estimados de câncer de mama no Brasil (triênio 2023–2025) — INCA</a:t>
            </a:r>
            <a:endParaRPr lang="pt-BR" sz="1600" noProof="0" dirty="0"/>
          </a:p>
        </p:txBody>
      </p:sp>
      <p:sp>
        <p:nvSpPr>
          <p:cNvPr id="9" name="Shape 7"/>
          <p:cNvSpPr/>
          <p:nvPr/>
        </p:nvSpPr>
        <p:spPr>
          <a:xfrm>
            <a:off x="6675120" y="3200400"/>
            <a:ext cx="4937760" cy="1417320"/>
          </a:xfrm>
          <a:prstGeom prst="roundRect">
            <a:avLst>
              <a:gd name="adj" fmla="val 5161"/>
            </a:avLst>
          </a:prstGeom>
          <a:solidFill>
            <a:srgbClr val="4A1F3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903720" y="3310128"/>
            <a:ext cx="1554480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600" b="1" noProof="0" dirty="0">
                <a:solidFill>
                  <a:srgbClr val="ECE2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1ª</a:t>
            </a:r>
            <a:endParaRPr lang="pt-BR" sz="2600" noProof="0" dirty="0"/>
          </a:p>
        </p:txBody>
      </p:sp>
      <p:sp>
        <p:nvSpPr>
          <p:cNvPr id="11" name="Text 9"/>
          <p:cNvSpPr/>
          <p:nvPr/>
        </p:nvSpPr>
        <p:spPr>
          <a:xfrm>
            <a:off x="8503920" y="3310128"/>
            <a:ext cx="2926080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pt-B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causa de óbito oncológico entre mulheres no Brasil, e o câncer mais incidente (exceto pele não melanoma)</a:t>
            </a:r>
            <a:endParaRPr lang="pt-BR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6675120" y="4846320"/>
            <a:ext cx="4937760" cy="1417320"/>
          </a:xfrm>
          <a:prstGeom prst="roundRect">
            <a:avLst>
              <a:gd name="adj" fmla="val 5161"/>
            </a:avLst>
          </a:prstGeom>
          <a:solidFill>
            <a:srgbClr val="0070C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3" name="Text 11"/>
          <p:cNvSpPr/>
          <p:nvPr/>
        </p:nvSpPr>
        <p:spPr>
          <a:xfrm>
            <a:off x="6903720" y="4956048"/>
            <a:ext cx="1554480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2600" b="1" noProof="0" dirty="0">
                <a:solidFill>
                  <a:srgbClr val="ECE2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95%</a:t>
            </a:r>
            <a:endParaRPr lang="pt-BR" sz="2600" noProof="0" dirty="0"/>
          </a:p>
        </p:txBody>
      </p:sp>
      <p:sp>
        <p:nvSpPr>
          <p:cNvPr id="14" name="Text 12"/>
          <p:cNvSpPr/>
          <p:nvPr/>
        </p:nvSpPr>
        <p:spPr>
          <a:xfrm>
            <a:off x="8503920" y="4956048"/>
            <a:ext cx="2926080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pt-BR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chance de cura quando o diagnóstico é precoce</a:t>
            </a:r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sp>
        <p:nvSpPr>
          <p:cNvPr id="16" name="Text 14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pt-BR" sz="900" noProof="0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5FCE4FE5-525E-DFC7-AF4D-1FB7D7B4E053}"/>
              </a:ext>
            </a:extLst>
          </p:cNvPr>
          <p:cNvSpPr/>
          <p:nvPr/>
        </p:nvSpPr>
        <p:spPr>
          <a:xfrm>
            <a:off x="457200" y="4507992"/>
            <a:ext cx="5760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pt-BR" sz="200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3 - Reconhecer um achado suspeito evita atraso no diagnóstico</a:t>
            </a: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Que </a:t>
            </a:r>
            <a:r>
              <a:rPr lang="pt-BR" sz="2000" b="1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 aumentar a chance de cura</a:t>
            </a: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pt-BR" sz="2000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051560" cy="1051560"/>
          </a:xfrm>
          <a:prstGeom prst="roundRect">
            <a:avLst>
              <a:gd name="adj" fmla="val 12174"/>
            </a:avLst>
          </a:prstGeom>
          <a:solidFill>
            <a:srgbClr val="B23A3A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3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1691640" y="457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5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BI-RADS®</a:t>
            </a:r>
            <a:endParaRPr lang="pt-BR" sz="1200" noProof="0" dirty="0"/>
          </a:p>
        </p:txBody>
      </p:sp>
      <p:sp>
        <p:nvSpPr>
          <p:cNvPr id="5" name="Text 3"/>
          <p:cNvSpPr/>
          <p:nvPr/>
        </p:nvSpPr>
        <p:spPr>
          <a:xfrm>
            <a:off x="1691640" y="749808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t-BR" sz="2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Altamente sugestiva de malignidade</a:t>
            </a:r>
            <a:endParaRPr lang="pt-BR" sz="22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760720" cy="1920240"/>
          </a:xfrm>
          <a:prstGeom prst="roundRect">
            <a:avLst>
              <a:gd name="adj" fmla="val 381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TÍPICO</a:t>
            </a:r>
            <a:endParaRPr lang="pt-BR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Massa espiculada de contornos irregulares</a:t>
            </a:r>
            <a:endParaRPr lang="pt-BR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Calcificações </a:t>
            </a:r>
            <a:r>
              <a:rPr lang="pt-BR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pleomórficas</a:t>
            </a: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finas, agrupadas em distribuição linear/segmentar</a:t>
            </a:r>
            <a:endParaRPr lang="pt-BR" noProof="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Distorção arquitetural importante</a:t>
            </a:r>
            <a:endParaRPr lang="pt-BR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3749040"/>
            <a:ext cx="5760720" cy="1417320"/>
          </a:xfrm>
          <a:prstGeom prst="roundRect">
            <a:avLst>
              <a:gd name="adj" fmla="val 5161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85800" y="39044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endParaRPr lang="pt-BR" sz="1200" noProof="0" dirty="0"/>
          </a:p>
        </p:txBody>
      </p:sp>
      <p:sp>
        <p:nvSpPr>
          <p:cNvPr id="11" name="Text 9"/>
          <p:cNvSpPr/>
          <p:nvPr/>
        </p:nvSpPr>
        <p:spPr>
          <a:xfrm>
            <a:off x="685800" y="4187952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Biópsia obrigatória; iniciar estadiamento em paralelo, dada a alta probabilidade de câncer.</a:t>
            </a:r>
            <a:endParaRPr lang="pt-BR" sz="2000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5349240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malignidade</a:t>
            </a:r>
            <a:endParaRPr lang="pt-B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E4E4E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5586984"/>
            <a:ext cx="5645506" cy="182880"/>
          </a:xfrm>
          <a:prstGeom prst="roundRect">
            <a:avLst>
              <a:gd name="adj" fmla="val 20000"/>
            </a:avLst>
          </a:prstGeom>
          <a:solidFill>
            <a:srgbClr val="B23A3A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58064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noProof="0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95% de risco de malignidade</a:t>
            </a:r>
            <a:endParaRPr lang="pt-B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720840" y="914400"/>
            <a:ext cx="4846320" cy="2770632"/>
          </a:xfrm>
          <a:prstGeom prst="roundRect">
            <a:avLst>
              <a:gd name="adj" fmla="val 2640"/>
            </a:avLst>
          </a:prstGeom>
          <a:solidFill>
            <a:srgbClr val="111111"/>
          </a:solidFill>
          <a:ln w="12700">
            <a:solidFill>
              <a:srgbClr val="AFAFAF"/>
            </a:solidFill>
            <a:prstDash val="solid"/>
          </a:ln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BR" noProof="0" dirty="0"/>
          </a:p>
        </p:txBody>
      </p:sp>
      <p:pic>
        <p:nvPicPr>
          <p:cNvPr id="17" name="Image 0" descr="/home/claude/birads/images/birads5_cropp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415" y="997519"/>
            <a:ext cx="2211170" cy="260439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720840" y="373989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i="1" noProof="0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Massa espiculada com calcificações associadas (achado real)</a:t>
            </a:r>
            <a:endParaRPr lang="pt-BR" sz="1100" noProof="0" dirty="0"/>
          </a:p>
        </p:txBody>
      </p:sp>
      <p:sp>
        <p:nvSpPr>
          <p:cNvPr id="19" name="Text 16"/>
          <p:cNvSpPr/>
          <p:nvPr/>
        </p:nvSpPr>
        <p:spPr>
          <a:xfrm>
            <a:off x="6720840" y="4142232"/>
            <a:ext cx="4846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b="1" kern="0" spc="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OUTROS EXEMPLOS REAIS</a:t>
            </a:r>
            <a:endParaRPr lang="pt-BR" sz="1000" noProof="0" dirty="0"/>
          </a:p>
        </p:txBody>
      </p:sp>
      <p:sp>
        <p:nvSpPr>
          <p:cNvPr id="20" name="Shape 17"/>
          <p:cNvSpPr/>
          <p:nvPr/>
        </p:nvSpPr>
        <p:spPr>
          <a:xfrm>
            <a:off x="6720840" y="4398264"/>
            <a:ext cx="1129284" cy="914400"/>
          </a:xfrm>
          <a:prstGeom prst="roundRect">
            <a:avLst>
              <a:gd name="adj" fmla="val 5000"/>
            </a:avLst>
          </a:prstGeom>
          <a:solidFill>
            <a:srgbClr val="111111"/>
          </a:solidFill>
          <a:ln w="952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pic>
        <p:nvPicPr>
          <p:cNvPr id="21" name="Image 1" descr="/home/claude/birads/images/cat5_extra/cas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586" y="4425696"/>
            <a:ext cx="835792" cy="859536"/>
          </a:xfrm>
          <a:prstGeom prst="rect">
            <a:avLst/>
          </a:prstGeom>
        </p:spPr>
      </p:pic>
      <p:sp>
        <p:nvSpPr>
          <p:cNvPr id="22" name="Shape 18"/>
          <p:cNvSpPr/>
          <p:nvPr/>
        </p:nvSpPr>
        <p:spPr>
          <a:xfrm>
            <a:off x="7959852" y="4398264"/>
            <a:ext cx="1129284" cy="914400"/>
          </a:xfrm>
          <a:prstGeom prst="roundRect">
            <a:avLst>
              <a:gd name="adj" fmla="val 5000"/>
            </a:avLst>
          </a:prstGeom>
          <a:solidFill>
            <a:srgbClr val="111111"/>
          </a:solidFill>
          <a:ln w="952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pic>
        <p:nvPicPr>
          <p:cNvPr id="23" name="Image 2" descr="/home/claude/birads/images/cat5_extra/case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6598" y="4425696"/>
            <a:ext cx="835792" cy="859536"/>
          </a:xfrm>
          <a:prstGeom prst="rect">
            <a:avLst/>
          </a:prstGeom>
        </p:spPr>
      </p:pic>
      <p:sp>
        <p:nvSpPr>
          <p:cNvPr id="24" name="Shape 19"/>
          <p:cNvSpPr/>
          <p:nvPr/>
        </p:nvSpPr>
        <p:spPr>
          <a:xfrm>
            <a:off x="9198864" y="4398264"/>
            <a:ext cx="1129284" cy="914400"/>
          </a:xfrm>
          <a:prstGeom prst="roundRect">
            <a:avLst>
              <a:gd name="adj" fmla="val 5000"/>
            </a:avLst>
          </a:prstGeom>
          <a:solidFill>
            <a:srgbClr val="111111"/>
          </a:solidFill>
          <a:ln w="952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pic>
        <p:nvPicPr>
          <p:cNvPr id="25" name="Image 3" descr="/home/claude/birads/images/cat5_extra/case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166" y="4425696"/>
            <a:ext cx="854680" cy="859536"/>
          </a:xfrm>
          <a:prstGeom prst="rect">
            <a:avLst/>
          </a:prstGeom>
        </p:spPr>
      </p:pic>
      <p:sp>
        <p:nvSpPr>
          <p:cNvPr id="26" name="Shape 20"/>
          <p:cNvSpPr/>
          <p:nvPr/>
        </p:nvSpPr>
        <p:spPr>
          <a:xfrm>
            <a:off x="10437876" y="4398264"/>
            <a:ext cx="1129284" cy="914400"/>
          </a:xfrm>
          <a:prstGeom prst="roundRect">
            <a:avLst>
              <a:gd name="adj" fmla="val 5000"/>
            </a:avLst>
          </a:prstGeom>
          <a:solidFill>
            <a:srgbClr val="111111"/>
          </a:solidFill>
          <a:ln w="9525">
            <a:solidFill>
              <a:srgbClr val="AFAFAF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pic>
        <p:nvPicPr>
          <p:cNvPr id="27" name="Image 4" descr="/home/claude/birads/images/cat5_extra/case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5178" y="4425696"/>
            <a:ext cx="854680" cy="859536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051560" cy="1051560"/>
          </a:xfrm>
          <a:prstGeom prst="roundRect">
            <a:avLst>
              <a:gd name="adj" fmla="val 12174"/>
            </a:avLst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3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1691640" y="457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5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BI-RADS®</a:t>
            </a:r>
            <a:endParaRPr lang="pt-BR" sz="1200" noProof="0" dirty="0"/>
          </a:p>
        </p:txBody>
      </p:sp>
      <p:sp>
        <p:nvSpPr>
          <p:cNvPr id="5" name="Text 3"/>
          <p:cNvSpPr/>
          <p:nvPr/>
        </p:nvSpPr>
        <p:spPr>
          <a:xfrm>
            <a:off x="1691640" y="749808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t-BR" sz="2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Malignidade já comprovada por biópsia</a:t>
            </a:r>
            <a:endParaRPr lang="pt-BR" sz="22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5760720" cy="1920240"/>
          </a:xfrm>
          <a:prstGeom prst="roundRect">
            <a:avLst>
              <a:gd name="adj" fmla="val 3810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18470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TÍPICO</a:t>
            </a:r>
            <a:endParaRPr lang="pt-BR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pt-BR" sz="200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Achado de imagem correspondente a lesão já biopsiada com resultado histopatológico positivo para câncer</a:t>
            </a:r>
            <a:endParaRPr lang="pt-BR" sz="2000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3749040"/>
            <a:ext cx="5760720" cy="1417320"/>
          </a:xfrm>
          <a:prstGeom prst="roundRect">
            <a:avLst>
              <a:gd name="adj" fmla="val 5161"/>
            </a:avLst>
          </a:prstGeom>
          <a:solidFill>
            <a:srgbClr val="F7F1E8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685800" y="39044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100" noProof="0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endParaRPr lang="pt-BR" sz="1200" noProof="0" dirty="0"/>
          </a:p>
        </p:txBody>
      </p:sp>
      <p:sp>
        <p:nvSpPr>
          <p:cNvPr id="11" name="Text 9"/>
          <p:cNvSpPr/>
          <p:nvPr/>
        </p:nvSpPr>
        <p:spPr>
          <a:xfrm>
            <a:off x="685800" y="4187952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t-BR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usada para acompanhamento pré-tratamento (ex.: resposta à quimioterapia neoadjuvante) ou planejamento cirúrgico — não para rastreamento.</a:t>
            </a:r>
            <a:endParaRPr lang="pt-BR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5349240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malignidade</a:t>
            </a:r>
            <a:endParaRPr lang="pt-BR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E4E4E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5586984"/>
            <a:ext cx="5760720" cy="182880"/>
          </a:xfrm>
          <a:prstGeom prst="roundRect">
            <a:avLst>
              <a:gd name="adj" fmla="val 20000"/>
            </a:avLst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58064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noProof="0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Malignidade confirmada</a:t>
            </a:r>
            <a:endParaRPr lang="pt-B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6720840" y="914400"/>
            <a:ext cx="4846320" cy="4187952"/>
          </a:xfrm>
          <a:prstGeom prst="roundRect">
            <a:avLst>
              <a:gd name="adj" fmla="val 1747"/>
            </a:avLst>
          </a:prstGeom>
          <a:solidFill>
            <a:srgbClr val="111111"/>
          </a:solidFill>
          <a:ln w="12700">
            <a:solidFill>
              <a:srgbClr val="AFAFAF"/>
            </a:solidFill>
            <a:prstDash val="solid"/>
          </a:ln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BR" noProof="0" dirty="0"/>
          </a:p>
        </p:txBody>
      </p:sp>
      <p:pic>
        <p:nvPicPr>
          <p:cNvPr id="17" name="Image 0" descr="/home/claude/birads/images/quad/p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4437" y="1040039"/>
            <a:ext cx="2679126" cy="3936675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720840" y="515721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100" i="1" noProof="0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Lesão com malignidade confirmada por biópsia (achado real)</a:t>
            </a:r>
            <a:endParaRPr lang="pt-BR" sz="1100" noProof="0" dirty="0"/>
          </a:p>
        </p:txBody>
      </p:sp>
      <p:sp>
        <p:nvSpPr>
          <p:cNvPr id="19" name="Text 16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IRADS 1"/>
          <p:cNvSpPr txBox="1">
            <a:spLocks noGrp="1"/>
          </p:cNvSpPr>
          <p:nvPr>
            <p:ph type="subTitle" sz="quarter" idx="1"/>
          </p:nvPr>
        </p:nvSpPr>
        <p:spPr>
          <a:xfrm>
            <a:off x="2895600" y="5851939"/>
            <a:ext cx="6400800" cy="708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pt-BR" noProof="0" dirty="0"/>
              <a:t>BIRADS 1</a:t>
            </a:r>
          </a:p>
        </p:txBody>
      </p:sp>
      <p:pic>
        <p:nvPicPr>
          <p:cNvPr id="152" name="Captura de Tela 2022-10-23 às 18.03.08.png" descr="Captura de Tela 2022-10-23 às 18.03.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371" y="1741385"/>
            <a:ext cx="3586154" cy="39161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Captura de Tela 2022-10-23 às 18.03.12.png" descr="Captura de Tela 2022-10-23 às 18.03.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8272" y="1741385"/>
            <a:ext cx="3993426" cy="3916168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1025A41E-6A80-BBAC-8AE5-DD3C5AC9A8CC}"/>
              </a:ext>
            </a:extLst>
          </p:cNvPr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NÓDULO MAMOGRÁFICO: </a:t>
            </a:r>
            <a:r>
              <a:rPr lang="pt-BR" sz="3000" b="1" noProof="0" dirty="0">
                <a:solidFill>
                  <a:schemeClr val="accent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COMO SE CARACTERIZA</a:t>
            </a:r>
            <a:endParaRPr lang="pt-BR" sz="3000" noProof="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RADS 2"/>
          <p:cNvSpPr txBox="1">
            <a:spLocks noGrp="1"/>
          </p:cNvSpPr>
          <p:nvPr>
            <p:ph type="subTitle" sz="quarter" idx="1"/>
          </p:nvPr>
        </p:nvSpPr>
        <p:spPr>
          <a:xfrm>
            <a:off x="2895600" y="6080100"/>
            <a:ext cx="6400800" cy="708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pt-BR" noProof="0" dirty="0"/>
              <a:t>BIRADS 2</a:t>
            </a:r>
          </a:p>
        </p:txBody>
      </p:sp>
      <p:pic>
        <p:nvPicPr>
          <p:cNvPr id="157" name="Calc_Vasc_CC.jpg" descr="Calc_Vasc_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964" y="1402856"/>
            <a:ext cx="5692072" cy="459063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EA2CE93C-CB14-8A4C-9871-896659BA3B32}"/>
              </a:ext>
            </a:extLst>
          </p:cNvPr>
          <p:cNvSpPr/>
          <p:nvPr/>
        </p:nvSpPr>
        <p:spPr>
          <a:xfrm>
            <a:off x="548640" y="48531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NÓDULO MAMOGRÁFICO: </a:t>
            </a:r>
            <a:r>
              <a:rPr lang="pt-BR" sz="3000" b="1" noProof="0" dirty="0">
                <a:solidFill>
                  <a:schemeClr val="accent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COMO SE CARACTERIZA</a:t>
            </a:r>
            <a:endParaRPr lang="pt-BR" sz="3000" noProof="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IRADS 5"/>
          <p:cNvSpPr txBox="1">
            <a:spLocks noGrp="1"/>
          </p:cNvSpPr>
          <p:nvPr>
            <p:ph type="subTitle" sz="quarter" idx="1"/>
          </p:nvPr>
        </p:nvSpPr>
        <p:spPr>
          <a:xfrm>
            <a:off x="2895600" y="6115202"/>
            <a:ext cx="6400800" cy="708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pt-BR" noProof="0" dirty="0"/>
              <a:t>BIRADS 5</a:t>
            </a:r>
          </a:p>
        </p:txBody>
      </p:sp>
      <p:pic>
        <p:nvPicPr>
          <p:cNvPr id="16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639" y="1378005"/>
            <a:ext cx="6220722" cy="466554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41ECF2E3-7617-5A11-7A28-63895EF90F0D}"/>
              </a:ext>
            </a:extLst>
          </p:cNvPr>
          <p:cNvSpPr/>
          <p:nvPr/>
        </p:nvSpPr>
        <p:spPr>
          <a:xfrm>
            <a:off x="563880" y="389781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noProof="0" dirty="0">
                <a:solidFill>
                  <a:srgbClr val="C00000"/>
                </a:solidFill>
                <a:latin typeface="Bodoni MT Black" panose="02070A03080606020203" pitchFamily="18" charset="0"/>
                <a:ea typeface="Cambria" pitchFamily="34" charset="-122"/>
                <a:cs typeface="Cambria" pitchFamily="34" charset="-120"/>
              </a:rPr>
              <a:t>NÓDULOS MAMOGRÁFICOS  “SUSPEITOS”</a:t>
            </a:r>
            <a:endParaRPr lang="pt-BR" sz="3000" noProof="0" dirty="0">
              <a:solidFill>
                <a:srgbClr val="C00000"/>
              </a:solidFill>
              <a:latin typeface="Bodoni MT Black" panose="02070A03080606020203" pitchFamily="18" charset="0"/>
            </a:endParaRP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69493"/>
            <a:ext cx="9144000" cy="528850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1">
            <a:extLst>
              <a:ext uri="{FF2B5EF4-FFF2-40B4-BE49-F238E27FC236}">
                <a16:creationId xmlns:a16="http://schemas.microsoft.com/office/drawing/2014/main" id="{0B7FB481-9E07-254B-AFA8-F002672CD417}"/>
              </a:ext>
            </a:extLst>
          </p:cNvPr>
          <p:cNvSpPr/>
          <p:nvPr/>
        </p:nvSpPr>
        <p:spPr>
          <a:xfrm>
            <a:off x="563880" y="389781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3000" noProof="0" dirty="0">
                <a:solidFill>
                  <a:srgbClr val="C00000"/>
                </a:solidFill>
                <a:latin typeface="Bodoni MT Black" panose="02070A03080606020203" pitchFamily="18" charset="0"/>
                <a:ea typeface="Cambria" pitchFamily="34" charset="-122"/>
                <a:cs typeface="Cambria" pitchFamily="34" charset="-120"/>
              </a:rPr>
              <a:t>NÓDULOS MAMOGRÁFICOS  “SUSPEITOS”</a:t>
            </a:r>
            <a:endParaRPr lang="pt-BR" sz="3000" noProof="0" dirty="0">
              <a:solidFill>
                <a:srgbClr val="C00000"/>
              </a:solidFill>
              <a:latin typeface="Bodoni MT Black" panose="02070A03080606020203" pitchFamily="18" charset="0"/>
            </a:endParaRP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LAUDO À AÇÃO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Fluxo de conduta a partir do laudo</a:t>
            </a:r>
            <a:endParaRPr lang="pt-BR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965960" cy="1554480"/>
          </a:xfrm>
          <a:prstGeom prst="roundRect">
            <a:avLst>
              <a:gd name="adj" fmla="val 4706"/>
            </a:avLst>
          </a:prstGeom>
          <a:solidFill>
            <a:srgbClr val="3F7D5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5" name="Text 3"/>
          <p:cNvSpPr/>
          <p:nvPr/>
        </p:nvSpPr>
        <p:spPr>
          <a:xfrm>
            <a:off x="658368" y="2176272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35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BI-RADS 1 ou 2</a:t>
            </a:r>
            <a:endParaRPr lang="pt-BR" sz="1350" noProof="0" dirty="0"/>
          </a:p>
        </p:txBody>
      </p:sp>
      <p:sp>
        <p:nvSpPr>
          <p:cNvPr id="6" name="Text 4"/>
          <p:cNvSpPr/>
          <p:nvPr/>
        </p:nvSpPr>
        <p:spPr>
          <a:xfrm>
            <a:off x="658368" y="2697480"/>
            <a:ext cx="17465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pt-BR" sz="11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Rastreamento habitual</a:t>
            </a:r>
            <a:endParaRPr lang="pt-BR" sz="1100" noProof="0" dirty="0"/>
          </a:p>
        </p:txBody>
      </p:sp>
      <p:sp>
        <p:nvSpPr>
          <p:cNvPr id="7" name="Text 5"/>
          <p:cNvSpPr/>
          <p:nvPr/>
        </p:nvSpPr>
        <p:spPr>
          <a:xfrm>
            <a:off x="2514600" y="2514600"/>
            <a:ext cx="256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800" b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pt-BR" sz="1800" noProof="0" dirty="0"/>
          </a:p>
        </p:txBody>
      </p:sp>
      <p:sp>
        <p:nvSpPr>
          <p:cNvPr id="8" name="Shape 6"/>
          <p:cNvSpPr/>
          <p:nvPr/>
        </p:nvSpPr>
        <p:spPr>
          <a:xfrm>
            <a:off x="2770632" y="2011680"/>
            <a:ext cx="1965960" cy="1554480"/>
          </a:xfrm>
          <a:prstGeom prst="roundRect">
            <a:avLst>
              <a:gd name="adj" fmla="val 4706"/>
            </a:avLst>
          </a:prstGeom>
          <a:solidFill>
            <a:srgbClr val="6B626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9" name="Text 7"/>
          <p:cNvSpPr/>
          <p:nvPr/>
        </p:nvSpPr>
        <p:spPr>
          <a:xfrm>
            <a:off x="2880360" y="2176272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35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BI-RADS 0</a:t>
            </a:r>
            <a:endParaRPr lang="pt-BR" sz="1350" noProof="0" dirty="0"/>
          </a:p>
        </p:txBody>
      </p:sp>
      <p:sp>
        <p:nvSpPr>
          <p:cNvPr id="10" name="Text 8"/>
          <p:cNvSpPr/>
          <p:nvPr/>
        </p:nvSpPr>
        <p:spPr>
          <a:xfrm>
            <a:off x="2880360" y="2697480"/>
            <a:ext cx="17465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pt-BR" sz="11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 propedêutica de imagem</a:t>
            </a:r>
            <a:endParaRPr lang="pt-BR" sz="1100" noProof="0" dirty="0"/>
          </a:p>
        </p:txBody>
      </p:sp>
      <p:sp>
        <p:nvSpPr>
          <p:cNvPr id="11" name="Text 9"/>
          <p:cNvSpPr/>
          <p:nvPr/>
        </p:nvSpPr>
        <p:spPr>
          <a:xfrm>
            <a:off x="4736592" y="2514600"/>
            <a:ext cx="256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800" b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pt-BR" sz="1800" noProof="0" dirty="0"/>
          </a:p>
        </p:txBody>
      </p:sp>
      <p:sp>
        <p:nvSpPr>
          <p:cNvPr id="12" name="Shape 10"/>
          <p:cNvSpPr/>
          <p:nvPr/>
        </p:nvSpPr>
        <p:spPr>
          <a:xfrm>
            <a:off x="4992624" y="2011680"/>
            <a:ext cx="1965960" cy="1554480"/>
          </a:xfrm>
          <a:prstGeom prst="roundRect">
            <a:avLst>
              <a:gd name="adj" fmla="val 4706"/>
            </a:avLst>
          </a:prstGeom>
          <a:solidFill>
            <a:srgbClr val="C98A2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3" name="Text 11"/>
          <p:cNvSpPr/>
          <p:nvPr/>
        </p:nvSpPr>
        <p:spPr>
          <a:xfrm>
            <a:off x="5102352" y="2176272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35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BI-RADS 3</a:t>
            </a:r>
            <a:endParaRPr lang="pt-BR" sz="1350" noProof="0" dirty="0"/>
          </a:p>
        </p:txBody>
      </p:sp>
      <p:sp>
        <p:nvSpPr>
          <p:cNvPr id="14" name="Text 12"/>
          <p:cNvSpPr/>
          <p:nvPr/>
        </p:nvSpPr>
        <p:spPr>
          <a:xfrm>
            <a:off x="5102352" y="2697480"/>
            <a:ext cx="17465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pt-B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Repetir exame em 6 meses</a:t>
            </a:r>
            <a:endParaRPr lang="pt-BR" sz="1600" noProof="0" dirty="0"/>
          </a:p>
        </p:txBody>
      </p:sp>
      <p:sp>
        <p:nvSpPr>
          <p:cNvPr id="15" name="Text 13"/>
          <p:cNvSpPr/>
          <p:nvPr/>
        </p:nvSpPr>
        <p:spPr>
          <a:xfrm>
            <a:off x="6958584" y="2514600"/>
            <a:ext cx="256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800" b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pt-BR" sz="1800" noProof="0" dirty="0"/>
          </a:p>
        </p:txBody>
      </p:sp>
      <p:sp>
        <p:nvSpPr>
          <p:cNvPr id="16" name="Shape 14"/>
          <p:cNvSpPr/>
          <p:nvPr/>
        </p:nvSpPr>
        <p:spPr>
          <a:xfrm>
            <a:off x="7214616" y="2011680"/>
            <a:ext cx="1965960" cy="1554480"/>
          </a:xfrm>
          <a:prstGeom prst="roundRect">
            <a:avLst>
              <a:gd name="adj" fmla="val 4706"/>
            </a:avLst>
          </a:prstGeom>
          <a:solidFill>
            <a:srgbClr val="B23A3A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7" name="Text 15"/>
          <p:cNvSpPr/>
          <p:nvPr/>
        </p:nvSpPr>
        <p:spPr>
          <a:xfrm>
            <a:off x="7324344" y="2176272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35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BI-RADS 4 ou 5</a:t>
            </a:r>
            <a:endParaRPr lang="pt-BR" sz="1350" noProof="0" dirty="0"/>
          </a:p>
        </p:txBody>
      </p:sp>
      <p:sp>
        <p:nvSpPr>
          <p:cNvPr id="18" name="Text 16"/>
          <p:cNvSpPr/>
          <p:nvPr/>
        </p:nvSpPr>
        <p:spPr>
          <a:xfrm>
            <a:off x="7324344" y="2697480"/>
            <a:ext cx="17465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pt-BR" sz="2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Encaminhar para biópsia</a:t>
            </a:r>
            <a:endParaRPr lang="pt-BR" sz="2000" b="1" noProof="0" dirty="0"/>
          </a:p>
        </p:txBody>
      </p:sp>
      <p:sp>
        <p:nvSpPr>
          <p:cNvPr id="19" name="Text 17"/>
          <p:cNvSpPr/>
          <p:nvPr/>
        </p:nvSpPr>
        <p:spPr>
          <a:xfrm>
            <a:off x="9180576" y="2514600"/>
            <a:ext cx="256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800" b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pt-BR" sz="1800" noProof="0" dirty="0"/>
          </a:p>
        </p:txBody>
      </p:sp>
      <p:sp>
        <p:nvSpPr>
          <p:cNvPr id="20" name="Shape 18"/>
          <p:cNvSpPr/>
          <p:nvPr/>
        </p:nvSpPr>
        <p:spPr>
          <a:xfrm>
            <a:off x="9436608" y="2011680"/>
            <a:ext cx="1965960" cy="1554480"/>
          </a:xfrm>
          <a:prstGeom prst="roundRect">
            <a:avLst>
              <a:gd name="adj" fmla="val 4706"/>
            </a:avLst>
          </a:prstGeom>
          <a:solidFill>
            <a:srgbClr val="4A1F3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1" name="Text 19"/>
          <p:cNvSpPr/>
          <p:nvPr/>
        </p:nvSpPr>
        <p:spPr>
          <a:xfrm>
            <a:off x="9546336" y="2176272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35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BI-RADS 6</a:t>
            </a:r>
            <a:endParaRPr lang="pt-BR" sz="1350" noProof="0" dirty="0"/>
          </a:p>
        </p:txBody>
      </p:sp>
      <p:sp>
        <p:nvSpPr>
          <p:cNvPr id="22" name="Text 20"/>
          <p:cNvSpPr/>
          <p:nvPr/>
        </p:nvSpPr>
        <p:spPr>
          <a:xfrm>
            <a:off x="9546336" y="2697480"/>
            <a:ext cx="17465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pt-BR" sz="14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Já com diagnóstico — estadiar e tratar</a:t>
            </a:r>
            <a:endParaRPr lang="pt-BR" sz="1400" noProof="0" dirty="0"/>
          </a:p>
        </p:txBody>
      </p:sp>
      <p:sp>
        <p:nvSpPr>
          <p:cNvPr id="23" name="Shape 21"/>
          <p:cNvSpPr/>
          <p:nvPr/>
        </p:nvSpPr>
        <p:spPr>
          <a:xfrm>
            <a:off x="548640" y="4023360"/>
            <a:ext cx="11064240" cy="1737360"/>
          </a:xfrm>
          <a:prstGeom prst="roundRect">
            <a:avLst>
              <a:gd name="adj" fmla="val 4211"/>
            </a:avLst>
          </a:prstGeom>
          <a:solidFill>
            <a:srgbClr val="ECE2D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4" name="Text 22"/>
          <p:cNvSpPr/>
          <p:nvPr/>
        </p:nvSpPr>
        <p:spPr>
          <a:xfrm>
            <a:off x="822960" y="42062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5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PSF,  PRIORIDADE MÁXIMA:</a:t>
            </a:r>
            <a:endParaRPr lang="pt-BR" sz="1500" noProof="0" dirty="0"/>
          </a:p>
        </p:txBody>
      </p:sp>
      <p:sp>
        <p:nvSpPr>
          <p:cNvPr id="25" name="Text 23"/>
          <p:cNvSpPr/>
          <p:nvPr/>
        </p:nvSpPr>
        <p:spPr>
          <a:xfrm>
            <a:off x="868680" y="4572000"/>
            <a:ext cx="10332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pt-BR" b="1" noProof="0" dirty="0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Encaminhamento ágil de BI-RADS 4, 5  para   biópsia ou mastologista.</a:t>
            </a:r>
            <a:endParaRPr lang="pt-BR" b="1" noProof="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Registrar e </a:t>
            </a:r>
            <a:r>
              <a:rPr lang="pt-BR" b="1" noProof="0" dirty="0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garantir o seguimento das mulheres com exames alterados</a:t>
            </a:r>
            <a:r>
              <a:rPr lang="pt-BR" noProof="0" dirty="0">
                <a:solidFill>
                  <a:srgbClr val="2B2226"/>
                </a:solidFill>
                <a:ea typeface="Calibri" pitchFamily="34" charset="-122"/>
                <a:cs typeface="Calibri" pitchFamily="34" charset="-120"/>
              </a:rPr>
              <a:t> (não deixar o resultado "se perder")</a:t>
            </a:r>
            <a:endParaRPr lang="pt-BR" noProof="0" dirty="0"/>
          </a:p>
        </p:txBody>
      </p:sp>
      <p:sp>
        <p:nvSpPr>
          <p:cNvPr id="26" name="Text 24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14-1-1024x670.jpg" descr="14-1-1024x6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380" y="1927137"/>
            <a:ext cx="4404447" cy="2881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PAAF1.jpg" descr="PAAF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785" y="2053421"/>
            <a:ext cx="4123514" cy="27511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5890864.png" descr="589086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795" y="5039909"/>
            <a:ext cx="4419601" cy="17272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CD0AC0A7-FD70-B455-7C14-C418552B0F64}"/>
              </a:ext>
            </a:extLst>
          </p:cNvPr>
          <p:cNvSpPr/>
          <p:nvPr/>
        </p:nvSpPr>
        <p:spPr>
          <a:xfrm>
            <a:off x="548640" y="382138"/>
            <a:ext cx="11064240" cy="11737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CONDUTA DIAGNÓSTICA: </a:t>
            </a:r>
            <a:r>
              <a:rPr lang="pt-BR" sz="3000" b="1" noProof="0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PAAF, CORE BIÓPSIA, MAMOTOMIA, BIÓPSIA INCISIONAL OU EXCISIONAL. </a:t>
            </a:r>
            <a:endParaRPr lang="pt-BR" sz="3000" noProof="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630E2-B85E-753A-7391-83987CBD1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0ACCCE25-FBD4-7ADB-7C01-7400A329873A}"/>
              </a:ext>
            </a:extLst>
          </p:cNvPr>
          <p:cNvSpPr/>
          <p:nvPr/>
        </p:nvSpPr>
        <p:spPr>
          <a:xfrm>
            <a:off x="548640" y="621791"/>
            <a:ext cx="11064240" cy="107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3600" b="1" noProof="0" dirty="0">
                <a:solidFill>
                  <a:schemeClr val="bg2">
                    <a:lumMod val="10000"/>
                  </a:schemeClr>
                </a:solidFill>
              </a:rPr>
              <a:t>IMUNOHISTOQUÍMICA</a:t>
            </a:r>
          </a:p>
        </p:txBody>
      </p:sp>
      <p:pic>
        <p:nvPicPr>
          <p:cNvPr id="2" name="imuno-histoquimica-atualizado-1024x393.png" descr="imuno-histoquimica-atualizado-1024x393.png">
            <a:extLst>
              <a:ext uri="{FF2B5EF4-FFF2-40B4-BE49-F238E27FC236}">
                <a16:creationId xmlns:a16="http://schemas.microsoft.com/office/drawing/2014/main" id="{20440E76-FCF1-4CA5-C93B-0AEDE9186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99" y="1836642"/>
            <a:ext cx="9879088" cy="40046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18">
            <a:extLst>
              <a:ext uri="{FF2B5EF4-FFF2-40B4-BE49-F238E27FC236}">
                <a16:creationId xmlns:a16="http://schemas.microsoft.com/office/drawing/2014/main" id="{9A766FD3-8A33-8BBC-7603-1CAA3CFE9F13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  <p:extLst>
      <p:ext uri="{BB962C8B-B14F-4D97-AF65-F5344CB8AC3E}">
        <p14:creationId xmlns:p14="http://schemas.microsoft.com/office/powerpoint/2010/main" val="708212620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LEMBRAR NA PRÁTICA DO CONSULTÓRIO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papel da equipe do PSF</a:t>
            </a:r>
            <a:endParaRPr lang="pt-BR" sz="3000" noProof="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06040" cy="4206240"/>
          </a:xfrm>
          <a:prstGeom prst="roundRect">
            <a:avLst>
              <a:gd name="adj" fmla="val 3158"/>
            </a:avLst>
          </a:prstGeom>
          <a:solidFill>
            <a:srgbClr val="4A1F3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5" name="Text 3"/>
          <p:cNvSpPr/>
          <p:nvPr/>
        </p:nvSpPr>
        <p:spPr>
          <a:xfrm>
            <a:off x="731520" y="19659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700" b="1" noProof="0" dirty="0">
                <a:solidFill>
                  <a:srgbClr val="ECE2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Orientar</a:t>
            </a:r>
            <a:endParaRPr lang="pt-BR" sz="1700" noProof="0" dirty="0"/>
          </a:p>
        </p:txBody>
      </p:sp>
      <p:sp>
        <p:nvSpPr>
          <p:cNvPr id="6" name="Shape 4"/>
          <p:cNvSpPr/>
          <p:nvPr/>
        </p:nvSpPr>
        <p:spPr>
          <a:xfrm>
            <a:off x="731520" y="2468880"/>
            <a:ext cx="548640" cy="0"/>
          </a:xfrm>
          <a:prstGeom prst="line">
            <a:avLst/>
          </a:prstGeom>
          <a:noFill/>
          <a:ln w="25400">
            <a:solidFill>
              <a:srgbClr val="A26769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/>
          <p:cNvSpPr/>
          <p:nvPr/>
        </p:nvSpPr>
        <p:spPr>
          <a:xfrm>
            <a:off x="731520" y="2651760"/>
            <a:ext cx="22402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t-BR" sz="20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Explicar o resultado do BI-RADS com linguagem acessível, sem gerar pânico nem falsa tranquilidade.</a:t>
            </a:r>
            <a:endParaRPr lang="pt-BR" sz="2000" noProof="0" dirty="0"/>
          </a:p>
        </p:txBody>
      </p:sp>
      <p:sp>
        <p:nvSpPr>
          <p:cNvPr id="8" name="Shape 6"/>
          <p:cNvSpPr/>
          <p:nvPr/>
        </p:nvSpPr>
        <p:spPr>
          <a:xfrm>
            <a:off x="3383280" y="1691640"/>
            <a:ext cx="2606040" cy="4206240"/>
          </a:xfrm>
          <a:prstGeom prst="roundRect">
            <a:avLst>
              <a:gd name="adj" fmla="val 3158"/>
            </a:avLst>
          </a:prstGeom>
          <a:solidFill>
            <a:srgbClr val="4A1F3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9" name="Text 7"/>
          <p:cNvSpPr/>
          <p:nvPr/>
        </p:nvSpPr>
        <p:spPr>
          <a:xfrm>
            <a:off x="3566160" y="19659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700" b="1" noProof="0" dirty="0">
                <a:solidFill>
                  <a:srgbClr val="ECE2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Examinar</a:t>
            </a:r>
            <a:endParaRPr lang="pt-BR" sz="1700" noProof="0" dirty="0"/>
          </a:p>
        </p:txBody>
      </p:sp>
      <p:sp>
        <p:nvSpPr>
          <p:cNvPr id="10" name="Shape 8"/>
          <p:cNvSpPr/>
          <p:nvPr/>
        </p:nvSpPr>
        <p:spPr>
          <a:xfrm>
            <a:off x="3566160" y="2468880"/>
            <a:ext cx="548640" cy="0"/>
          </a:xfrm>
          <a:prstGeom prst="line">
            <a:avLst/>
          </a:prstGeom>
          <a:noFill/>
          <a:ln w="25400">
            <a:solidFill>
              <a:srgbClr val="A26769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9"/>
          <p:cNvSpPr/>
          <p:nvPr/>
        </p:nvSpPr>
        <p:spPr>
          <a:xfrm>
            <a:off x="3566160" y="2651760"/>
            <a:ext cx="22402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t-BR" sz="20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Realizar exame clínico das mamas diante de queixa, registrando características do nódulo e sinais de pele/mamilo.</a:t>
            </a:r>
            <a:endParaRPr lang="pt-BR" sz="2000" noProof="0" dirty="0"/>
          </a:p>
        </p:txBody>
      </p:sp>
      <p:sp>
        <p:nvSpPr>
          <p:cNvPr id="12" name="Shape 10"/>
          <p:cNvSpPr/>
          <p:nvPr/>
        </p:nvSpPr>
        <p:spPr>
          <a:xfrm>
            <a:off x="6217920" y="1691640"/>
            <a:ext cx="2606040" cy="4206240"/>
          </a:xfrm>
          <a:prstGeom prst="roundRect">
            <a:avLst>
              <a:gd name="adj" fmla="val 3158"/>
            </a:avLst>
          </a:prstGeom>
          <a:solidFill>
            <a:srgbClr val="4A1F3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3" name="Text 11"/>
          <p:cNvSpPr/>
          <p:nvPr/>
        </p:nvSpPr>
        <p:spPr>
          <a:xfrm>
            <a:off x="6400800" y="19659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700" b="1" noProof="0" dirty="0">
                <a:solidFill>
                  <a:srgbClr val="ECE2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Solicitar</a:t>
            </a:r>
            <a:endParaRPr lang="pt-BR" sz="1700" noProof="0" dirty="0"/>
          </a:p>
        </p:txBody>
      </p:sp>
      <p:sp>
        <p:nvSpPr>
          <p:cNvPr id="14" name="Shape 12"/>
          <p:cNvSpPr/>
          <p:nvPr/>
        </p:nvSpPr>
        <p:spPr>
          <a:xfrm>
            <a:off x="6400800" y="2468880"/>
            <a:ext cx="548640" cy="0"/>
          </a:xfrm>
          <a:prstGeom prst="line">
            <a:avLst/>
          </a:prstGeom>
          <a:noFill/>
          <a:ln w="25400">
            <a:solidFill>
              <a:srgbClr val="A26769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6400800" y="2651760"/>
            <a:ext cx="22402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t-BR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Mamografia (e USG quando indicada) conforme faixa etária, risco e protocolo local </a:t>
            </a:r>
            <a:endParaRPr lang="pt-BR" noProof="0" dirty="0"/>
          </a:p>
        </p:txBody>
      </p:sp>
      <p:sp>
        <p:nvSpPr>
          <p:cNvPr id="16" name="Shape 14"/>
          <p:cNvSpPr/>
          <p:nvPr/>
        </p:nvSpPr>
        <p:spPr>
          <a:xfrm>
            <a:off x="9052560" y="1691640"/>
            <a:ext cx="2606040" cy="4206240"/>
          </a:xfrm>
          <a:prstGeom prst="roundRect">
            <a:avLst>
              <a:gd name="adj" fmla="val 3158"/>
            </a:avLst>
          </a:prstGeom>
          <a:solidFill>
            <a:srgbClr val="4A1F30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7" name="Text 15"/>
          <p:cNvSpPr/>
          <p:nvPr/>
        </p:nvSpPr>
        <p:spPr>
          <a:xfrm>
            <a:off x="9235440" y="19659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700" b="1" noProof="0" dirty="0">
                <a:solidFill>
                  <a:srgbClr val="ECE2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Encaminhar</a:t>
            </a:r>
            <a:endParaRPr lang="pt-BR" sz="1700" noProof="0" dirty="0"/>
          </a:p>
        </p:txBody>
      </p:sp>
      <p:sp>
        <p:nvSpPr>
          <p:cNvPr id="18" name="Shape 16"/>
          <p:cNvSpPr/>
          <p:nvPr/>
        </p:nvSpPr>
        <p:spPr>
          <a:xfrm>
            <a:off x="9235440" y="2468880"/>
            <a:ext cx="548640" cy="0"/>
          </a:xfrm>
          <a:prstGeom prst="line">
            <a:avLst/>
          </a:prstGeom>
          <a:noFill/>
          <a:ln w="25400">
            <a:solidFill>
              <a:srgbClr val="A26769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9" name="Text 17"/>
          <p:cNvSpPr/>
          <p:nvPr/>
        </p:nvSpPr>
        <p:spPr>
          <a:xfrm>
            <a:off x="9235440" y="2651760"/>
            <a:ext cx="22402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t-BR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agilidade os casos BI-RADS 4/5/6 e os sinais clínicos suspeitos, mantendo-se responsável pelo seguimento até a confirmação do cuidado especializado.</a:t>
            </a:r>
            <a:endParaRPr lang="pt-BR" noProof="0" dirty="0"/>
          </a:p>
        </p:txBody>
      </p:sp>
      <p:sp>
        <p:nvSpPr>
          <p:cNvPr id="20" name="Text 18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5400675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2550" b="1" i="0" u="none" noProof="0" dirty="0">
                <a:solidFill>
                  <a:srgbClr val="0F172A"/>
                </a:solidFill>
                <a:latin typeface="Poppins"/>
              </a:rPr>
              <a:t>PROPEDÊUTICA NO PSF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250" y="1406259"/>
            <a:ext cx="4976604" cy="3000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BR" sz="1950" b="1" i="0" u="none" noProof="0" dirty="0">
                <a:solidFill>
                  <a:srgbClr val="C00000"/>
                </a:solidFill>
                <a:latin typeface="Poppins"/>
              </a:rPr>
              <a:t>EXAME CLÍNICO DAS MAMAS (ECM)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6250" y="2155383"/>
            <a:ext cx="5143500" cy="552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160"/>
              </a:lnSpc>
            </a:pPr>
            <a:r>
              <a:rPr lang="pt-BR" sz="1600" b="1" i="0" u="none" noProof="0" dirty="0">
                <a:solidFill>
                  <a:srgbClr val="334155"/>
                </a:solidFill>
                <a:latin typeface="DM Sans"/>
              </a:rPr>
              <a:t>Deve ser realizado rotineiramente em todas as consultas </a:t>
            </a:r>
            <a:r>
              <a:rPr lang="pt-BR" sz="1600" b="1" i="0" u="none" noProof="0" dirty="0">
                <a:solidFill>
                  <a:srgbClr val="C00000"/>
                </a:solidFill>
                <a:latin typeface="DM Sans"/>
              </a:rPr>
              <a:t>de mulheres sintomáticas</a:t>
            </a:r>
            <a:r>
              <a:rPr lang="pt-BR" sz="1600" i="0" u="none" noProof="0" dirty="0">
                <a:solidFill>
                  <a:srgbClr val="334155"/>
                </a:solidFill>
                <a:latin typeface="DM San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250" y="3153005"/>
            <a:ext cx="5143500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160"/>
              </a:lnSpc>
            </a:pPr>
            <a:r>
              <a:rPr lang="pt-BR" sz="1600" b="1" i="0" u="none" noProof="0" dirty="0">
                <a:solidFill>
                  <a:srgbClr val="334155"/>
                </a:solidFill>
                <a:latin typeface="Arial Black" panose="020B0A04020102020204" pitchFamily="34" charset="0"/>
              </a:rPr>
              <a:t>Inspeção Estática e Dinâmica:</a:t>
            </a:r>
            <a:r>
              <a:rPr lang="pt-BR" sz="1600" b="0" i="0" u="none" noProof="0" dirty="0">
                <a:solidFill>
                  <a:srgbClr val="334155"/>
                </a:solidFill>
                <a:latin typeface="Arial Black" panose="020B0A04020102020204" pitchFamily="34" charset="0"/>
              </a:rPr>
              <a:t> </a:t>
            </a:r>
            <a:r>
              <a:rPr lang="pt-BR" sz="2000" b="0" i="0" u="none" noProof="0" dirty="0">
                <a:solidFill>
                  <a:srgbClr val="334155"/>
                </a:solidFill>
              </a:rPr>
              <a:t>Avaliar assimetrias, abaulamentos, retrações e alterações no complexo </a:t>
            </a:r>
            <a:r>
              <a:rPr lang="pt-BR" sz="2000" b="0" i="0" u="none" noProof="0" dirty="0" err="1">
                <a:solidFill>
                  <a:srgbClr val="334155"/>
                </a:solidFill>
              </a:rPr>
              <a:t>aréolo</a:t>
            </a:r>
            <a:r>
              <a:rPr lang="pt-BR" sz="2000" b="0" i="0" u="none" noProof="0" dirty="0">
                <a:solidFill>
                  <a:srgbClr val="334155"/>
                </a:solidFill>
              </a:rPr>
              <a:t>-papilar.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" y="4403377"/>
            <a:ext cx="5143500" cy="821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pt-BR" sz="1400" b="1" i="0" u="none" noProof="0" dirty="0">
                <a:solidFill>
                  <a:srgbClr val="334155"/>
                </a:solidFill>
                <a:latin typeface="Arial Black" panose="020B0A04020102020204" pitchFamily="34" charset="0"/>
              </a:rPr>
              <a:t>Palpação Cuidadosa: Cobrir todos os quadrantes, prolongamento axilar e cadeias linfonodais</a:t>
            </a:r>
          </a:p>
          <a:p>
            <a:pPr algn="l">
              <a:lnSpc>
                <a:spcPts val="2160"/>
              </a:lnSpc>
            </a:pPr>
            <a:r>
              <a:rPr lang="pt-BR" sz="1400" b="1" i="0" u="none" noProof="0" dirty="0">
                <a:solidFill>
                  <a:srgbClr val="334155"/>
                </a:solidFill>
                <a:latin typeface="Arial Black" panose="020B0A04020102020204" pitchFamily="34" charset="0"/>
              </a:rPr>
              <a:t> axilares e supraclaviculares.</a:t>
            </a:r>
          </a:p>
        </p:txBody>
      </p:sp>
      <p:pic>
        <p:nvPicPr>
          <p:cNvPr id="9" name="Captura de Tela 2026-04-25 às 18.06.09.png" descr="inca/2023">
            <a:extLst>
              <a:ext uri="{FF2B5EF4-FFF2-40B4-BE49-F238E27FC236}">
                <a16:creationId xmlns:a16="http://schemas.microsoft.com/office/drawing/2014/main" id="{0FBBEC7B-E80D-9AA2-82FA-1F864060D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854" y="723332"/>
            <a:ext cx="6739146" cy="45029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1F3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1058B6-DC6F-AFEE-7000-12674A16A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0691053-7F8C-D395-8B72-98AFB13E5F93}"/>
              </a:ext>
            </a:extLst>
          </p:cNvPr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FINALIZANDO</a:t>
            </a:r>
            <a:endParaRPr lang="pt-BR" sz="13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F22F7C5-B52A-A5DE-9DE0-5CC4CBF4AEEF}"/>
              </a:ext>
            </a:extLst>
          </p:cNvPr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8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LEMBRAR NO  CONSULTÓRIO?</a:t>
            </a:r>
            <a:endParaRPr lang="pt-BR" sz="2800" noProof="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AA1E575-02BA-78D3-7C2F-DFC750B8119D}"/>
              </a:ext>
            </a:extLst>
          </p:cNvPr>
          <p:cNvSpPr/>
          <p:nvPr/>
        </p:nvSpPr>
        <p:spPr>
          <a:xfrm>
            <a:off x="640080" y="1737360"/>
            <a:ext cx="384048" cy="384048"/>
          </a:xfrm>
          <a:prstGeom prst="ellipse">
            <a:avLst/>
          </a:prstGeom>
          <a:solidFill>
            <a:srgbClr val="A2676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5D8AB2C-0FEC-8293-957F-C6F57A3E0E91}"/>
              </a:ext>
            </a:extLst>
          </p:cNvPr>
          <p:cNvSpPr/>
          <p:nvPr/>
        </p:nvSpPr>
        <p:spPr>
          <a:xfrm>
            <a:off x="640080" y="17373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pt-BR" sz="1600" noProof="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095E0D37-FE69-8C1B-FA44-CFB9CBC732CE}"/>
              </a:ext>
            </a:extLst>
          </p:cNvPr>
          <p:cNvSpPr/>
          <p:nvPr/>
        </p:nvSpPr>
        <p:spPr>
          <a:xfrm>
            <a:off x="1234440" y="1645920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t-BR" sz="24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maioria dos achados </a:t>
            </a:r>
            <a:r>
              <a:rPr lang="pt-BR" sz="2400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mamográficos</a:t>
            </a:r>
            <a:r>
              <a:rPr lang="pt-BR" sz="24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benigna — mas só a biópsia confirma nos casos suspeitos.</a:t>
            </a:r>
            <a:endParaRPr lang="pt-BR" sz="2400" noProof="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D7726A0A-C41A-6ABD-508E-209F42FDFB0B}"/>
              </a:ext>
            </a:extLst>
          </p:cNvPr>
          <p:cNvSpPr/>
          <p:nvPr/>
        </p:nvSpPr>
        <p:spPr>
          <a:xfrm>
            <a:off x="640080" y="2834640"/>
            <a:ext cx="384048" cy="384048"/>
          </a:xfrm>
          <a:prstGeom prst="ellipse">
            <a:avLst/>
          </a:prstGeom>
          <a:solidFill>
            <a:srgbClr val="A2676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7566F5B-38B8-AD1F-CA25-2E9D20A338EC}"/>
              </a:ext>
            </a:extLst>
          </p:cNvPr>
          <p:cNvSpPr/>
          <p:nvPr/>
        </p:nvSpPr>
        <p:spPr>
          <a:xfrm>
            <a:off x="640080" y="2834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pt-BR" sz="1600" noProof="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6204F5B-8772-EE18-F098-4A330A52FFAD}"/>
              </a:ext>
            </a:extLst>
          </p:cNvPr>
          <p:cNvSpPr/>
          <p:nvPr/>
        </p:nvSpPr>
        <p:spPr>
          <a:xfrm>
            <a:off x="1234440" y="2743200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t-BR" sz="24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BI-RADS é a bússola: categorias 1–3 seguem rastreamento/controle; 4–5 vão para biópsia OU Mastologista.</a:t>
            </a:r>
            <a:endParaRPr lang="pt-BR" sz="2400" noProof="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09741986-A442-C664-4BA6-60BB6D51707C}"/>
              </a:ext>
            </a:extLst>
          </p:cNvPr>
          <p:cNvSpPr/>
          <p:nvPr/>
        </p:nvSpPr>
        <p:spPr>
          <a:xfrm>
            <a:off x="640080" y="3931920"/>
            <a:ext cx="384048" cy="384048"/>
          </a:xfrm>
          <a:prstGeom prst="ellipse">
            <a:avLst/>
          </a:prstGeom>
          <a:solidFill>
            <a:srgbClr val="A2676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18AF536-ED29-E28C-1149-D22C06EF9411}"/>
              </a:ext>
            </a:extLst>
          </p:cNvPr>
          <p:cNvSpPr/>
          <p:nvPr/>
        </p:nvSpPr>
        <p:spPr>
          <a:xfrm>
            <a:off x="640080" y="39319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pt-BR" sz="1600" noProof="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BC1294C-FFDD-F647-7479-5A6E36F215F1}"/>
              </a:ext>
            </a:extLst>
          </p:cNvPr>
          <p:cNvSpPr/>
          <p:nvPr/>
        </p:nvSpPr>
        <p:spPr>
          <a:xfrm>
            <a:off x="1234440" y="3840480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t-BR" sz="24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Sinais clínicos suspeitos (nódulo endurecido, descarga sanguinolenta, retração de pele) exigem conduta ou encaminhamento urgente, mesmo com imagem normal.</a:t>
            </a:r>
            <a:endParaRPr lang="pt-BR" sz="2400" noProof="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C39E3A79-132D-ACD6-D5D4-EFEBF056E408}"/>
              </a:ext>
            </a:extLst>
          </p:cNvPr>
          <p:cNvSpPr/>
          <p:nvPr/>
        </p:nvSpPr>
        <p:spPr>
          <a:xfrm>
            <a:off x="640080" y="5029200"/>
            <a:ext cx="384048" cy="384048"/>
          </a:xfrm>
          <a:prstGeom prst="ellipse">
            <a:avLst/>
          </a:prstGeom>
          <a:solidFill>
            <a:srgbClr val="A2676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30797796-896D-C4F5-E32A-B023890B9861}"/>
              </a:ext>
            </a:extLst>
          </p:cNvPr>
          <p:cNvSpPr/>
          <p:nvPr/>
        </p:nvSpPr>
        <p:spPr>
          <a:xfrm>
            <a:off x="640080" y="5029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pt-BR" sz="1600" noProof="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BCA3C7A6-8382-7F3B-932B-EB5EC025C712}"/>
              </a:ext>
            </a:extLst>
          </p:cNvPr>
          <p:cNvSpPr/>
          <p:nvPr/>
        </p:nvSpPr>
        <p:spPr>
          <a:xfrm>
            <a:off x="1234440" y="4937760"/>
            <a:ext cx="10241280" cy="8079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t-BR" sz="2400" noProof="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PSF é responsável pelo elo entre o resultado do exame e o cuidado especializado — orientar bem evita o atraso no diagnóstico e aumenta a chance de cura.</a:t>
            </a:r>
            <a:endParaRPr lang="pt-BR" sz="2400" noProof="0" dirty="0">
              <a:solidFill>
                <a:srgbClr val="FF0000"/>
              </a:solidFill>
            </a:endParaRPr>
          </a:p>
        </p:txBody>
      </p:sp>
      <p:sp>
        <p:nvSpPr>
          <p:cNvPr id="16" name="Text 18">
            <a:extLst>
              <a:ext uri="{FF2B5EF4-FFF2-40B4-BE49-F238E27FC236}">
                <a16:creationId xmlns:a16="http://schemas.microsoft.com/office/drawing/2014/main" id="{1B061CD1-6F80-DECD-FC16-4365440DDE13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619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4A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395786"/>
            <a:ext cx="10058400" cy="4067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5400" b="1" noProof="0" dirty="0">
                <a:solidFill>
                  <a:srgbClr val="FFFFFF"/>
                </a:solidFill>
                <a:latin typeface="Bodoni MT Black" panose="02070A03080606020203" pitchFamily="18" charset="0"/>
                <a:ea typeface="Cambria" pitchFamily="34" charset="-122"/>
              </a:rPr>
              <a:t>OBRIGADO !!</a:t>
            </a:r>
          </a:p>
          <a:p>
            <a:pPr marL="0" indent="0" algn="ctr">
              <a:buNone/>
            </a:pPr>
            <a:endParaRPr lang="pt-BR" sz="5400" b="1" noProof="0" dirty="0">
              <a:solidFill>
                <a:srgbClr val="FFFFFF"/>
              </a:solidFill>
              <a:latin typeface="Bodoni MT Black" panose="02070A03080606020203" pitchFamily="18" charset="0"/>
              <a:ea typeface="Cambria" pitchFamily="34" charset="-122"/>
            </a:endParaRPr>
          </a:p>
          <a:p>
            <a:pPr marL="0" indent="0" algn="ctr">
              <a:buNone/>
            </a:pPr>
            <a:endParaRPr lang="pt-BR" sz="5400" b="1" noProof="0" dirty="0">
              <a:solidFill>
                <a:srgbClr val="FFFFFF"/>
              </a:solidFill>
              <a:latin typeface="Bodoni MT Black" panose="02070A03080606020203" pitchFamily="18" charset="0"/>
              <a:ea typeface="Cambria" pitchFamily="34" charset="-122"/>
            </a:endParaRPr>
          </a:p>
          <a:p>
            <a:pPr marL="0" indent="0" algn="ctr">
              <a:buNone/>
            </a:pPr>
            <a:r>
              <a:rPr lang="pt-BR" sz="5400" b="1" noProof="0" dirty="0">
                <a:solidFill>
                  <a:srgbClr val="FFFFFF"/>
                </a:solidFill>
                <a:latin typeface="Bodoni MT Black" panose="02070A03080606020203" pitchFamily="18" charset="0"/>
                <a:ea typeface="Cambria" pitchFamily="34" charset="-122"/>
              </a:rPr>
              <a:t>JÁ FEZ SUA MAMOGRAFIA????? </a:t>
            </a:r>
            <a:endParaRPr lang="pt-BR" sz="5400" noProof="0" dirty="0">
              <a:latin typeface="Bodoni MT Black" panose="02070A03080606020203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 CONSULTADAS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Referências</a:t>
            </a:r>
            <a:endParaRPr lang="pt-B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106424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1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NOVITA, G. et al. Alterações da mamografia. Portal Câncer de Mama Brasil (Dr. Guilherme </a:t>
            </a:r>
            <a:r>
              <a:rPr lang="pt-BR" sz="125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Novita</a:t>
            </a: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CRM-SP 97.408, Sociedade Brasileira de Mastologia). cancerdemamabrasil.com.br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1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NOVITA, G. Alterações da mamografia / nódulo </a:t>
            </a:r>
            <a:r>
              <a:rPr lang="pt-BR" sz="125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mamográfico</a:t>
            </a: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calcificações / distorção / assimetria. [Vídeo]. YouTube.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1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INSTITUTO NACIONAL DE CÂNCER (INCA). Posicionamento do INCA sobre faixa etária para rastreamento do câncer de mama, 2025.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1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INSTITUTO NACIONAL DE CÂNCER (INCA). Detecção precoce do câncer de mama — diretrizes e parâmetros técnicos. gov.br/inca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1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MINISTÉRIO DA SAÚDE. Nota Técnica nº 626/2025 – CGCAN/DECAN/SAES/MS. Rastreamento e diagnóstico precoce do câncer de mama.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1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MINISTÉRIO DA SAÚDE. Cuidado integral da pessoa com câncer de mama — cartilha para a Atenção Primária à Saúde, 2024.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1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FEBRASGO. Nódulo de mama (Dr. Guilherme </a:t>
            </a:r>
            <a:r>
              <a:rPr lang="pt-BR" sz="125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Novita</a:t>
            </a: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 febrasgo.org.br</a:t>
            </a:r>
            <a:endParaRPr lang="pt-BR" sz="1250" noProof="0" dirty="0"/>
          </a:p>
          <a:p>
            <a:pPr marL="342900" indent="-342900">
              <a:lnSpc>
                <a:spcPct val="115000"/>
              </a:lnSpc>
              <a:spcAft>
                <a:spcPts val="1100"/>
              </a:spcAft>
              <a:buSzPct val="100000"/>
              <a:buChar char="•"/>
            </a:pP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SOCIEDADE BRASILEIRA DE MASTOLOGIA. Recomendações para rastreamento </a:t>
            </a:r>
            <a:r>
              <a:rPr lang="pt-BR" sz="1250" noProof="0" dirty="0" err="1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mamográfico</a:t>
            </a:r>
            <a:r>
              <a:rPr lang="pt-BR" sz="1250" noProof="0" dirty="0">
                <a:solidFill>
                  <a:srgbClr val="2B2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pt-BR" sz="125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Alterações da Mamografia e Nódulos </a:t>
            </a:r>
            <a:r>
              <a:rPr lang="pt-BR" sz="900" noProof="0" dirty="0" err="1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Mamográficos</a:t>
            </a: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•  Aula para médicos do PSF</a:t>
            </a:r>
            <a:endParaRPr lang="pt-BR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pt-BR" sz="90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9D4023-9780-FC7D-57BF-AD39EB05A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C6F6DC0-8A62-0122-CFC5-9E3BB9D9AE1D}"/>
              </a:ext>
            </a:extLst>
          </p:cNvPr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PANORAMA</a:t>
            </a:r>
            <a:endParaRPr lang="pt-BR" sz="12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46431F9-1304-9C25-8E29-C27A8D3F4C54}"/>
              </a:ext>
            </a:extLst>
          </p:cNvPr>
          <p:cNvSpPr/>
          <p:nvPr/>
        </p:nvSpPr>
        <p:spPr>
          <a:xfrm>
            <a:off x="548640" y="67480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8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</a:rPr>
              <a:t>FATORES DE RISCO: </a:t>
            </a:r>
            <a:r>
              <a:rPr lang="pt-BR" sz="2800" b="1" noProof="0" dirty="0">
                <a:latin typeface="Cambria" pitchFamily="34" charset="0"/>
                <a:ea typeface="Cambria" pitchFamily="34" charset="-122"/>
              </a:rPr>
              <a:t>NÃO MODIFICÁVEIS </a:t>
            </a:r>
            <a:endParaRPr lang="pt-BR" sz="2800" noProof="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96FFC25-766A-4706-0D99-A2C84F6FBFDF}"/>
              </a:ext>
            </a:extLst>
          </p:cNvPr>
          <p:cNvSpPr/>
          <p:nvPr/>
        </p:nvSpPr>
        <p:spPr>
          <a:xfrm>
            <a:off x="548638" y="1554479"/>
            <a:ext cx="10477171" cy="49194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latin typeface="Arial Black" panose="020B0A04020102020204" pitchFamily="34" charset="0"/>
              </a:rPr>
              <a:t>1 - SEXO FEMININO;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latin typeface="Arial Black" panose="020B0A04020102020204" pitchFamily="34" charset="0"/>
              </a:rPr>
              <a:t>2 - IDADE;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latin typeface="Arial Black" panose="020B0A04020102020204" pitchFamily="34" charset="0"/>
              </a:rPr>
              <a:t>3 - MENARCA PRECOCE E MENOPAUSA TARDIA;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latin typeface="Arial Black" panose="020B0A04020102020204" pitchFamily="34" charset="0"/>
              </a:rPr>
              <a:t>4 - NULIPARIDADE;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latin typeface="Arial Black" panose="020B0A04020102020204" pitchFamily="34" charset="0"/>
              </a:rPr>
              <a:t>5 - PRIMEIRA GESTAÇÃO APÓS 30 ANOS;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latin typeface="Arial Black" panose="020B0A04020102020204" pitchFamily="34" charset="0"/>
              </a:rPr>
              <a:t>6 - RAÇA E ETNIA;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latin typeface="Arial Black" panose="020B0A04020102020204" pitchFamily="34" charset="0"/>
              </a:rPr>
              <a:t>7 - FATORES DE RISCO GENÉTICOS: Risco familiar x risco pessoal para  câncer de mama.</a:t>
            </a: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8A77A7D-804C-BB0C-44B8-6F2B877D6E3B}"/>
              </a:ext>
            </a:extLst>
          </p:cNvPr>
          <p:cNvSpPr/>
          <p:nvPr/>
        </p:nvSpPr>
        <p:spPr>
          <a:xfrm>
            <a:off x="8503920" y="1664208"/>
            <a:ext cx="2926080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pt-B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novos casos estimados de câncer de mama no Brasil (triênio 2023–2025) — INCA</a:t>
            </a:r>
            <a:endParaRPr lang="pt-BR" sz="1600" noProof="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2E5A91E-D9A5-D628-8FEB-C704AF5D82AA}"/>
              </a:ext>
            </a:extLst>
          </p:cNvPr>
          <p:cNvSpPr/>
          <p:nvPr/>
        </p:nvSpPr>
        <p:spPr>
          <a:xfrm>
            <a:off x="8503920" y="3310128"/>
            <a:ext cx="2926080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pt-B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causa de óbito oncológico entre mulheres no Brasil, e o câncer mais incidente (exceto pele não melanoma)</a:t>
            </a:r>
            <a:endParaRPr lang="pt-BR" sz="1600" noProof="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FE442FC-5B22-059D-DA7E-DD9FE2278B46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</p:spTree>
    <p:extLst>
      <p:ext uri="{BB962C8B-B14F-4D97-AF65-F5344CB8AC3E}">
        <p14:creationId xmlns:p14="http://schemas.microsoft.com/office/powerpoint/2010/main" val="348870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69B56F-4115-F310-6DDF-3EE146FC5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310819F-BAED-EC2B-5C7D-D46E9E43FC98}"/>
              </a:ext>
            </a:extLst>
          </p:cNvPr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PANORAMA</a:t>
            </a:r>
            <a:endParaRPr lang="pt-BR" sz="12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FF42896-75F9-659C-28F6-477EF2D4E7A8}"/>
              </a:ext>
            </a:extLst>
          </p:cNvPr>
          <p:cNvSpPr/>
          <p:nvPr/>
        </p:nvSpPr>
        <p:spPr>
          <a:xfrm>
            <a:off x="548640" y="67480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8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</a:rPr>
              <a:t>FATORES DE RISCO </a:t>
            </a:r>
            <a:r>
              <a:rPr lang="pt-BR" sz="2800" b="1" noProof="0" dirty="0">
                <a:solidFill>
                  <a:schemeClr val="accent1">
                    <a:lumMod val="75000"/>
                  </a:schemeClr>
                </a:solidFill>
                <a:latin typeface="Cambria" pitchFamily="34" charset="0"/>
                <a:ea typeface="Cambria" pitchFamily="34" charset="-122"/>
              </a:rPr>
              <a:t>“MODIFICÁVEIS”</a:t>
            </a:r>
            <a:endParaRPr lang="pt-BR" sz="2800" noProof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C85C6C6-2EB3-B163-A542-D8B40A904EE4}"/>
              </a:ext>
            </a:extLst>
          </p:cNvPr>
          <p:cNvSpPr/>
          <p:nvPr/>
        </p:nvSpPr>
        <p:spPr>
          <a:xfrm>
            <a:off x="548640" y="2001078"/>
            <a:ext cx="5547360" cy="37066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1 -  OBESIDADE E  IMC &gt; 30 NA PÓS-MENOPAUSA;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2 – ALCOOLISMO e TABAGISMO;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3 – TERAPIA DE REPOSIÇÃO HORMONAL - TRH;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4 -  “ACO” (aumento  do risco relativo em jovens);</a:t>
            </a: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endParaRPr lang="pt-BR" sz="2000" noProof="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defRPr>
                <a:solidFill>
                  <a:srgbClr val="000000"/>
                </a:solidFill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000" noProof="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5- Sedentarismo.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65949911-E9B6-77F1-9B62-3CAA0CFBDA7B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8856B8F-CACE-BA7A-93DC-C48F956434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92" t="51577" r="54308" b="22718"/>
          <a:stretch>
            <a:fillRect/>
          </a:stretch>
        </p:blipFill>
        <p:spPr>
          <a:xfrm>
            <a:off x="6457071" y="1441039"/>
            <a:ext cx="5373858" cy="370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2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ALERTA CLÍNICO NO PSF</a:t>
            </a:r>
            <a:endParaRPr lang="pt-BR" sz="12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40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SINAIS E SINTOMAS </a:t>
            </a:r>
            <a:endParaRPr lang="pt-BR" sz="40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50" noProof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Calibri" pitchFamily="34" charset="-122"/>
                <a:cs typeface="Calibri" pitchFamily="34" charset="-120"/>
              </a:rPr>
              <a:t>“Estes achados clínicos justificam um atendimento mais ágil da equipe”</a:t>
            </a:r>
            <a:endParaRPr lang="pt-BR" sz="1350" noProof="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14400" y="2084831"/>
            <a:ext cx="5074920" cy="4151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5000"/>
              </a:lnSpc>
              <a:buNone/>
            </a:pPr>
            <a:r>
              <a:rPr lang="pt-BR" sz="2000" noProof="0" dirty="0">
                <a:solidFill>
                  <a:srgbClr val="2B2226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1- Qualquer nódulo mamário em mulher com mais de 50 anos</a:t>
            </a:r>
          </a:p>
          <a:p>
            <a:pPr marL="0" indent="0" algn="just">
              <a:lnSpc>
                <a:spcPct val="105000"/>
              </a:lnSpc>
              <a:buNone/>
            </a:pPr>
            <a:endParaRPr lang="pt-BR" sz="2000" noProof="0" dirty="0">
              <a:solidFill>
                <a:srgbClr val="2B2226"/>
              </a:solidFill>
              <a:latin typeface="Arial Rounded MT Bold" panose="020F0704030504030204" pitchFamily="34" charset="0"/>
              <a:ea typeface="Calibri" pitchFamily="34" charset="-122"/>
              <a:cs typeface="Calibri" pitchFamily="34" charset="-120"/>
            </a:endParaRPr>
          </a:p>
          <a:p>
            <a:pPr algn="just">
              <a:lnSpc>
                <a:spcPct val="105000"/>
              </a:lnSpc>
            </a:pPr>
            <a:r>
              <a:rPr lang="pt-BR" sz="2000" noProof="0" dirty="0">
                <a:solidFill>
                  <a:srgbClr val="2B2226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2- Nódulo endurecido, fixo ou que vem aumentando de tamanho, em qualquer idade</a:t>
            </a:r>
          </a:p>
          <a:p>
            <a:pPr algn="just">
              <a:lnSpc>
                <a:spcPct val="105000"/>
              </a:lnSpc>
            </a:pPr>
            <a:endParaRPr lang="pt-BR" sz="2000" noProof="0" dirty="0">
              <a:solidFill>
                <a:srgbClr val="2B2226"/>
              </a:solidFill>
              <a:latin typeface="Arial Rounded MT Bold" panose="020F0704030504030204" pitchFamily="34" charset="0"/>
              <a:ea typeface="Calibri" pitchFamily="34" charset="-122"/>
              <a:cs typeface="Calibri" pitchFamily="34" charset="-120"/>
            </a:endParaRPr>
          </a:p>
          <a:p>
            <a:pPr algn="just">
              <a:lnSpc>
                <a:spcPct val="105000"/>
              </a:lnSpc>
            </a:pPr>
            <a:r>
              <a:rPr lang="pt-BR" sz="2000" noProof="0" dirty="0">
                <a:solidFill>
                  <a:srgbClr val="2B2226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3- Lesão eczematosa da pele/mamilo que não responde a tratamento tópico</a:t>
            </a:r>
          </a:p>
          <a:p>
            <a:pPr algn="just">
              <a:lnSpc>
                <a:spcPct val="105000"/>
              </a:lnSpc>
            </a:pPr>
            <a:endParaRPr lang="pt-BR" sz="2000" noProof="0" dirty="0">
              <a:solidFill>
                <a:srgbClr val="2B2226"/>
              </a:solidFill>
              <a:latin typeface="Arial Rounded MT Bold" panose="020F0704030504030204" pitchFamily="34" charset="0"/>
              <a:ea typeface="Calibri" pitchFamily="34" charset="-122"/>
              <a:cs typeface="Calibri" pitchFamily="34" charset="-120"/>
            </a:endParaRPr>
          </a:p>
          <a:p>
            <a:pPr algn="just">
              <a:lnSpc>
                <a:spcPct val="105000"/>
              </a:lnSpc>
            </a:pPr>
            <a:r>
              <a:rPr lang="pt-BR" sz="2000" noProof="0" dirty="0">
                <a:solidFill>
                  <a:srgbClr val="2B2226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4- Linfadenopatia axilar palpável</a:t>
            </a:r>
            <a:endParaRPr lang="pt-BR" sz="2000" noProof="0" dirty="0">
              <a:latin typeface="Arial Rounded MT Bold" panose="020F070403050403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309360" y="215798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pt-BR" sz="1300" noProof="0" dirty="0"/>
          </a:p>
        </p:txBody>
      </p:sp>
      <p:sp>
        <p:nvSpPr>
          <p:cNvPr id="10" name="Text 8"/>
          <p:cNvSpPr/>
          <p:nvPr/>
        </p:nvSpPr>
        <p:spPr>
          <a:xfrm>
            <a:off x="6565392" y="2084831"/>
            <a:ext cx="5184648" cy="4151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5000"/>
              </a:lnSpc>
              <a:buNone/>
            </a:pPr>
            <a:r>
              <a:rPr lang="pt-BR" sz="2000" noProof="0" dirty="0">
                <a:solidFill>
                  <a:srgbClr val="C00000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5-</a:t>
            </a:r>
            <a:r>
              <a:rPr lang="pt-BR" sz="2000" noProof="0" dirty="0">
                <a:solidFill>
                  <a:srgbClr val="2B2226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2000" b="1" noProof="0" dirty="0">
                <a:solidFill>
                  <a:srgbClr val="C00000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Nódulo em mulher &gt; 30 anos que persiste por mais de um ciclo menstrual de crescimento rápido.</a:t>
            </a:r>
          </a:p>
          <a:p>
            <a:pPr marL="0" indent="0" algn="just">
              <a:lnSpc>
                <a:spcPct val="105000"/>
              </a:lnSpc>
              <a:buNone/>
            </a:pPr>
            <a:endParaRPr lang="pt-BR" sz="2000" noProof="0" dirty="0">
              <a:solidFill>
                <a:srgbClr val="C00000"/>
              </a:solidFill>
              <a:latin typeface="Arial Rounded MT Bold" panose="020F0704030504030204" pitchFamily="34" charset="0"/>
              <a:ea typeface="Calibri" pitchFamily="34" charset="-122"/>
              <a:cs typeface="Calibri" pitchFamily="34" charset="-120"/>
            </a:endParaRPr>
          </a:p>
          <a:p>
            <a:pPr algn="just">
              <a:lnSpc>
                <a:spcPct val="105000"/>
              </a:lnSpc>
            </a:pPr>
            <a:r>
              <a:rPr lang="pt-BR" sz="2000" noProof="0" dirty="0">
                <a:solidFill>
                  <a:srgbClr val="C00000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6- </a:t>
            </a:r>
            <a:r>
              <a:rPr lang="pt-BR" sz="2000" b="1" noProof="0" dirty="0">
                <a:solidFill>
                  <a:srgbClr val="C00000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Descarga papilar sanguinolenta unilateral</a:t>
            </a:r>
          </a:p>
          <a:p>
            <a:pPr algn="just">
              <a:lnSpc>
                <a:spcPct val="105000"/>
              </a:lnSpc>
            </a:pPr>
            <a:endParaRPr lang="pt-BR" sz="2000" noProof="0" dirty="0">
              <a:solidFill>
                <a:srgbClr val="C00000"/>
              </a:solidFill>
              <a:latin typeface="Arial Rounded MT Bold" panose="020F0704030504030204" pitchFamily="34" charset="0"/>
              <a:cs typeface="Calibri" pitchFamily="34" charset="-120"/>
            </a:endParaRPr>
          </a:p>
          <a:p>
            <a:pPr algn="just">
              <a:lnSpc>
                <a:spcPct val="105000"/>
              </a:lnSpc>
            </a:pPr>
            <a:r>
              <a:rPr lang="pt-BR" sz="2000" noProof="0" dirty="0">
                <a:solidFill>
                  <a:srgbClr val="C00000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7- </a:t>
            </a:r>
            <a:r>
              <a:rPr lang="pt-BR" sz="2000" b="1" noProof="0" dirty="0">
                <a:solidFill>
                  <a:srgbClr val="C00000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Retração ou espessamento cutâneo, aspecto de "casca de laranja“.</a:t>
            </a:r>
            <a:endParaRPr lang="pt-BR" sz="2000" b="1" noProof="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algn="just">
              <a:lnSpc>
                <a:spcPct val="105000"/>
              </a:lnSpc>
            </a:pPr>
            <a:endParaRPr lang="pt-BR" sz="2000" noProof="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algn="just">
              <a:lnSpc>
                <a:spcPct val="105000"/>
              </a:lnSpc>
            </a:pPr>
            <a:r>
              <a:rPr lang="pt-BR" sz="2000" noProof="0" dirty="0">
                <a:solidFill>
                  <a:srgbClr val="C00000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8 - </a:t>
            </a:r>
            <a:r>
              <a:rPr lang="pt-BR" sz="2000" b="1" noProof="0" dirty="0">
                <a:solidFill>
                  <a:srgbClr val="C00000"/>
                </a:solidFill>
                <a:latin typeface="Arial Rounded MT Bold" panose="020F0704030504030204" pitchFamily="34" charset="0"/>
                <a:ea typeface="Calibri" pitchFamily="34" charset="-122"/>
                <a:cs typeface="Calibri" pitchFamily="34" charset="-120"/>
              </a:rPr>
              <a:t>Homem com mais de 50 anos com tumoração palpável unilateral.</a:t>
            </a:r>
            <a:endParaRPr lang="pt-BR" sz="2000" b="1" noProof="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marL="0" indent="0" algn="just">
              <a:lnSpc>
                <a:spcPct val="105000"/>
              </a:lnSpc>
              <a:buNone/>
            </a:pPr>
            <a:endParaRPr lang="pt-BR" sz="2000" noProof="0" dirty="0">
              <a:latin typeface="Arial Rounded MT Bold" panose="020F070403050403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309360" y="272491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3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pt-BR" sz="1300" noProof="0" dirty="0"/>
          </a:p>
        </p:txBody>
      </p:sp>
      <p:sp>
        <p:nvSpPr>
          <p:cNvPr id="16" name="Text 14"/>
          <p:cNvSpPr/>
          <p:nvPr/>
        </p:nvSpPr>
        <p:spPr>
          <a:xfrm>
            <a:off x="6675120" y="2651760"/>
            <a:ext cx="5074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endParaRPr lang="pt-BR" sz="2000" noProof="0" dirty="0"/>
          </a:p>
        </p:txBody>
      </p:sp>
      <p:sp>
        <p:nvSpPr>
          <p:cNvPr id="19" name="Text 17"/>
          <p:cNvSpPr/>
          <p:nvPr/>
        </p:nvSpPr>
        <p:spPr>
          <a:xfrm>
            <a:off x="804672" y="4160520"/>
            <a:ext cx="5074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endParaRPr lang="pt-BR" sz="2000" noProof="0" dirty="0"/>
          </a:p>
        </p:txBody>
      </p:sp>
      <p:sp>
        <p:nvSpPr>
          <p:cNvPr id="22" name="Text 20"/>
          <p:cNvSpPr/>
          <p:nvPr/>
        </p:nvSpPr>
        <p:spPr>
          <a:xfrm>
            <a:off x="6675120" y="3218688"/>
            <a:ext cx="5074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endParaRPr lang="pt-BR" sz="2000" noProof="0" dirty="0"/>
          </a:p>
        </p:txBody>
      </p:sp>
      <p:sp>
        <p:nvSpPr>
          <p:cNvPr id="27" name="Text 25"/>
          <p:cNvSpPr/>
          <p:nvPr/>
        </p:nvSpPr>
        <p:spPr>
          <a:xfrm>
            <a:off x="6309360" y="385876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BR" sz="13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pt-BR" sz="1300" noProof="0" dirty="0"/>
          </a:p>
        </p:txBody>
      </p:sp>
      <p:sp>
        <p:nvSpPr>
          <p:cNvPr id="28" name="Text 26"/>
          <p:cNvSpPr/>
          <p:nvPr/>
        </p:nvSpPr>
        <p:spPr>
          <a:xfrm>
            <a:off x="6675120" y="3785616"/>
            <a:ext cx="5074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endParaRPr lang="pt-BR" sz="2000" noProof="0" dirty="0"/>
          </a:p>
        </p:txBody>
      </p:sp>
      <p:sp>
        <p:nvSpPr>
          <p:cNvPr id="29" name="Text 27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sp>
        <p:nvSpPr>
          <p:cNvPr id="30" name="Text 2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pt-BR" sz="900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10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03A721-3AE6-256F-BE71-7671542C6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DA4D71A-484D-A0A6-F795-9BE5C739FF90}"/>
              </a:ext>
            </a:extLst>
          </p:cNvPr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DIRETRIZES</a:t>
            </a:r>
            <a:endParaRPr lang="pt-BR" sz="12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BE54D8A-C4DD-35F7-C9C3-E2D706B87C3E}"/>
              </a:ext>
            </a:extLst>
          </p:cNvPr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2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RASTREAMENTO = </a:t>
            </a:r>
            <a:r>
              <a:rPr lang="pt-BR" sz="3200" b="1" noProof="0" dirty="0">
                <a:solidFill>
                  <a:srgbClr val="4A1F30"/>
                </a:solidFill>
                <a:latin typeface="Arial Black" panose="020B0A04020102020204" pitchFamily="34" charset="0"/>
                <a:ea typeface="Cambria" pitchFamily="34" charset="-122"/>
                <a:cs typeface="Cambria" pitchFamily="34" charset="-120"/>
              </a:rPr>
              <a:t>“MAMOGRAFIA”</a:t>
            </a:r>
            <a:endParaRPr lang="pt-BR" sz="3200" noProof="0" dirty="0">
              <a:latin typeface="Arial Black" panose="020B0A040201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894C9CC-C881-A696-A12D-13A643E970AB}"/>
              </a:ext>
            </a:extLst>
          </p:cNvPr>
          <p:cNvSpPr/>
          <p:nvPr/>
        </p:nvSpPr>
        <p:spPr>
          <a:xfrm>
            <a:off x="548640" y="141732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50" i="1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Recomendações vigentes no Brasil — vale conhecer as duas, pois o paciente pode chegar ao PSF citando qualquer uma delas.</a:t>
            </a:r>
            <a:endParaRPr lang="pt-BR" sz="1350" noProof="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6EB35F5-8A81-B3F9-6D8C-C5BB83AC238B}"/>
              </a:ext>
            </a:extLst>
          </p:cNvPr>
          <p:cNvSpPr/>
          <p:nvPr/>
        </p:nvSpPr>
        <p:spPr>
          <a:xfrm>
            <a:off x="548640" y="2057400"/>
            <a:ext cx="539496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19050">
            <a:solidFill>
              <a:srgbClr val="6D2E46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CCAEB234-2EB5-DDA7-9FD2-EE1F5BFA75DC}"/>
              </a:ext>
            </a:extLst>
          </p:cNvPr>
          <p:cNvSpPr/>
          <p:nvPr/>
        </p:nvSpPr>
        <p:spPr>
          <a:xfrm>
            <a:off x="548640" y="2057400"/>
            <a:ext cx="5394960" cy="685800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7EF433C3-7F30-CDD3-0B43-58CA3862AFC4}"/>
              </a:ext>
            </a:extLst>
          </p:cNvPr>
          <p:cNvSpPr/>
          <p:nvPr/>
        </p:nvSpPr>
        <p:spPr>
          <a:xfrm>
            <a:off x="777240" y="213055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Ministério da Saúde / INCA</a:t>
            </a:r>
            <a:endParaRPr lang="pt-BR" sz="1600" noProof="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A959072F-3316-12B9-C5E0-13E374C8EEC2}"/>
              </a:ext>
            </a:extLst>
          </p:cNvPr>
          <p:cNvSpPr/>
          <p:nvPr/>
        </p:nvSpPr>
        <p:spPr>
          <a:xfrm>
            <a:off x="777240" y="24597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50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 — política pública de rastreamento</a:t>
            </a:r>
            <a:endParaRPr lang="pt-BR" sz="1050" noProof="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E4EC064-7C20-138E-6DC0-BEE4819A0C41}"/>
              </a:ext>
            </a:extLst>
          </p:cNvPr>
          <p:cNvSpPr/>
          <p:nvPr/>
        </p:nvSpPr>
        <p:spPr>
          <a:xfrm>
            <a:off x="822960" y="2926080"/>
            <a:ext cx="484632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Arial Black" panose="020B0A04020102020204" pitchFamily="34" charset="0"/>
                <a:ea typeface="Calibri" pitchFamily="34" charset="-122"/>
                <a:cs typeface="Calibri" pitchFamily="34" charset="-120"/>
              </a:rPr>
              <a:t>Mulheres de 50 a 74 anos</a:t>
            </a:r>
            <a:endParaRPr lang="pt-BR" noProof="0" dirty="0">
              <a:latin typeface="Arial Black" panose="020B0A040201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Arial Black" panose="020B0A04020102020204" pitchFamily="34" charset="0"/>
                <a:ea typeface="Calibri" pitchFamily="34" charset="-122"/>
                <a:cs typeface="Calibri" pitchFamily="34" charset="-120"/>
              </a:rPr>
              <a:t>Mamografia a cada 2 anos</a:t>
            </a:r>
            <a:endParaRPr lang="pt-BR" noProof="0" dirty="0">
              <a:latin typeface="Arial Black" panose="020B0A040201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noProof="0" dirty="0">
                <a:solidFill>
                  <a:srgbClr val="2B2226"/>
                </a:solidFill>
                <a:latin typeface="Arial Black" panose="020B0A04020102020204" pitchFamily="34" charset="0"/>
                <a:ea typeface="Calibri" pitchFamily="34" charset="-122"/>
                <a:cs typeface="Calibri" pitchFamily="34" charset="-120"/>
              </a:rPr>
              <a:t>Mulheres de 40–49 e 70–74 podem realizar por demanda com decisão conjunta da equipe;</a:t>
            </a: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F3D5D674-C3BB-28D9-B82C-F6A209183E05}"/>
              </a:ext>
            </a:extLst>
          </p:cNvPr>
          <p:cNvSpPr/>
          <p:nvPr/>
        </p:nvSpPr>
        <p:spPr>
          <a:xfrm>
            <a:off x="6263640" y="2057400"/>
            <a:ext cx="539496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19050">
            <a:solidFill>
              <a:srgbClr val="A26769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758D4EE0-1D6F-55E1-F9F5-2E4E2AF72022}"/>
              </a:ext>
            </a:extLst>
          </p:cNvPr>
          <p:cNvSpPr/>
          <p:nvPr/>
        </p:nvSpPr>
        <p:spPr>
          <a:xfrm>
            <a:off x="6263640" y="2057400"/>
            <a:ext cx="5394960" cy="685800"/>
          </a:xfrm>
          <a:prstGeom prst="rect">
            <a:avLst/>
          </a:prstGeom>
          <a:solidFill>
            <a:srgbClr val="A26769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FCE8E96-C88E-5D7E-625F-63982F701ED8}"/>
              </a:ext>
            </a:extLst>
          </p:cNvPr>
          <p:cNvSpPr/>
          <p:nvPr/>
        </p:nvSpPr>
        <p:spPr>
          <a:xfrm>
            <a:off x="6492240" y="213055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Sociedade Brasileira de Mastologia</a:t>
            </a:r>
            <a:endParaRPr lang="pt-BR" sz="1600" noProof="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FF98BB53-E91D-143D-9A16-0DC883C82BA8}"/>
              </a:ext>
            </a:extLst>
          </p:cNvPr>
          <p:cNvSpPr/>
          <p:nvPr/>
        </p:nvSpPr>
        <p:spPr>
          <a:xfrm>
            <a:off x="6492240" y="24597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050" noProof="0" dirty="0">
                <a:solidFill>
                  <a:schemeClr val="bg1"/>
                </a:solidFill>
              </a:rPr>
              <a:t>Diretrizes CBR / SBM / FEBRASGO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FAB14A4-A758-970A-B2E0-F5F6C46A53AA}"/>
              </a:ext>
            </a:extLst>
          </p:cNvPr>
          <p:cNvSpPr/>
          <p:nvPr/>
        </p:nvSpPr>
        <p:spPr>
          <a:xfrm>
            <a:off x="6537960" y="2971800"/>
            <a:ext cx="484632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Arial Black" panose="020B0A04020102020204" pitchFamily="34" charset="0"/>
                <a:ea typeface="Calibri" pitchFamily="34" charset="-122"/>
                <a:cs typeface="Calibri" pitchFamily="34" charset="-120"/>
              </a:rPr>
              <a:t>Mulheres a partir dos 40 anos, sem fatores de risco</a:t>
            </a:r>
            <a:endParaRPr lang="pt-BR" sz="1600" noProof="0" dirty="0">
              <a:latin typeface="Arial Black" panose="020B0A040201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600" noProof="0" dirty="0">
                <a:solidFill>
                  <a:srgbClr val="2B2226"/>
                </a:solidFill>
                <a:latin typeface="Arial Black" panose="020B0A04020102020204" pitchFamily="34" charset="0"/>
                <a:ea typeface="Calibri" pitchFamily="34" charset="-122"/>
                <a:cs typeface="Calibri" pitchFamily="34" charset="-120"/>
              </a:rPr>
              <a:t>Mamografia anual</a:t>
            </a:r>
            <a:endParaRPr lang="pt-BR" sz="1600" noProof="0" dirty="0">
              <a:latin typeface="Arial Black" panose="020B0A040201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pt-BR" sz="1600" noProof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Calibri" pitchFamily="34" charset="-122"/>
                <a:cs typeface="Calibri" pitchFamily="34" charset="-120"/>
              </a:rPr>
              <a:t>Mantida enquanto houver ao menos 5-6 anos de expectativa de vida.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FontTx/>
              <a:buChar char="•"/>
            </a:pPr>
            <a:r>
              <a:rPr lang="pt-BR" sz="1600" b="1" noProof="0" dirty="0">
                <a:solidFill>
                  <a:srgbClr val="2B2226"/>
                </a:solidFill>
                <a:latin typeface="Arial Black" panose="020B0A04020102020204" pitchFamily="34" charset="0"/>
                <a:cs typeface="Calibri" pitchFamily="34" charset="-120"/>
              </a:rPr>
              <a:t>ATENÇÃO: </a:t>
            </a:r>
            <a:r>
              <a:rPr lang="pt-BR" sz="1600" b="1" noProof="0" dirty="0">
                <a:solidFill>
                  <a:srgbClr val="2B2226"/>
                </a:solidFill>
                <a:cs typeface="Calibri" pitchFamily="34" charset="-120"/>
              </a:rPr>
              <a:t>Lei 15.284/2025 </a:t>
            </a:r>
            <a:r>
              <a:rPr lang="pt-BR" sz="1600" noProof="0" dirty="0">
                <a:solidFill>
                  <a:srgbClr val="2B2226"/>
                </a:solidFill>
                <a:cs typeface="Calibri" pitchFamily="34" charset="-120"/>
              </a:rPr>
              <a:t>– </a:t>
            </a:r>
            <a:r>
              <a:rPr lang="pt-BR" sz="1600" b="1" noProof="0" dirty="0">
                <a:solidFill>
                  <a:srgbClr val="2B2226"/>
                </a:solidFill>
                <a:cs typeface="Calibri" pitchFamily="34" charset="-120"/>
              </a:rPr>
              <a:t>ALTEROU a LEI 11.664/2008</a:t>
            </a:r>
            <a:r>
              <a:rPr lang="pt-BR" sz="1600" noProof="0" dirty="0">
                <a:solidFill>
                  <a:srgbClr val="2B2226"/>
                </a:solidFill>
                <a:cs typeface="Calibri" pitchFamily="34" charset="-120"/>
              </a:rPr>
              <a:t> (Dispõe sobre as ações de prevenção e tratamento do Câncer  mama)</a:t>
            </a:r>
            <a:endParaRPr lang="pt-BR" sz="1600" noProof="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E9BDEAF7-8FC1-8F7D-33E7-C66A94B8F81A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A203B70C-1FDA-BD56-201F-AA9B66CE1A92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pt-BR" sz="900" noProof="0" dirty="0"/>
          </a:p>
        </p:txBody>
      </p:sp>
    </p:spTree>
    <p:extLst>
      <p:ext uri="{BB962C8B-B14F-4D97-AF65-F5344CB8AC3E}">
        <p14:creationId xmlns:p14="http://schemas.microsoft.com/office/powerpoint/2010/main" val="99120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F8FF58-3881-94D3-ED70-BAD059EF6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264417F-D75A-FFAD-BED7-CF05A79DDB77}"/>
              </a:ext>
            </a:extLst>
          </p:cNvPr>
          <p:cNvSpPr/>
          <p:nvPr/>
        </p:nvSpPr>
        <p:spPr>
          <a:xfrm>
            <a:off x="548640" y="3657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noProof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DIRETRIZES</a:t>
            </a:r>
            <a:endParaRPr lang="pt-BR" sz="12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A40E0A6-5092-00B6-58A4-A588E3EF0FBC}"/>
              </a:ext>
            </a:extLst>
          </p:cNvPr>
          <p:cNvSpPr/>
          <p:nvPr/>
        </p:nvSpPr>
        <p:spPr>
          <a:xfrm>
            <a:off x="548640" y="6217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600" b="1" noProof="0" dirty="0">
                <a:solidFill>
                  <a:srgbClr val="4A1F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RASTREAMENTO : “IMPORTÂNCIA”?</a:t>
            </a:r>
            <a:endParaRPr lang="pt-BR" sz="3600" noProof="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15B4EDC-81C4-AD2E-FA3D-CF6DC736B5C4}"/>
              </a:ext>
            </a:extLst>
          </p:cNvPr>
          <p:cNvSpPr/>
          <p:nvPr/>
        </p:nvSpPr>
        <p:spPr>
          <a:xfrm>
            <a:off x="777240" y="213055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Ministério da Saúde / INCA</a:t>
            </a:r>
            <a:endParaRPr lang="pt-BR" sz="1600" noProof="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F9C8737-7101-CEF3-868A-A2FCAB6D3175}"/>
              </a:ext>
            </a:extLst>
          </p:cNvPr>
          <p:cNvSpPr/>
          <p:nvPr/>
        </p:nvSpPr>
        <p:spPr>
          <a:xfrm>
            <a:off x="777240" y="24597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50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 — política pública de rastreamento</a:t>
            </a:r>
            <a:endParaRPr lang="pt-BR" sz="1050" noProof="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F81BAF9-1E1F-AE7B-376E-4519E4540C9D}"/>
              </a:ext>
            </a:extLst>
          </p:cNvPr>
          <p:cNvSpPr/>
          <p:nvPr/>
        </p:nvSpPr>
        <p:spPr>
          <a:xfrm>
            <a:off x="822960" y="2926080"/>
            <a:ext cx="484632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endParaRPr lang="pt-BR" noProof="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A8B443F-BA46-91DC-50BB-91EC3759F6C9}"/>
              </a:ext>
            </a:extLst>
          </p:cNvPr>
          <p:cNvSpPr/>
          <p:nvPr/>
        </p:nvSpPr>
        <p:spPr>
          <a:xfrm>
            <a:off x="6492240" y="24597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050" noProof="0" dirty="0">
                <a:solidFill>
                  <a:schemeClr val="bg1"/>
                </a:solidFill>
              </a:rPr>
              <a:t>Diretrizes CBR / SBM / FEBRASGO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1031546-57AD-F800-3FF6-9CAFC47A3849}"/>
              </a:ext>
            </a:extLst>
          </p:cNvPr>
          <p:cNvSpPr/>
          <p:nvPr/>
        </p:nvSpPr>
        <p:spPr>
          <a:xfrm>
            <a:off x="788503" y="2014333"/>
            <a:ext cx="6937513" cy="4221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400" noProof="0" dirty="0">
                <a:latin typeface="Arial Black" panose="020B0A04020102020204" pitchFamily="34" charset="0"/>
              </a:rPr>
              <a:t>Câncer mais incidente em </a:t>
            </a:r>
            <a:r>
              <a:rPr lang="pt-BR" sz="2400" noProof="0" dirty="0">
                <a:solidFill>
                  <a:srgbClr val="C00000"/>
                </a:solidFill>
                <a:latin typeface="Arial Black" panose="020B0A04020102020204" pitchFamily="34" charset="0"/>
              </a:rPr>
              <a:t>MULHERES</a:t>
            </a:r>
          </a:p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endParaRPr lang="pt-BR" sz="2400" noProof="0" dirty="0">
              <a:latin typeface="Arial Black" panose="020B0A04020102020204" pitchFamily="34" charset="0"/>
            </a:endParaRPr>
          </a:p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400" noProof="0" dirty="0">
                <a:latin typeface="Arial Black" panose="020B0A04020102020204" pitchFamily="34" charset="0"/>
              </a:rPr>
              <a:t>Brasil até 2028: ~78 mil novos casos</a:t>
            </a:r>
          </a:p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endParaRPr lang="pt-BR" sz="2400" noProof="0" dirty="0">
              <a:latin typeface="Arial Black" panose="020B0A04020102020204" pitchFamily="34" charset="0"/>
            </a:endParaRPr>
          </a:p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400" noProof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Reduz mortalidade em  22–30%</a:t>
            </a:r>
          </a:p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endParaRPr lang="pt-BR" sz="2400" noProof="0" dirty="0">
              <a:latin typeface="Arial Black" panose="020B0A04020102020204" pitchFamily="34" charset="0"/>
            </a:endParaRPr>
          </a:p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400" noProof="0" dirty="0">
                <a:latin typeface="Arial Black" panose="020B0A04020102020204" pitchFamily="34" charset="0"/>
              </a:rPr>
              <a:t>Diagnósticos em tumores mais iniciais</a:t>
            </a:r>
          </a:p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endParaRPr lang="pt-BR" sz="2400" noProof="0" dirty="0">
              <a:latin typeface="Arial Black" panose="020B0A04020102020204" pitchFamily="34" charset="0"/>
            </a:endParaRPr>
          </a:p>
          <a:p>
            <a:pPr marL="320842" indent="-320842" algn="just">
              <a:spcBef>
                <a:spcPts val="700"/>
              </a:spcBef>
              <a:buSzPct val="100000"/>
              <a:buChar char="•"/>
              <a:defRPr sz="3200">
                <a:latin typeface="AR BONNIE"/>
                <a:ea typeface="AR BONNIE"/>
                <a:cs typeface="AR BONNIE"/>
                <a:sym typeface="AR BONNIE"/>
              </a:defRPr>
            </a:pPr>
            <a:r>
              <a:rPr lang="pt-BR" sz="2400" noProof="0" dirty="0">
                <a:latin typeface="Arial Black" panose="020B0A04020102020204" pitchFamily="34" charset="0"/>
              </a:rPr>
              <a:t>Tratamentos menos agressivos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CC4BBC5C-07BB-ADA3-2760-7A2FE7E54CC2}"/>
              </a:ext>
            </a:extLst>
          </p:cNvPr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9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INCA / Sociedade Brasileira de Mastologia</a:t>
            </a:r>
            <a:endParaRPr lang="pt-BR" sz="900" noProof="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AB356057-06F1-3D33-BA87-7B04AAD72495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BR" sz="900" noProof="0" dirty="0">
                <a:solidFill>
                  <a:srgbClr val="6B6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pt-BR" sz="900" noProof="0" dirty="0"/>
          </a:p>
        </p:txBody>
      </p:sp>
    </p:spTree>
    <p:extLst>
      <p:ext uri="{BB962C8B-B14F-4D97-AF65-F5344CB8AC3E}">
        <p14:creationId xmlns:p14="http://schemas.microsoft.com/office/powerpoint/2010/main" val="118776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4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1682</TotalTime>
  <Words>2923</Words>
  <Application>Microsoft Office PowerPoint</Application>
  <PresentationFormat>Widescreen</PresentationFormat>
  <Paragraphs>511</Paragraphs>
  <Slides>42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51" baseType="lpstr">
      <vt:lpstr>Arial</vt:lpstr>
      <vt:lpstr>Arial Black</vt:lpstr>
      <vt:lpstr>Arial Rounded MT Bold</vt:lpstr>
      <vt:lpstr>Bodoni MT Black</vt:lpstr>
      <vt:lpstr>Calibri</vt:lpstr>
      <vt:lpstr>Cambria</vt:lpstr>
      <vt:lpstr>DM Sans</vt:lpstr>
      <vt:lpstr>Poppins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Marcos Henrique</cp:lastModifiedBy>
  <cp:revision>45</cp:revision>
  <dcterms:created xsi:type="dcterms:W3CDTF">2026-08-08T01:01:07Z</dcterms:created>
  <dcterms:modified xsi:type="dcterms:W3CDTF">2026-08-17T19:48:16Z</dcterms:modified>
</cp:coreProperties>
</file>