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4" r:id="rId3"/>
    <p:sldId id="315" r:id="rId4"/>
    <p:sldId id="313" r:id="rId5"/>
    <p:sldId id="323" r:id="rId6"/>
    <p:sldId id="274" r:id="rId7"/>
    <p:sldId id="277" r:id="rId8"/>
    <p:sldId id="276" r:id="rId9"/>
    <p:sldId id="308" r:id="rId10"/>
    <p:sldId id="309" r:id="rId11"/>
    <p:sldId id="310" r:id="rId12"/>
    <p:sldId id="300" r:id="rId13"/>
    <p:sldId id="289" r:id="rId14"/>
    <p:sldId id="299" r:id="rId15"/>
    <p:sldId id="298" r:id="rId16"/>
    <p:sldId id="302" r:id="rId17"/>
    <p:sldId id="301" r:id="rId18"/>
    <p:sldId id="297" r:id="rId19"/>
    <p:sldId id="278" r:id="rId20"/>
    <p:sldId id="279" r:id="rId21"/>
    <p:sldId id="280" r:id="rId22"/>
    <p:sldId id="290" r:id="rId23"/>
    <p:sldId id="271" r:id="rId24"/>
    <p:sldId id="281" r:id="rId25"/>
    <p:sldId id="282" r:id="rId26"/>
    <p:sldId id="283" r:id="rId27"/>
    <p:sldId id="303" r:id="rId28"/>
    <p:sldId id="326" r:id="rId29"/>
    <p:sldId id="327" r:id="rId30"/>
    <p:sldId id="285" r:id="rId31"/>
    <p:sldId id="318" r:id="rId32"/>
    <p:sldId id="322" r:id="rId33"/>
    <p:sldId id="325" r:id="rId34"/>
    <p:sldId id="284" r:id="rId35"/>
    <p:sldId id="286" r:id="rId36"/>
    <p:sldId id="258" r:id="rId37"/>
    <p:sldId id="259" r:id="rId38"/>
    <p:sldId id="260" r:id="rId39"/>
    <p:sldId id="292" r:id="rId40"/>
    <p:sldId id="261" r:id="rId41"/>
    <p:sldId id="287" r:id="rId42"/>
    <p:sldId id="264" r:id="rId43"/>
    <p:sldId id="316" r:id="rId44"/>
    <p:sldId id="317" r:id="rId45"/>
    <p:sldId id="265" r:id="rId46"/>
    <p:sldId id="267" r:id="rId47"/>
    <p:sldId id="304" r:id="rId48"/>
    <p:sldId id="305" r:id="rId49"/>
    <p:sldId id="272" r:id="rId50"/>
    <p:sldId id="273" r:id="rId51"/>
    <p:sldId id="263" r:id="rId52"/>
    <p:sldId id="266" r:id="rId53"/>
    <p:sldId id="293" r:id="rId54"/>
    <p:sldId id="324" r:id="rId55"/>
    <p:sldId id="306" r:id="rId56"/>
    <p:sldId id="312" r:id="rId57"/>
    <p:sldId id="296" r:id="rId58"/>
    <p:sldId id="295" r:id="rId59"/>
    <p:sldId id="311" r:id="rId60"/>
    <p:sldId id="269" r:id="rId61"/>
    <p:sldId id="294" r:id="rId62"/>
    <p:sldId id="307" r:id="rId6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ADE02-9CAD-4A3E-95BF-94FF39870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373124-8CCE-4729-B4DD-357FFDFD7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533FF8-C063-4805-B26E-FEF9B52E4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538A42-E5F4-4AF1-BAB6-1E96806C0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8A0E19-2BB0-4036-80DA-851BBAE4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1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5EBDB-950D-4D62-BEBC-2270AE13A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DDC8EC-37EF-4E87-8E14-CE7E8033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D11352-AFD0-4D58-AD85-A8034A6EF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2AE5AE-9F0F-4D25-ABDC-5656D3F08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C926A7-52F7-499E-9C2D-F17E8443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886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80B2C-F6E0-401A-8C93-FF34BCD299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A0466E8-868D-4307-A0C0-7A1770E59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9AE001-A14B-44D0-BD0C-E3CE1136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B1A9CF-1ABD-42E2-BF2F-232E1D00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CF18A1-7BB2-4B51-A647-1C5A4D3E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18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675F9-4325-4ED2-AA20-BA0A24BD9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516DB2-E2B0-4E3A-8004-12C622672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627342-4354-43DF-89C6-7B2D047C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A7427E-2476-4E24-94CA-7522EB2FD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A2220C-77C2-4619-80ED-2F47F884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26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E350C-B2DF-4D96-BD8D-B0B0693DB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71ABD4-AD34-41D7-B33E-98E917B6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24420C-707E-4D1F-9DB1-31163D52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0B0A11-87E5-47DF-A737-78FE1A1E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4F7DE2-FD09-4EC9-850E-03051187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3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BDE02-FBC3-407C-BE3B-B744B016C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3C3438-41CA-4565-AD8A-C80C66696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40D6486-BE39-4B50-AAB3-B1988E35A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F70689-DE55-456E-BB89-05B2A4375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5D41B3-5D9C-4746-B406-7554C2BC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DC2303-909E-4562-A601-2DD6C1746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35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19210-7533-4EBC-A291-4CBB25E2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B33EC2-9515-4A73-908C-A05FFBBFE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1FBF2E-932E-4461-AE42-E71054A2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F290EF7-8FD7-4C63-A438-D60DA69E9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034CBAC-8C76-487C-A40D-6B85665F7E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8C1AC1E-C687-4BEB-89D1-9ADFB66D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4F4CE5-91D7-449F-AE29-92EAF842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998BC0-A064-413D-8534-8508BBB58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39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3B0A2-EA9F-41E1-84EC-DB1ED6BF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57E507-09A2-4107-BB0B-A65F6E11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7B7CB61-E598-4A41-A49F-F88AC8837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98D032-6E35-40AE-8670-94F81185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80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D527FAA-3C7F-4B6F-91E8-06223BD7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0E25BF7-4A66-415F-B67B-FAACEA918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7939DB-50E1-42B1-A926-D43FF6D7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960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7C4E14-1805-4692-982D-59ED4CB5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44BEDF-10FC-40B3-A053-EB5775BC3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CE90CD-4FA8-4115-8172-30129071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E204C8-A04D-4CF6-AA73-8A40127E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049B9D-71C3-4DD6-9CB7-8BCB569F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D9CAAF-BC42-4911-8798-89106AF8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57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F6815-EE3D-44B8-A6EA-39DA5CEC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34A9FF-1FB0-4042-9369-C8D046A3E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5C91D7-2628-4866-9C7A-68950E2B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E79293-2DEE-4B95-B9AD-3A1A5A2A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B4EC22-4D46-4D95-8805-1B5B6C78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AC5FF5-52D5-422F-B0A3-CA6F7FE34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7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5B75C5-1F4F-4255-BBD6-6E8743E7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E75302E-CE7A-44A9-9F5B-E632BFC54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253552-FF23-44F5-AD17-06E3D0346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EFFAB-F080-45DD-B0E1-B793799CE11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D29330-8CBA-46AC-9C9B-764579291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68C9C6-5AD2-48D0-BCEE-AAAC0EC0D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1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e81664d062690504727185515c59c62b598958f0439305302de7b6c72e6f9845JmltdHM9MTc4NjQ5MjgwMA&amp;ptn=3&amp;ver=2&amp;hsh=4&amp;fclid=0d374693-5c3a-6786-312d-50175dbf6691&amp;u=a1aHR0cHM6Ly9lZHVjYS5jZXRydXMuY29tLmJyL3BvbGlwZWN0b21pYS1lbmRvc2NvcGljYS10ZWNuaWNhcy1wcmV2ZW5jYW8tZGUtc2FuZ3JhbWVudG8tZS1kZS1zZWd1aW1lbnRvLw&amp;ntb=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saude/pt-br/su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onitec/pt-br/midias/consultas/relatorios/2026/relatorio-preliminar-diretrizes-brasileiras-do-rastreamento-do-cancer-de-colon-e-reto-cp-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saude/pt-br/su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76671C6-5AAC-8617-93E9-75C0276C6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612" y="473111"/>
            <a:ext cx="9030960" cy="4972744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D9F4BB1A-7FD9-A50E-8EF2-1D9EC52A931D}"/>
              </a:ext>
            </a:extLst>
          </p:cNvPr>
          <p:cNvSpPr txBox="1">
            <a:spLocks/>
          </p:cNvSpPr>
          <p:nvPr/>
        </p:nvSpPr>
        <p:spPr>
          <a:xfrm>
            <a:off x="5349398" y="2144035"/>
            <a:ext cx="3085476" cy="6554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FF0000"/>
                </a:solidFill>
              </a:rPr>
              <a:t>Estamos aqui!!!</a:t>
            </a:r>
          </a:p>
        </p:txBody>
      </p:sp>
      <p:sp>
        <p:nvSpPr>
          <p:cNvPr id="23" name="Seta: para Baixo 22">
            <a:extLst>
              <a:ext uri="{FF2B5EF4-FFF2-40B4-BE49-F238E27FC236}">
                <a16:creationId xmlns:a16="http://schemas.microsoft.com/office/drawing/2014/main" id="{BF9AF223-DC0D-1879-E2A6-FB463B5DF55B}"/>
              </a:ext>
            </a:extLst>
          </p:cNvPr>
          <p:cNvSpPr/>
          <p:nvPr/>
        </p:nvSpPr>
        <p:spPr>
          <a:xfrm>
            <a:off x="5467739" y="2406146"/>
            <a:ext cx="177281" cy="32772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55591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Incidência total de câncer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4455547" y="4877519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ED26068-C03D-41C0-A62A-6A68501F2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383" y="799067"/>
            <a:ext cx="5903100" cy="4055299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875029B7-37CA-4BD4-B655-305A8B7C346F}"/>
              </a:ext>
            </a:extLst>
          </p:cNvPr>
          <p:cNvSpPr txBox="1">
            <a:spLocks/>
          </p:cNvSpPr>
          <p:nvPr/>
        </p:nvSpPr>
        <p:spPr>
          <a:xfrm>
            <a:off x="7641293" y="4973231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>
                <a:solidFill>
                  <a:srgbClr val="FF0000"/>
                </a:solidFill>
              </a:rPr>
              <a:t>*</a:t>
            </a:r>
            <a:r>
              <a:rPr lang="pt-BR" sz="1800" b="1" dirty="0">
                <a:solidFill>
                  <a:schemeClr val="accent6">
                    <a:lumMod val="50000"/>
                  </a:schemeClr>
                </a:solidFill>
              </a:rPr>
              <a:t> 2026 – 731 mil casos novos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28ED1FE2-118E-4102-864A-30DB05ADABEC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122818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2767355" y="5280115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59314" y="276970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Diferenças regionais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A1633A-47E7-4519-B66A-210D6FA41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313" y="897298"/>
            <a:ext cx="7211431" cy="4425450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140420DC-ADFB-48EB-9D45-D5D2880ABF62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4313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Sintomatologia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320840" y="2560855"/>
            <a:ext cx="4948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Depende da localização 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11588" y="3633929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Depende da evolução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D95360E6-42E8-41A7-AA2C-135DA9954CB7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08088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43935" y="348015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313432" y="1527285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Cólon  direito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876211" y="2336345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Anemia ferropriva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AD25B5-A3C8-4077-92AA-53FEFA43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87" y="1487782"/>
            <a:ext cx="3294445" cy="2736663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0E80D8F7-C3BC-496A-A70B-04A36B6A636D}"/>
              </a:ext>
            </a:extLst>
          </p:cNvPr>
          <p:cNvSpPr txBox="1">
            <a:spLocks/>
          </p:cNvSpPr>
          <p:nvPr/>
        </p:nvSpPr>
        <p:spPr>
          <a:xfrm>
            <a:off x="4814046" y="3034181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Fadiga e fraqueza</a:t>
            </a: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F160E971-8177-41BD-9A7C-48FAF9105906}"/>
              </a:ext>
            </a:extLst>
          </p:cNvPr>
          <p:cNvSpPr txBox="1">
            <a:spLocks/>
          </p:cNvSpPr>
          <p:nvPr/>
        </p:nvSpPr>
        <p:spPr>
          <a:xfrm>
            <a:off x="4854387" y="3767944"/>
            <a:ext cx="256838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Palidez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288F826C-743C-4F7E-8624-6D5495F3AE23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068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313432" y="1527285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Cólon  direito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876211" y="2336345"/>
            <a:ext cx="557865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Desconforto abdominal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AD25B5-A3C8-4077-92AA-53FEFA43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87" y="1487782"/>
            <a:ext cx="3294445" cy="2736663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0E80D8F7-C3BC-496A-A70B-04A36B6A636D}"/>
              </a:ext>
            </a:extLst>
          </p:cNvPr>
          <p:cNvSpPr txBox="1">
            <a:spLocks/>
          </p:cNvSpPr>
          <p:nvPr/>
        </p:nvSpPr>
        <p:spPr>
          <a:xfrm>
            <a:off x="4450975" y="3052144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Perda de peso</a:t>
            </a: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F160E971-8177-41BD-9A7C-48FAF9105906}"/>
              </a:ext>
            </a:extLst>
          </p:cNvPr>
          <p:cNvSpPr txBox="1">
            <a:spLocks/>
          </p:cNvSpPr>
          <p:nvPr/>
        </p:nvSpPr>
        <p:spPr>
          <a:xfrm>
            <a:off x="5116646" y="3740328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Fezes  escuras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1B70C989-722D-4E50-9FEE-D1DEFE69852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87776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Cólon Esquerdo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437244" y="2406115"/>
            <a:ext cx="4948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Mais sintomático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145152" y="3176841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Sangramento nas fezes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61D1D398-5984-4E5D-9AA2-D2CFE858C343}"/>
              </a:ext>
            </a:extLst>
          </p:cNvPr>
          <p:cNvSpPr txBox="1">
            <a:spLocks/>
          </p:cNvSpPr>
          <p:nvPr/>
        </p:nvSpPr>
        <p:spPr>
          <a:xfrm>
            <a:off x="5471886" y="6062478"/>
            <a:ext cx="689286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D178215-4B0B-4410-B1F9-393AEDF8FB61}"/>
              </a:ext>
            </a:extLst>
          </p:cNvPr>
          <p:cNvSpPr txBox="1">
            <a:spLocks/>
          </p:cNvSpPr>
          <p:nvPr/>
        </p:nvSpPr>
        <p:spPr>
          <a:xfrm>
            <a:off x="4929998" y="3938355"/>
            <a:ext cx="593522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Cólicas e dores abdominais</a:t>
            </a:r>
          </a:p>
        </p:txBody>
      </p:sp>
    </p:spTree>
    <p:extLst>
      <p:ext uri="{BB962C8B-B14F-4D97-AF65-F5344CB8AC3E}">
        <p14:creationId xmlns:p14="http://schemas.microsoft.com/office/powerpoint/2010/main" val="213463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Cólon Esquerdo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024127" y="2445551"/>
            <a:ext cx="615903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Alteração do hábito intestinal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929998" y="3151078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Afilamento nas fezes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61D1D398-5984-4E5D-9AA2-D2CFE858C343}"/>
              </a:ext>
            </a:extLst>
          </p:cNvPr>
          <p:cNvSpPr txBox="1">
            <a:spLocks/>
          </p:cNvSpPr>
          <p:nvPr/>
        </p:nvSpPr>
        <p:spPr>
          <a:xfrm>
            <a:off x="5024129" y="6065307"/>
            <a:ext cx="768516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D178215-4B0B-4410-B1F9-393AEDF8FB61}"/>
              </a:ext>
            </a:extLst>
          </p:cNvPr>
          <p:cNvSpPr txBox="1">
            <a:spLocks/>
          </p:cNvSpPr>
          <p:nvPr/>
        </p:nvSpPr>
        <p:spPr>
          <a:xfrm>
            <a:off x="4929998" y="3938355"/>
            <a:ext cx="382403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Puxo e tenesmo</a:t>
            </a:r>
          </a:p>
        </p:txBody>
      </p:sp>
    </p:spTree>
    <p:extLst>
      <p:ext uri="{BB962C8B-B14F-4D97-AF65-F5344CB8AC3E}">
        <p14:creationId xmlns:p14="http://schemas.microsoft.com/office/powerpoint/2010/main" val="407222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405717" y="2784429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Depende da evolução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BD13AB-C85B-4338-A297-16FA11030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51" y="1487782"/>
            <a:ext cx="3848489" cy="349292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2F29245D-43D6-4B2F-B436-F64C0F50E446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98107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51ABEA0-9CBF-4056-9534-8E0F36E9E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352183"/>
            <a:ext cx="3366597" cy="371891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758862" y="1243423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rgbClr val="FF0000"/>
                </a:solidFill>
              </a:rPr>
              <a:t>Sinais de alarme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311588" y="2162512"/>
            <a:ext cx="355178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Sangue nas fezes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11588" y="2822125"/>
            <a:ext cx="602428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Mudança de hábito intestinal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B2AF9BD1-990E-4B5B-883B-5FDD77CEF315}"/>
              </a:ext>
            </a:extLst>
          </p:cNvPr>
          <p:cNvSpPr txBox="1">
            <a:spLocks/>
          </p:cNvSpPr>
          <p:nvPr/>
        </p:nvSpPr>
        <p:spPr>
          <a:xfrm>
            <a:off x="5123029" y="3494806"/>
            <a:ext cx="617299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Perda  de peso inexplicável/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05A88AC5-70A4-4869-8004-85F985CD67BA}"/>
              </a:ext>
            </a:extLst>
          </p:cNvPr>
          <p:cNvSpPr txBox="1">
            <a:spLocks/>
          </p:cNvSpPr>
          <p:nvPr/>
        </p:nvSpPr>
        <p:spPr>
          <a:xfrm>
            <a:off x="5198169" y="4097238"/>
            <a:ext cx="377862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História familiar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4F7ABB9B-A720-4EF6-8732-BA192AB28719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15198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bg2">
                    <a:lumMod val="1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922351" y="1336859"/>
            <a:ext cx="74195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rgbClr val="FF0000"/>
                </a:solidFill>
              </a:rPr>
              <a:t>Fatos Críticos Ocultos nas Estatísticas</a:t>
            </a:r>
          </a:p>
          <a:p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E36A99EC-6A2C-4099-9A9D-6F97CBAAF2C6}"/>
              </a:ext>
            </a:extLst>
          </p:cNvPr>
          <p:cNvSpPr txBox="1">
            <a:spLocks/>
          </p:cNvSpPr>
          <p:nvPr/>
        </p:nvSpPr>
        <p:spPr>
          <a:xfrm>
            <a:off x="1406952" y="2493728"/>
            <a:ext cx="937809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pt-BR" dirty="0"/>
              <a:t>Atualmente é a </a:t>
            </a:r>
            <a:r>
              <a:rPr lang="pt-BR" b="1" dirty="0">
                <a:solidFill>
                  <a:srgbClr val="FF0000"/>
                </a:solidFill>
              </a:rPr>
              <a:t>principal causa de morte por câncer,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/>
              <a:t>em homens e mulheres, em pessoas com idade abaixo de 50 anos em diversos países desenvolvidos (aumento de 79% nas três ultimas décadas).</a:t>
            </a:r>
          </a:p>
          <a:p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583C0FD-5372-4C5E-8377-C3420F2EEEB3}"/>
              </a:ext>
            </a:extLst>
          </p:cNvPr>
          <p:cNvSpPr/>
          <p:nvPr/>
        </p:nvSpPr>
        <p:spPr>
          <a:xfrm>
            <a:off x="1406952" y="4040113"/>
            <a:ext cx="9229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Quase 75% dos casos diagnosticados em jovens são descobertos já em </a:t>
            </a:r>
            <a:r>
              <a:rPr lang="pt-BR" sz="2400" b="1" dirty="0">
                <a:solidFill>
                  <a:srgbClr val="FF0000"/>
                </a:solidFill>
              </a:rPr>
              <a:t>estágio avançado</a:t>
            </a:r>
            <a:r>
              <a:rPr lang="pt-BR" sz="2400" dirty="0"/>
              <a:t>, quando o tratamento é muito mais complexo.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37727D9-A37C-44AE-AE7F-356BAFCC2ADD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38355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C14D-F08E-FD33-F3DF-2FF9B4FD8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5D662C-C656-8A79-93D8-08EDECC4F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5946644"/>
            <a:ext cx="6208059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Prazer de estar aqui -  Agradecer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E0FFDCC-146D-3EDB-2B52-1009BC3E5C63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E087A82-AD0E-7396-F063-3EE761FAC44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1D20F64D-B58F-CB9A-A8BD-B595A6200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DFBFB53-DFA0-6F6E-D6F0-1D4017D1AF85}"/>
              </a:ext>
            </a:extLst>
          </p:cNvPr>
          <p:cNvSpPr txBox="1">
            <a:spLocks/>
          </p:cNvSpPr>
          <p:nvPr/>
        </p:nvSpPr>
        <p:spPr>
          <a:xfrm>
            <a:off x="1785105" y="471728"/>
            <a:ext cx="2544299" cy="6554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 Ipanema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0A0D289-9CBC-8E26-3040-3E980FCC5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227" y="1266225"/>
            <a:ext cx="7304708" cy="40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702520" y="1254469"/>
            <a:ext cx="65843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O Peso do Estilo de Vida e IDH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E36A99EC-6A2C-4099-9A9D-6F97CBAAF2C6}"/>
              </a:ext>
            </a:extLst>
          </p:cNvPr>
          <p:cNvSpPr txBox="1">
            <a:spLocks/>
          </p:cNvSpPr>
          <p:nvPr/>
        </p:nvSpPr>
        <p:spPr>
          <a:xfrm>
            <a:off x="1796915" y="2308739"/>
            <a:ext cx="937809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Existe uma correlação direta entre o Índice de Desenvolvimento Humano (IDH) e o aumento da doença. O avanço da urbanização traz hábitos que disparam o risco: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3506E13-615C-43DD-9AE5-1426AEB3D413}"/>
              </a:ext>
            </a:extLst>
          </p:cNvPr>
          <p:cNvGrpSpPr/>
          <p:nvPr/>
        </p:nvGrpSpPr>
        <p:grpSpPr>
          <a:xfrm>
            <a:off x="3139506" y="3778673"/>
            <a:ext cx="4631450" cy="584775"/>
            <a:chOff x="3139506" y="3778673"/>
            <a:chExt cx="4631450" cy="584775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579F165-CDD9-4A31-9928-371824D6064A}"/>
                </a:ext>
              </a:extLst>
            </p:cNvPr>
            <p:cNvSpPr/>
            <p:nvPr/>
          </p:nvSpPr>
          <p:spPr>
            <a:xfrm>
              <a:off x="3305403" y="3778673"/>
              <a:ext cx="446555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tx2">
                      <a:lumMod val="50000"/>
                    </a:schemeClr>
                  </a:solidFill>
                </a:rPr>
                <a:t>Dietas ocidentalizadas</a:t>
              </a:r>
              <a:endParaRPr lang="pt-BR" sz="32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B706641C-A7BC-424C-A9D6-6F67838A6945}"/>
                </a:ext>
              </a:extLst>
            </p:cNvPr>
            <p:cNvSpPr/>
            <p:nvPr/>
          </p:nvSpPr>
          <p:spPr>
            <a:xfrm rot="5400000">
              <a:off x="3039034" y="4009506"/>
              <a:ext cx="266369" cy="6542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82DA67E-A33E-4B6D-8B4C-D7F4C7E13AE8}"/>
              </a:ext>
            </a:extLst>
          </p:cNvPr>
          <p:cNvGrpSpPr/>
          <p:nvPr/>
        </p:nvGrpSpPr>
        <p:grpSpPr>
          <a:xfrm>
            <a:off x="3130542" y="4679323"/>
            <a:ext cx="3942611" cy="584775"/>
            <a:chOff x="3130542" y="4679323"/>
            <a:chExt cx="3942611" cy="584775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84C5173-23CE-448F-92F7-AE6802C36837}"/>
                </a:ext>
              </a:extLst>
            </p:cNvPr>
            <p:cNvSpPr/>
            <p:nvPr/>
          </p:nvSpPr>
          <p:spPr>
            <a:xfrm>
              <a:off x="3362035" y="4679323"/>
              <a:ext cx="37111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tx2">
                      <a:lumMod val="50000"/>
                    </a:schemeClr>
                  </a:solidFill>
                </a:rPr>
                <a:t>Fatores metabólicos</a:t>
              </a:r>
              <a:endParaRPr lang="pt-BR" sz="32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961676BD-09C6-4C57-A5BF-C875BBDBE820}"/>
                </a:ext>
              </a:extLst>
            </p:cNvPr>
            <p:cNvSpPr/>
            <p:nvPr/>
          </p:nvSpPr>
          <p:spPr>
            <a:xfrm rot="5400000">
              <a:off x="3030070" y="4847703"/>
              <a:ext cx="266369" cy="6542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17" name="Subtítulo 2">
            <a:extLst>
              <a:ext uri="{FF2B5EF4-FFF2-40B4-BE49-F238E27FC236}">
                <a16:creationId xmlns:a16="http://schemas.microsoft.com/office/drawing/2014/main" id="{1AFB7D8D-636A-49FC-B39A-BEC1978BB811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18124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922350" y="1316910"/>
            <a:ext cx="320589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Estilo de Vida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D35ABC37-4129-4FF9-B3CF-E00996B77FFE}"/>
              </a:ext>
            </a:extLst>
          </p:cNvPr>
          <p:cNvGrpSpPr/>
          <p:nvPr/>
        </p:nvGrpSpPr>
        <p:grpSpPr>
          <a:xfrm>
            <a:off x="1559855" y="2158941"/>
            <a:ext cx="5838273" cy="461665"/>
            <a:chOff x="1559855" y="2158941"/>
            <a:chExt cx="5838273" cy="46166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D125B33-34B5-4ABD-A785-B85D871EFEE3}"/>
                </a:ext>
              </a:extLst>
            </p:cNvPr>
            <p:cNvSpPr/>
            <p:nvPr/>
          </p:nvSpPr>
          <p:spPr>
            <a:xfrm>
              <a:off x="1880335" y="2158941"/>
              <a:ext cx="551779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tx2">
                      <a:lumMod val="50000"/>
                    </a:schemeClr>
                  </a:solidFill>
                </a:rPr>
                <a:t>Dietas ocidentalizadas com alto consumo:</a:t>
              </a:r>
              <a:endParaRPr lang="pt-BR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0E7A87F3-308F-4DD3-8566-736665DDD919}"/>
                </a:ext>
              </a:extLst>
            </p:cNvPr>
            <p:cNvSpPr/>
            <p:nvPr/>
          </p:nvSpPr>
          <p:spPr>
            <a:xfrm>
              <a:off x="1559855" y="2269272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61269A9-C9AE-480E-8FAD-F00EB29ACD49}"/>
              </a:ext>
            </a:extLst>
          </p:cNvPr>
          <p:cNvGrpSpPr/>
          <p:nvPr/>
        </p:nvGrpSpPr>
        <p:grpSpPr>
          <a:xfrm>
            <a:off x="2783532" y="2948308"/>
            <a:ext cx="4756598" cy="461665"/>
            <a:chOff x="1559855" y="2948308"/>
            <a:chExt cx="4756598" cy="461665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F738FEF1-19B7-4EC6-8347-01FBB956E64E}"/>
                </a:ext>
              </a:extLst>
            </p:cNvPr>
            <p:cNvSpPr/>
            <p:nvPr/>
          </p:nvSpPr>
          <p:spPr>
            <a:xfrm>
              <a:off x="1919672" y="2948308"/>
              <a:ext cx="43967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tx2">
                      <a:lumMod val="50000"/>
                    </a:schemeClr>
                  </a:solidFill>
                </a:rPr>
                <a:t>Carnes processadas (embutidos).</a:t>
              </a: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8E82C382-3EF3-4545-AEBE-05DED63028C6}"/>
                </a:ext>
              </a:extLst>
            </p:cNvPr>
            <p:cNvSpPr/>
            <p:nvPr/>
          </p:nvSpPr>
          <p:spPr>
            <a:xfrm>
              <a:off x="1559855" y="3073631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D037526-F07B-42C7-AC30-620B617CC218}"/>
              </a:ext>
            </a:extLst>
          </p:cNvPr>
          <p:cNvGrpSpPr/>
          <p:nvPr/>
        </p:nvGrpSpPr>
        <p:grpSpPr>
          <a:xfrm>
            <a:off x="2781279" y="3774067"/>
            <a:ext cx="4241337" cy="461665"/>
            <a:chOff x="1557602" y="3774067"/>
            <a:chExt cx="4241337" cy="461665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2DF5353-08BD-47BB-AC18-E7C438AD88C8}"/>
                </a:ext>
              </a:extLst>
            </p:cNvPr>
            <p:cNvSpPr/>
            <p:nvPr/>
          </p:nvSpPr>
          <p:spPr>
            <a:xfrm>
              <a:off x="1919672" y="3774067"/>
              <a:ext cx="38792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tx2">
                      <a:lumMod val="50000"/>
                    </a:schemeClr>
                  </a:solidFill>
                </a:rPr>
                <a:t>Carne vermelha em excesso. </a:t>
              </a: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E7FD8B03-019D-4413-B0FC-1C6A5540C4B8}"/>
                </a:ext>
              </a:extLst>
            </p:cNvPr>
            <p:cNvSpPr/>
            <p:nvPr/>
          </p:nvSpPr>
          <p:spPr>
            <a:xfrm>
              <a:off x="1557602" y="3847030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47B83A68-3501-4DB5-B9AB-CED124EED042}"/>
              </a:ext>
            </a:extLst>
          </p:cNvPr>
          <p:cNvGrpSpPr/>
          <p:nvPr/>
        </p:nvGrpSpPr>
        <p:grpSpPr>
          <a:xfrm>
            <a:off x="2781279" y="4599826"/>
            <a:ext cx="4244479" cy="461665"/>
            <a:chOff x="1557602" y="4599826"/>
            <a:chExt cx="4244479" cy="461665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365D74D0-0FCA-4C8A-836E-05511ACB3DB6}"/>
                </a:ext>
              </a:extLst>
            </p:cNvPr>
            <p:cNvSpPr/>
            <p:nvPr/>
          </p:nvSpPr>
          <p:spPr>
            <a:xfrm>
              <a:off x="1919672" y="4599826"/>
              <a:ext cx="38824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tx2">
                      <a:lumMod val="50000"/>
                    </a:schemeClr>
                  </a:solidFill>
                </a:rPr>
                <a:t>Alimentos </a:t>
              </a:r>
              <a:r>
                <a:rPr lang="pt-BR" sz="2400" b="1" dirty="0" err="1">
                  <a:solidFill>
                    <a:schemeClr val="tx2">
                      <a:lumMod val="50000"/>
                    </a:schemeClr>
                  </a:solidFill>
                </a:rPr>
                <a:t>uiltraprocessados</a:t>
              </a:r>
              <a:r>
                <a:rPr lang="pt-BR" sz="2400" b="1" dirty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E48ED274-57B4-45BF-A80D-52A40A7194E0}"/>
                </a:ext>
              </a:extLst>
            </p:cNvPr>
            <p:cNvSpPr/>
            <p:nvPr/>
          </p:nvSpPr>
          <p:spPr>
            <a:xfrm>
              <a:off x="1557602" y="4686420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Subtítulo 2">
            <a:extLst>
              <a:ext uri="{FF2B5EF4-FFF2-40B4-BE49-F238E27FC236}">
                <a16:creationId xmlns:a16="http://schemas.microsoft.com/office/drawing/2014/main" id="{043E2E61-5BBA-469F-B7E0-E98C5F575435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06723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63969" y="456749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Alimentos processados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5659770" y="1419893"/>
            <a:ext cx="320131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Salgadinhos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767346" y="2033171"/>
            <a:ext cx="355178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Açúcar refinado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94034" y="2713336"/>
            <a:ext cx="333487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Batatinhas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B2AF9BD1-990E-4B5B-883B-5FDD77CEF315}"/>
              </a:ext>
            </a:extLst>
          </p:cNvPr>
          <p:cNvSpPr txBox="1">
            <a:spLocks/>
          </p:cNvSpPr>
          <p:nvPr/>
        </p:nvSpPr>
        <p:spPr>
          <a:xfrm>
            <a:off x="5400129" y="3453942"/>
            <a:ext cx="393337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Refrigerantes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05A88AC5-70A4-4869-8004-85F985CD67BA}"/>
              </a:ext>
            </a:extLst>
          </p:cNvPr>
          <p:cNvSpPr txBox="1">
            <a:spLocks/>
          </p:cNvSpPr>
          <p:nvPr/>
        </p:nvSpPr>
        <p:spPr>
          <a:xfrm>
            <a:off x="5677699" y="4134107"/>
            <a:ext cx="377862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Gorduras </a:t>
            </a:r>
            <a:r>
              <a:rPr lang="pt-BR" sz="3600" b="1" dirty="0" err="1">
                <a:solidFill>
                  <a:schemeClr val="tx2">
                    <a:lumMod val="50000"/>
                  </a:schemeClr>
                </a:solidFill>
              </a:rPr>
              <a:t>trans</a:t>
            </a:r>
            <a:endParaRPr lang="pt-BR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DEF3BF-17C6-4BC6-9E94-D5A7748FC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931679"/>
            <a:ext cx="3239856" cy="2659153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E0F6E407-4AE7-48BB-8A0D-9BD217D96B6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470932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63969" y="456749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Alimentos processados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C1742A2D-436C-4826-8B97-284D3BC9BB3A}"/>
              </a:ext>
            </a:extLst>
          </p:cNvPr>
          <p:cNvGrpSpPr/>
          <p:nvPr/>
        </p:nvGrpSpPr>
        <p:grpSpPr>
          <a:xfrm>
            <a:off x="3440944" y="1374097"/>
            <a:ext cx="5824295" cy="430863"/>
            <a:chOff x="3440944" y="1374097"/>
            <a:chExt cx="5824295" cy="430863"/>
          </a:xfrm>
        </p:grpSpPr>
        <p:sp>
          <p:nvSpPr>
            <p:cNvPr id="9" name="Subtítulo 2">
              <a:extLst>
                <a:ext uri="{FF2B5EF4-FFF2-40B4-BE49-F238E27FC236}">
                  <a16:creationId xmlns:a16="http://schemas.microsoft.com/office/drawing/2014/main" id="{962D8659-CE51-476D-BACB-760E896B83EF}"/>
                </a:ext>
              </a:extLst>
            </p:cNvPr>
            <p:cNvSpPr txBox="1">
              <a:spLocks/>
            </p:cNvSpPr>
            <p:nvPr/>
          </p:nvSpPr>
          <p:spPr>
            <a:xfrm>
              <a:off x="3440944" y="1374097"/>
              <a:ext cx="5824295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tx2">
                      <a:lumMod val="50000"/>
                    </a:schemeClr>
                  </a:solidFill>
                </a:rPr>
                <a:t>Embutidos</a:t>
              </a: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4E6EBDAC-EB34-4564-B691-13C26B621EB7}"/>
                </a:ext>
              </a:extLst>
            </p:cNvPr>
            <p:cNvSpPr/>
            <p:nvPr/>
          </p:nvSpPr>
          <p:spPr>
            <a:xfrm>
              <a:off x="4808472" y="1589678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B047D34-97BD-414B-84FB-908D468BDAEE}"/>
              </a:ext>
            </a:extLst>
          </p:cNvPr>
          <p:cNvGrpSpPr/>
          <p:nvPr/>
        </p:nvGrpSpPr>
        <p:grpSpPr>
          <a:xfrm>
            <a:off x="4497712" y="2111781"/>
            <a:ext cx="3551787" cy="389516"/>
            <a:chOff x="4497712" y="2111781"/>
            <a:chExt cx="3551787" cy="389516"/>
          </a:xfrm>
        </p:grpSpPr>
        <p:sp>
          <p:nvSpPr>
            <p:cNvPr id="10" name="Subtítulo 2">
              <a:extLst>
                <a:ext uri="{FF2B5EF4-FFF2-40B4-BE49-F238E27FC236}">
                  <a16:creationId xmlns:a16="http://schemas.microsoft.com/office/drawing/2014/main" id="{75FC030D-0B24-48D8-A7E4-D1EF051E5F4C}"/>
                </a:ext>
              </a:extLst>
            </p:cNvPr>
            <p:cNvSpPr txBox="1">
              <a:spLocks/>
            </p:cNvSpPr>
            <p:nvPr/>
          </p:nvSpPr>
          <p:spPr>
            <a:xfrm>
              <a:off x="4497712" y="2111781"/>
              <a:ext cx="3551787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tx2">
                      <a:lumMod val="50000"/>
                    </a:schemeClr>
                  </a:solidFill>
                </a:rPr>
                <a:t>Entalados</a:t>
              </a: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B53B5432-1CEF-469C-A824-09DD9B37E86B}"/>
                </a:ext>
              </a:extLst>
            </p:cNvPr>
            <p:cNvSpPr/>
            <p:nvPr/>
          </p:nvSpPr>
          <p:spPr>
            <a:xfrm>
              <a:off x="4879376" y="2268202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BA45E52-0F07-42B3-9E96-F3739C4292A7}"/>
              </a:ext>
            </a:extLst>
          </p:cNvPr>
          <p:cNvGrpSpPr/>
          <p:nvPr/>
        </p:nvGrpSpPr>
        <p:grpSpPr>
          <a:xfrm>
            <a:off x="4879374" y="2766013"/>
            <a:ext cx="3653666" cy="514007"/>
            <a:chOff x="4879374" y="2766013"/>
            <a:chExt cx="3653666" cy="514007"/>
          </a:xfrm>
        </p:grpSpPr>
        <p:sp>
          <p:nvSpPr>
            <p:cNvPr id="11" name="Subtítulo 2">
              <a:extLst>
                <a:ext uri="{FF2B5EF4-FFF2-40B4-BE49-F238E27FC236}">
                  <a16:creationId xmlns:a16="http://schemas.microsoft.com/office/drawing/2014/main" id="{F023A635-6CF7-4F82-8AED-10E1D83CDE3A}"/>
                </a:ext>
              </a:extLst>
            </p:cNvPr>
            <p:cNvSpPr txBox="1">
              <a:spLocks/>
            </p:cNvSpPr>
            <p:nvPr/>
          </p:nvSpPr>
          <p:spPr>
            <a:xfrm>
              <a:off x="5198169" y="2766013"/>
              <a:ext cx="333487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tx2">
                      <a:lumMod val="50000"/>
                    </a:schemeClr>
                  </a:solidFill>
                </a:rPr>
                <a:t>Carnes salgadas</a:t>
              </a: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4537453F-C8EC-4756-B0B1-B1FD309EB72F}"/>
                </a:ext>
              </a:extLst>
            </p:cNvPr>
            <p:cNvSpPr/>
            <p:nvPr/>
          </p:nvSpPr>
          <p:spPr>
            <a:xfrm>
              <a:off x="4879374" y="3064738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CB7E78DD-C780-4BF6-A8A3-C56AD4D30A92}"/>
              </a:ext>
            </a:extLst>
          </p:cNvPr>
          <p:cNvGrpSpPr/>
          <p:nvPr/>
        </p:nvGrpSpPr>
        <p:grpSpPr>
          <a:xfrm>
            <a:off x="4879373" y="3561996"/>
            <a:ext cx="3857941" cy="401040"/>
            <a:chOff x="4879373" y="3561996"/>
            <a:chExt cx="3857941" cy="401040"/>
          </a:xfrm>
        </p:grpSpPr>
        <p:sp>
          <p:nvSpPr>
            <p:cNvPr id="13" name="Subtítulo 2">
              <a:extLst>
                <a:ext uri="{FF2B5EF4-FFF2-40B4-BE49-F238E27FC236}">
                  <a16:creationId xmlns:a16="http://schemas.microsoft.com/office/drawing/2014/main" id="{05A88AC5-70A4-4869-8004-85F985CD67BA}"/>
                </a:ext>
              </a:extLst>
            </p:cNvPr>
            <p:cNvSpPr txBox="1">
              <a:spLocks/>
            </p:cNvSpPr>
            <p:nvPr/>
          </p:nvSpPr>
          <p:spPr>
            <a:xfrm>
              <a:off x="4958690" y="3561996"/>
              <a:ext cx="3778624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tx2">
                      <a:lumMod val="50000"/>
                    </a:schemeClr>
                  </a:solidFill>
                </a:rPr>
                <a:t>Gorduras </a:t>
              </a:r>
              <a:r>
                <a:rPr lang="pt-BR" sz="3600" b="1" dirty="0" err="1">
                  <a:solidFill>
                    <a:schemeClr val="tx2">
                      <a:lumMod val="50000"/>
                    </a:schemeClr>
                  </a:solidFill>
                </a:rPr>
                <a:t>trans</a:t>
              </a:r>
              <a:endParaRPr lang="pt-BR" sz="36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" name="Seta: para a Direita 19">
              <a:extLst>
                <a:ext uri="{FF2B5EF4-FFF2-40B4-BE49-F238E27FC236}">
                  <a16:creationId xmlns:a16="http://schemas.microsoft.com/office/drawing/2014/main" id="{020CCD75-8B69-4D0E-A20F-F19AAC031396}"/>
                </a:ext>
              </a:extLst>
            </p:cNvPr>
            <p:cNvSpPr/>
            <p:nvPr/>
          </p:nvSpPr>
          <p:spPr>
            <a:xfrm>
              <a:off x="4879373" y="3747754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1E66C361-9F11-41CA-BC66-6D48ADCE6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999561"/>
            <a:ext cx="2518692" cy="2482909"/>
          </a:xfrm>
          <a:prstGeom prst="rect">
            <a:avLst/>
          </a:prstGeom>
        </p:spPr>
      </p:pic>
      <p:sp>
        <p:nvSpPr>
          <p:cNvPr id="22" name="Subtítulo 2">
            <a:extLst>
              <a:ext uri="{FF2B5EF4-FFF2-40B4-BE49-F238E27FC236}">
                <a16:creationId xmlns:a16="http://schemas.microsoft.com/office/drawing/2014/main" id="{72AAB6D2-1086-4777-A9C9-EF2E89814BB4}"/>
              </a:ext>
            </a:extLst>
          </p:cNvPr>
          <p:cNvSpPr txBox="1">
            <a:spLocks/>
          </p:cNvSpPr>
          <p:nvPr/>
        </p:nvSpPr>
        <p:spPr>
          <a:xfrm>
            <a:off x="6647543" y="6067414"/>
            <a:ext cx="5333787" cy="420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82935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185672" y="1300715"/>
            <a:ext cx="475698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FF0000"/>
                </a:solidFill>
              </a:rPr>
              <a:t>O Peso do Estilo de Vida e IDH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C0C8CDD8-106E-46EE-AA73-A574C36D7863}"/>
              </a:ext>
            </a:extLst>
          </p:cNvPr>
          <p:cNvSpPr/>
          <p:nvPr/>
        </p:nvSpPr>
        <p:spPr>
          <a:xfrm>
            <a:off x="2190544" y="1914806"/>
            <a:ext cx="3714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Fatores metabólicos:</a:t>
            </a:r>
            <a:endParaRPr lang="pt-B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94E3E34-AA6D-45DC-9860-DE488A6E6008}"/>
              </a:ext>
            </a:extLst>
          </p:cNvPr>
          <p:cNvSpPr/>
          <p:nvPr/>
        </p:nvSpPr>
        <p:spPr>
          <a:xfrm>
            <a:off x="4206133" y="2914886"/>
            <a:ext cx="19484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Sedentarismo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771300A-AC84-4637-B918-D8CAAE2ED2C9}"/>
              </a:ext>
            </a:extLst>
          </p:cNvPr>
          <p:cNvSpPr/>
          <p:nvPr/>
        </p:nvSpPr>
        <p:spPr>
          <a:xfrm>
            <a:off x="4206133" y="4602194"/>
            <a:ext cx="1543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Tabagismo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48E077B-284A-418C-BC26-23F4E31DB73F}"/>
              </a:ext>
            </a:extLst>
          </p:cNvPr>
          <p:cNvSpPr/>
          <p:nvPr/>
        </p:nvSpPr>
        <p:spPr>
          <a:xfrm>
            <a:off x="4206133" y="4014129"/>
            <a:ext cx="3868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Consumo excessivo de álcool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B8DB9EB-ADBF-42C5-93C4-0CB10450A25D}"/>
              </a:ext>
            </a:extLst>
          </p:cNvPr>
          <p:cNvSpPr/>
          <p:nvPr/>
        </p:nvSpPr>
        <p:spPr>
          <a:xfrm>
            <a:off x="4187628" y="3434872"/>
            <a:ext cx="1550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Obesidade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90F71822-14D9-462F-9EE4-A5A038C94773}"/>
              </a:ext>
            </a:extLst>
          </p:cNvPr>
          <p:cNvSpPr/>
          <p:nvPr/>
        </p:nvSpPr>
        <p:spPr>
          <a:xfrm>
            <a:off x="3879664" y="4190103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7842B7CE-1628-465F-A209-08F134511A8D}"/>
              </a:ext>
            </a:extLst>
          </p:cNvPr>
          <p:cNvSpPr/>
          <p:nvPr/>
        </p:nvSpPr>
        <p:spPr>
          <a:xfrm>
            <a:off x="3897594" y="4786254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6209DC2B-3555-4412-84CE-42889BB51D7C}"/>
              </a:ext>
            </a:extLst>
          </p:cNvPr>
          <p:cNvSpPr/>
          <p:nvPr/>
        </p:nvSpPr>
        <p:spPr>
          <a:xfrm>
            <a:off x="3885357" y="3628821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6CFE3AE0-6926-4FD9-BB39-5E39C297FEE1}"/>
              </a:ext>
            </a:extLst>
          </p:cNvPr>
          <p:cNvSpPr/>
          <p:nvPr/>
        </p:nvSpPr>
        <p:spPr>
          <a:xfrm>
            <a:off x="3877603" y="3093629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Subtítulo 2">
            <a:extLst>
              <a:ext uri="{FF2B5EF4-FFF2-40B4-BE49-F238E27FC236}">
                <a16:creationId xmlns:a16="http://schemas.microsoft.com/office/drawing/2014/main" id="{D5C3497E-70C5-45A9-B023-2EEC050746D0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508955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Boa notícia!!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192696" y="1997107"/>
            <a:ext cx="949567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É um dos tumores com maior probabilidade de prevenção efetiva com o diagnostico precoce e a ação sobre as lesões percussoras (pólipos) e tumores em fases iniciais, que apresentam 90% de chance de cura.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C8BFDEED-2E5C-4E18-A233-4C10169BDA84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554719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32012" y="471728"/>
            <a:ext cx="650837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Sequência adenoma-carcinoma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30EB4AF-D936-4A2E-913A-1C864AD2E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652" y="1871445"/>
            <a:ext cx="8392696" cy="311511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4056603-F12D-4ECF-A139-F25FB74D308B}"/>
              </a:ext>
            </a:extLst>
          </p:cNvPr>
          <p:cNvSpPr/>
          <p:nvPr/>
        </p:nvSpPr>
        <p:spPr>
          <a:xfrm>
            <a:off x="5059134" y="5083367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/>
              <a:t>https://www.bmj.com/content/bmj/354/bmj.i3590/F2.large.jpg?width=800&amp;height=600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2BD4D3F5-6CC3-4B12-BC5F-23F16A1C909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338462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32011" y="471728"/>
            <a:ext cx="658905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 de pólipos intestinais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151337B-85E0-44BC-A51C-85E1CDD01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241" y="1609193"/>
            <a:ext cx="3386893" cy="23823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87511C4-9332-4D56-AD86-94BE0608F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09193"/>
            <a:ext cx="3321613" cy="2382305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0879F22-1282-4FD8-B619-C0A36B0EEC59}"/>
              </a:ext>
            </a:extLst>
          </p:cNvPr>
          <p:cNvSpPr txBox="1">
            <a:spLocks/>
          </p:cNvSpPr>
          <p:nvPr/>
        </p:nvSpPr>
        <p:spPr>
          <a:xfrm>
            <a:off x="1549920" y="4349931"/>
            <a:ext cx="493834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Conduta - </a:t>
            </a:r>
            <a:r>
              <a:rPr lang="pt-BR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Polipectomias</a:t>
            </a:r>
            <a:endParaRPr lang="pt-BR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69C49922-562C-4BE1-B977-D8EB35BC9A90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708558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965A9-3969-09C7-1DDD-BEC76A221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2FAC400-1E01-01A6-E3E6-CD5E127DEF91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D75710E5-9E7F-BCFD-3B9F-ED2D8CC91954}"/>
              </a:ext>
            </a:extLst>
          </p:cNvPr>
          <p:cNvSpPr txBox="1">
            <a:spLocks/>
          </p:cNvSpPr>
          <p:nvPr/>
        </p:nvSpPr>
        <p:spPr>
          <a:xfrm>
            <a:off x="687995" y="373464"/>
            <a:ext cx="658905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Colonoscopia tem risco?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EFC4CB7-0FDC-86E9-5DAA-FDF3C8EA943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533AC1BD-9EAA-9471-E760-B79598FAB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628BB4BC-962A-E5DC-B34B-9D307A72D8D1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713968-505A-CDA4-B21C-7CFF3703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853" y="1245829"/>
            <a:ext cx="5934903" cy="3648584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97CFC9BE-2318-DA0D-DCB1-5D0C520B25A6}"/>
              </a:ext>
            </a:extLst>
          </p:cNvPr>
          <p:cNvSpPr txBox="1">
            <a:spLocks/>
          </p:cNvSpPr>
          <p:nvPr/>
        </p:nvSpPr>
        <p:spPr>
          <a:xfrm>
            <a:off x="8280530" y="2727272"/>
            <a:ext cx="291134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Sim!!!</a:t>
            </a:r>
          </a:p>
        </p:txBody>
      </p:sp>
    </p:spTree>
    <p:extLst>
      <p:ext uri="{BB962C8B-B14F-4D97-AF65-F5344CB8AC3E}">
        <p14:creationId xmlns:p14="http://schemas.microsoft.com/office/powerpoint/2010/main" val="2647358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97720-7485-00B9-3900-A1D3E14A7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17D0EF0-12B8-3903-61F1-DA660E81A9F3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4FAA7F83-9C50-C54E-1D2D-1BB5A758973C}"/>
              </a:ext>
            </a:extLst>
          </p:cNvPr>
          <p:cNvSpPr txBox="1">
            <a:spLocks/>
          </p:cNvSpPr>
          <p:nvPr/>
        </p:nvSpPr>
        <p:spPr>
          <a:xfrm>
            <a:off x="669334" y="940487"/>
            <a:ext cx="658905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Colonoscopia tem risco?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3DA30C0-C1A1-4755-DB8E-37ADFCD2F2A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6607A2B6-DC7F-F2B1-DA20-DA5271F41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8967" y="4950818"/>
            <a:ext cx="850790" cy="811132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51112E75-2A9A-F92D-EA30-9C3B41248CD9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7FC9F92-1902-CED6-249B-3B0395AE6120}"/>
              </a:ext>
            </a:extLst>
          </p:cNvPr>
          <p:cNvSpPr txBox="1"/>
          <p:nvPr/>
        </p:nvSpPr>
        <p:spPr>
          <a:xfrm>
            <a:off x="1474911" y="2545052"/>
            <a:ext cx="86501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0" i="0" u="none" strike="noStrike" dirty="0">
                <a:solidFill>
                  <a:srgbClr val="0563C1"/>
                </a:solidFill>
                <a:effectLst/>
                <a:latin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 perfuração iatrogênica na colonoscopia é uma complicação rara, com incidência de</a:t>
            </a:r>
            <a:r>
              <a:rPr lang="pt-BR" sz="2400" b="1" i="0" u="none" strike="noStrike" dirty="0">
                <a:solidFill>
                  <a:srgbClr val="FF0000"/>
                </a:solidFill>
                <a:effectLst/>
                <a:latin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0,016 a 0,2% </a:t>
            </a:r>
            <a:r>
              <a:rPr lang="pt-BR" sz="2400" b="0" i="0" u="none" strike="noStrike" dirty="0">
                <a:solidFill>
                  <a:srgbClr val="0563C1"/>
                </a:solidFill>
                <a:effectLst/>
                <a:latin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 colonoscopias diagnósticas e de 0,15 a 5% nos procedimentos terapêuticos</a:t>
            </a:r>
            <a:endParaRPr lang="pt-BR" sz="3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37B1DE-C2FC-D8B5-F934-A2D1BFB4817E}"/>
              </a:ext>
            </a:extLst>
          </p:cNvPr>
          <p:cNvSpPr txBox="1"/>
          <p:nvPr/>
        </p:nvSpPr>
        <p:spPr>
          <a:xfrm>
            <a:off x="1551315" y="4119821"/>
            <a:ext cx="102325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0" i="0" u="none" strike="noStrike" dirty="0">
                <a:effectLst/>
                <a:latin typeface="Roboto" panose="02000000000000000000" pitchFamily="2" charset="0"/>
                <a:hlinkClick r:id="rId3"/>
              </a:rPr>
              <a:t>A mortalidade associada à perfuração pode chegar a </a:t>
            </a:r>
            <a:r>
              <a:rPr lang="pt-BR" sz="2400" dirty="0">
                <a:latin typeface="Roboto" panose="02000000000000000000" pitchFamily="2" charset="0"/>
                <a:hlinkClick r:id="rId3"/>
              </a:rPr>
              <a:t>15 a </a:t>
            </a:r>
            <a:r>
              <a:rPr lang="pt-BR" sz="2400" b="0" i="0" u="none" strike="noStrike" dirty="0">
                <a:effectLst/>
                <a:latin typeface="Roboto" panose="02000000000000000000" pitchFamily="2" charset="0"/>
                <a:hlinkClick r:id="rId3"/>
              </a:rPr>
              <a:t>25%, dependendo do tipo de perfuração e do tratamento. </a:t>
            </a:r>
            <a:endParaRPr lang="pt-BR" sz="36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CD5D44B-53F7-1C66-B050-6F6E33408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799" y="262040"/>
            <a:ext cx="2915057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6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D9D0-2C53-7E2B-8C82-4C71A712C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A6FA50-7577-2CC1-EE19-1F8691251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0907" y="5980705"/>
            <a:ext cx="8197552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Peregrinação Turístico – Povoado de Sant’Ana séc. XVIII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A5253CE-9F52-EA52-F71C-13165C766872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DEBDE8E-D5FB-5910-ABC6-8DE897DD6FA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09A59BD5-0950-B997-B697-654D49534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EA28C87-01FD-9D5D-9FBA-41AC87AF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57" y="471728"/>
            <a:ext cx="6982799" cy="511291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960D6879-61BF-67D4-2D6B-5CF321C0BD14}"/>
              </a:ext>
            </a:extLst>
          </p:cNvPr>
          <p:cNvSpPr txBox="1">
            <a:spLocks/>
          </p:cNvSpPr>
          <p:nvPr/>
        </p:nvSpPr>
        <p:spPr>
          <a:xfrm>
            <a:off x="8200204" y="2773555"/>
            <a:ext cx="3397748" cy="6554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Terra da Avó</a:t>
            </a:r>
          </a:p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Nossa Senhora</a:t>
            </a:r>
          </a:p>
        </p:txBody>
      </p:sp>
    </p:spTree>
    <p:extLst>
      <p:ext uri="{BB962C8B-B14F-4D97-AF65-F5344CB8AC3E}">
        <p14:creationId xmlns:p14="http://schemas.microsoft.com/office/powerpoint/2010/main" val="1083413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0" y="276970"/>
            <a:ext cx="9040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Sequência morfológica e padrão genético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EA186F5-E62E-4DAD-8087-9DDE815AD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741" y="1605260"/>
            <a:ext cx="9040518" cy="364493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079C6DA-5A37-4941-9693-2A3704DBA8A8}"/>
              </a:ext>
            </a:extLst>
          </p:cNvPr>
          <p:cNvSpPr/>
          <p:nvPr/>
        </p:nvSpPr>
        <p:spPr>
          <a:xfrm>
            <a:off x="4500672" y="5375809"/>
            <a:ext cx="72076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https://ilovepathology.com/wp-content/uploads/2023/09/COLORECTAL-CANCER-3-1024x576.jpg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001219E-ADE2-4CAF-84DD-0789694728D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005947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88305-7117-BD68-86C5-75DE95BF7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D7FC9C3-04B0-289F-C405-4F36FBB52863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3F1483EC-D0FD-6B75-D1B9-2E2987A6EF0A}"/>
              </a:ext>
            </a:extLst>
          </p:cNvPr>
          <p:cNvSpPr txBox="1">
            <a:spLocks/>
          </p:cNvSpPr>
          <p:nvPr/>
        </p:nvSpPr>
        <p:spPr>
          <a:xfrm>
            <a:off x="165269" y="302695"/>
            <a:ext cx="877382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Uma linha de pesquisa para prognóstico ...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D69C867-6021-D6E7-99A7-52322741B40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CD998124-A30D-63A5-1CF5-7DC7754D8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A8431E2-2D46-CC13-AD19-9383EE3F958F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BBAF857-ED2C-A7C8-9F1F-F64EFD0A9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138" y="3168611"/>
            <a:ext cx="7435943" cy="189008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40EF39D-E868-BF88-A2F6-C8B0C9A33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188" y="1319521"/>
            <a:ext cx="8773822" cy="152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78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B96F0-82CC-35B5-78CB-83B2CF39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45AB25B-1468-1036-95A6-62CF6F5FC476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5C4C00A5-B514-0BB1-D2D7-79A4B6E0B426}"/>
              </a:ext>
            </a:extLst>
          </p:cNvPr>
          <p:cNvSpPr txBox="1">
            <a:spLocks/>
          </p:cNvSpPr>
          <p:nvPr/>
        </p:nvSpPr>
        <p:spPr>
          <a:xfrm>
            <a:off x="361212" y="266962"/>
            <a:ext cx="854952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Uma linha de pesquisa para prognóstico ...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62698BE-1973-144A-E548-C1E9780C9A17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33742F64-A46B-A539-6D7B-911B8CBE8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6D9D9DC-90B6-1A2D-D2B3-D303F82AAD04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CCEA707-C378-E38E-F630-1BA1C2261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709126"/>
            <a:ext cx="9293289" cy="149583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40FB786-5350-A450-E1F0-3AD0082A0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51" y="3653042"/>
            <a:ext cx="10373879" cy="136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64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42FE7-B81B-DC5B-A272-D6578BF2B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075CA44-72A9-6664-39CB-5D4A3F212720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07CABD31-D1B5-C3A9-080C-1F690881363D}"/>
              </a:ext>
            </a:extLst>
          </p:cNvPr>
          <p:cNvSpPr txBox="1">
            <a:spLocks/>
          </p:cNvSpPr>
          <p:nvPr/>
        </p:nvSpPr>
        <p:spPr>
          <a:xfrm>
            <a:off x="258574" y="372073"/>
            <a:ext cx="854952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Uma linha de pesquisa para prognóstico ...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2F3EED3-8002-3C9F-398A-73DAFE38D66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91713AC-9B4C-98B6-0313-43C044D58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47CAD96-8532-CCAA-BCB2-91427C6DB7B6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72882DA-FE7E-9612-F4FE-4026742A1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51" y="1425142"/>
            <a:ext cx="9779861" cy="344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08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170717" y="351038"/>
            <a:ext cx="8381612" cy="51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Números do Câncer Colorretal no Brasil</a:t>
            </a:r>
          </a:p>
          <a:p>
            <a:endParaRPr lang="pt-BR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1086FCA-C89F-44A6-AA10-994CD5FED65C}"/>
              </a:ext>
            </a:extLst>
          </p:cNvPr>
          <p:cNvSpPr/>
          <p:nvPr/>
        </p:nvSpPr>
        <p:spPr>
          <a:xfrm>
            <a:off x="1465729" y="1532530"/>
            <a:ext cx="9817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+ de </a:t>
            </a:r>
            <a:r>
              <a:rPr lang="pt-BR" sz="3200" b="1" dirty="0">
                <a:solidFill>
                  <a:srgbClr val="FF0000"/>
                </a:solidFill>
              </a:rPr>
              <a:t>53 mil novos casos </a:t>
            </a:r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de câncer colorretal para 2028.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EC3B761-C9B1-4333-BC4E-EF0D4EE77871}"/>
              </a:ext>
            </a:extLst>
          </p:cNvPr>
          <p:cNvSpPr/>
          <p:nvPr/>
        </p:nvSpPr>
        <p:spPr>
          <a:xfrm>
            <a:off x="2846294" y="2975535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2º lugar representando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10,3% dos diagnósticos masculinos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762EEDB-8C93-4B90-A04C-95703075C5C4}"/>
              </a:ext>
            </a:extLst>
          </p:cNvPr>
          <p:cNvSpPr/>
          <p:nvPr/>
        </p:nvSpPr>
        <p:spPr>
          <a:xfrm>
            <a:off x="2846294" y="4044391"/>
            <a:ext cx="7790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2º lugar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representando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10,5%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 dos diagnósticos femininos.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9218B9C3-363B-45B5-AAEE-22785E0BF358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5360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12763" y="526403"/>
            <a:ext cx="10291095" cy="51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Por que o número de casos está subindo no Brasil?</a:t>
            </a:r>
          </a:p>
          <a:p>
            <a:endParaRPr lang="pt-BR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1086FCA-C89F-44A6-AA10-994CD5FED65C}"/>
              </a:ext>
            </a:extLst>
          </p:cNvPr>
          <p:cNvSpPr/>
          <p:nvPr/>
        </p:nvSpPr>
        <p:spPr>
          <a:xfrm>
            <a:off x="2608725" y="1613212"/>
            <a:ext cx="91708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Envelhecimento populacional.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762EEDB-8C93-4B90-A04C-95703075C5C4}"/>
              </a:ext>
            </a:extLst>
          </p:cNvPr>
          <p:cNvSpPr/>
          <p:nvPr/>
        </p:nvSpPr>
        <p:spPr>
          <a:xfrm>
            <a:off x="2608725" y="2864345"/>
            <a:ext cx="7144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Ocidentalização de hábitos alimentares.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4562622-F532-4B0F-8AB5-1E5EC0102068}"/>
              </a:ext>
            </a:extLst>
          </p:cNvPr>
          <p:cNvSpPr/>
          <p:nvPr/>
        </p:nvSpPr>
        <p:spPr>
          <a:xfrm>
            <a:off x="2622172" y="4115478"/>
            <a:ext cx="72448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Fator geográfico (Desigualdade Regional).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87235CC1-C3A9-4D12-A7FD-C8A63F483CF9}"/>
              </a:ext>
            </a:extLst>
          </p:cNvPr>
          <p:cNvSpPr/>
          <p:nvPr/>
        </p:nvSpPr>
        <p:spPr>
          <a:xfrm>
            <a:off x="2205314" y="1798023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B38496FD-F5CD-4A8A-9C8D-3101B7E6A5BD}"/>
              </a:ext>
            </a:extLst>
          </p:cNvPr>
          <p:cNvSpPr/>
          <p:nvPr/>
        </p:nvSpPr>
        <p:spPr>
          <a:xfrm>
            <a:off x="2209797" y="3039630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8F712C1F-AC8B-4230-968B-11A175F5199A}"/>
              </a:ext>
            </a:extLst>
          </p:cNvPr>
          <p:cNvSpPr/>
          <p:nvPr/>
        </p:nvSpPr>
        <p:spPr>
          <a:xfrm>
            <a:off x="2214280" y="4294684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41E3FAD0-3E04-4350-A9F5-AB6FE3F6A916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1028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3" grpId="0"/>
      <p:bldP spid="7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559772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rgbClr val="FF0000"/>
                </a:solidFill>
              </a:rPr>
              <a:t>Tipos de Rastreamento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934625" y="1425489"/>
            <a:ext cx="184072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Individual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2085701" y="3772785"/>
            <a:ext cx="21031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Populacional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EF887473-35F9-4742-BDA3-C01BD017788C}"/>
              </a:ext>
            </a:extLst>
          </p:cNvPr>
          <p:cNvSpPr txBox="1">
            <a:spLocks/>
          </p:cNvSpPr>
          <p:nvPr/>
        </p:nvSpPr>
        <p:spPr>
          <a:xfrm>
            <a:off x="2085701" y="2154223"/>
            <a:ext cx="857747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Prevenção do Câncer colorretal em indivíduos que buscam atendimento médico, por alguma queixa </a:t>
            </a:r>
            <a:r>
              <a:rPr lang="pt-BR" sz="2000" b="1" dirty="0" err="1">
                <a:solidFill>
                  <a:schemeClr val="tx2">
                    <a:lumMod val="50000"/>
                  </a:schemeClr>
                </a:solidFill>
              </a:rPr>
              <a:t>coloproctológica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. Ex.: Presença de sangramento, perda de peso, alteração do hábito intestinal, história de câncer de intestino na família. NA REALIDADE PARA TODOS COM IDADE SUPERIOR $% ANOS!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836F9BD-E8D0-448E-9701-F9457E8D584E}"/>
              </a:ext>
            </a:extLst>
          </p:cNvPr>
          <p:cNvSpPr txBox="1">
            <a:spLocks/>
          </p:cNvSpPr>
          <p:nvPr/>
        </p:nvSpPr>
        <p:spPr>
          <a:xfrm>
            <a:off x="2142685" y="4478381"/>
            <a:ext cx="857747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Prevenção do Câncer colorretal na população como política pública em larga</a:t>
            </a:r>
          </a:p>
          <a:p>
            <a:pPr algn="l"/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escala.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E0898231-FD10-4418-B346-DCEE73CA0384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3790861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961312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Exame Padrão-ouro para rastreamento individual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557186" y="1653741"/>
            <a:ext cx="309879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rgbClr val="FF0000"/>
                </a:solidFill>
              </a:rPr>
              <a:t>Colonoscopia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1192696" y="3852980"/>
            <a:ext cx="796853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 err="1">
                <a:solidFill>
                  <a:schemeClr val="tx2">
                    <a:lumMod val="50000"/>
                  </a:schemeClr>
                </a:solidFill>
              </a:rPr>
              <a:t>Colonografia</a:t>
            </a:r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 por Tomografia Computadorizada 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836F9BD-E8D0-448E-9701-F9457E8D584E}"/>
              </a:ext>
            </a:extLst>
          </p:cNvPr>
          <p:cNvSpPr txBox="1">
            <a:spLocks/>
          </p:cNvSpPr>
          <p:nvPr/>
        </p:nvSpPr>
        <p:spPr>
          <a:xfrm>
            <a:off x="2861525" y="4242496"/>
            <a:ext cx="398625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(Colonoscopia Virtual)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D6D36F7-5B7F-4585-8570-2E6E8452C111}"/>
              </a:ext>
            </a:extLst>
          </p:cNvPr>
          <p:cNvSpPr/>
          <p:nvPr/>
        </p:nvSpPr>
        <p:spPr>
          <a:xfrm>
            <a:off x="1623527" y="2364769"/>
            <a:ext cx="83004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Google Sans"/>
              </a:rPr>
              <a:t>A</a:t>
            </a:r>
            <a:r>
              <a:rPr lang="pt-BR" sz="2800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lta sensibilidade (aprox. 91,3%) e alta especificidade (aprox. 98,6%).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0A9B74E-C7BC-4036-B3A2-37ECF051B1E0}"/>
              </a:ext>
            </a:extLst>
          </p:cNvPr>
          <p:cNvSpPr/>
          <p:nvPr/>
        </p:nvSpPr>
        <p:spPr>
          <a:xfrm>
            <a:off x="6650604" y="5658503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700" b="0" i="0" dirty="0">
                <a:solidFill>
                  <a:srgbClr val="383838"/>
                </a:solidFill>
                <a:effectLst/>
                <a:latin typeface="Verdana" panose="020B0604030504040204" pitchFamily="34" charset="0"/>
              </a:rPr>
              <a:t>Estudo sobre a acurácia da colonoscopia na detecção do câncer colorretal. </a:t>
            </a:r>
            <a:r>
              <a:rPr lang="pt-BR" sz="700" dirty="0">
                <a:solidFill>
                  <a:srgbClr val="383838"/>
                </a:solidFill>
                <a:latin typeface="Verdana" panose="020B0604030504040204" pitchFamily="34" charset="0"/>
              </a:rPr>
              <a:t>R</a:t>
            </a:r>
            <a:r>
              <a:rPr lang="pt-BR" sz="700" b="0" i="0" dirty="0">
                <a:solidFill>
                  <a:srgbClr val="383838"/>
                </a:solidFill>
                <a:effectLst/>
                <a:latin typeface="Verdana" panose="020B0604030504040204" pitchFamily="34" charset="0"/>
              </a:rPr>
              <a:t>ev. Med. Minas Gerais 23(3), 2013.</a:t>
            </a:r>
            <a:endParaRPr lang="pt-BR" sz="7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C03B09F-01A6-48A9-B781-0105DA48CC9D}"/>
              </a:ext>
            </a:extLst>
          </p:cNvPr>
          <p:cNvSpPr/>
          <p:nvPr/>
        </p:nvSpPr>
        <p:spPr>
          <a:xfrm>
            <a:off x="1805929" y="4716985"/>
            <a:ext cx="624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Alta sensibilidade 66,3% a 96% e especificidade de 76,1% a 96%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B84D4-98F6-4771-B2F5-27B5B2D8F046}"/>
              </a:ext>
            </a:extLst>
          </p:cNvPr>
          <p:cNvSpPr/>
          <p:nvPr/>
        </p:nvSpPr>
        <p:spPr>
          <a:xfrm>
            <a:off x="6512118" y="5388864"/>
            <a:ext cx="77604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pt-BR" sz="800" dirty="0">
                <a:solidFill>
                  <a:srgbClr val="000000"/>
                </a:solidFill>
                <a:latin typeface="Times New Roman" panose="02020603050405020304" pitchFamily="18" charset="0"/>
              </a:rPr>
              <a:t>Colonoscopia virtual: importância na prevenção e diagnóstico do câncer colorretal. Bras. J. Health review, </a:t>
            </a:r>
            <a:r>
              <a:rPr lang="en-US" sz="800" dirty="0"/>
              <a:t> 8 (3), 1-11, 2025. </a:t>
            </a:r>
            <a:endParaRPr lang="pt-BR" sz="800" dirty="0"/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46CB30F1-6EED-48EE-B1C9-BF5451C16CCA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649A9915-14FB-0E93-1281-469879D5CCA2}"/>
              </a:ext>
            </a:extLst>
          </p:cNvPr>
          <p:cNvCxnSpPr>
            <a:cxnSpLocks/>
          </p:cNvCxnSpPr>
          <p:nvPr/>
        </p:nvCxnSpPr>
        <p:spPr>
          <a:xfrm>
            <a:off x="1716833" y="3535739"/>
            <a:ext cx="979665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105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AE3B0823-12C4-4E82-90C4-EA2DF6F4D53D}"/>
              </a:ext>
            </a:extLst>
          </p:cNvPr>
          <p:cNvSpPr/>
          <p:nvPr/>
        </p:nvSpPr>
        <p:spPr>
          <a:xfrm>
            <a:off x="5272416" y="5435481"/>
            <a:ext cx="6793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Resende, D. M., </a:t>
            </a:r>
            <a:r>
              <a:rPr lang="pt-BR" sz="1000" b="1" dirty="0"/>
              <a:t>Jucá, M. J</a:t>
            </a:r>
            <a:r>
              <a:rPr lang="pt-BR" sz="1000" dirty="0"/>
              <a:t>., Cavalcanti, E. A. H., &amp; Santos, A. J. dos. (2025). Teste </a:t>
            </a:r>
            <a:r>
              <a:rPr lang="pt-BR" sz="1000" dirty="0" err="1"/>
              <a:t>Imunoquímico</a:t>
            </a:r>
            <a:r>
              <a:rPr lang="pt-BR" sz="1000" dirty="0"/>
              <a:t> Fecal como Ferramenta de Rastreamento do Câncer Colorretal em </a:t>
            </a:r>
            <a:r>
              <a:rPr lang="pt-BR" sz="1000" dirty="0" err="1"/>
              <a:t>Beiradeiros</a:t>
            </a:r>
            <a:r>
              <a:rPr lang="pt-BR" sz="1000" dirty="0"/>
              <a:t> do Baixo São Francisco. </a:t>
            </a:r>
            <a:r>
              <a:rPr lang="pt-BR" sz="1000" i="1" dirty="0"/>
              <a:t>Saúde Coletiva (Barueri)</a:t>
            </a:r>
            <a:r>
              <a:rPr lang="pt-BR" sz="1000" dirty="0"/>
              <a:t>, </a:t>
            </a:r>
            <a:r>
              <a:rPr lang="pt-BR" sz="1000" i="1" dirty="0"/>
              <a:t>15</a:t>
            </a:r>
            <a:r>
              <a:rPr lang="pt-BR" sz="1000" dirty="0"/>
              <a:t>(92), 14064–14075.</a:t>
            </a:r>
            <a:endParaRPr lang="pt-BR" sz="1000" b="1" i="0" dirty="0">
              <a:effectLst/>
              <a:latin typeface="Noto San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3D83FC6-1196-47BA-94C2-74C5D5BEA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46" y="220401"/>
            <a:ext cx="8638508" cy="2059499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C57391E-81CA-4F96-8B28-77F775DF14B8}"/>
              </a:ext>
            </a:extLst>
          </p:cNvPr>
          <p:cNvSpPr/>
          <p:nvPr/>
        </p:nvSpPr>
        <p:spPr>
          <a:xfrm>
            <a:off x="2571711" y="2300422"/>
            <a:ext cx="6470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Sensibilidade (positivo)</a:t>
            </a:r>
            <a:endParaRPr lang="pt-BR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49C12D6-BA38-4082-A282-6B5F28B0F006}"/>
              </a:ext>
            </a:extLst>
          </p:cNvPr>
          <p:cNvSpPr/>
          <p:nvPr/>
        </p:nvSpPr>
        <p:spPr>
          <a:xfrm>
            <a:off x="2571711" y="3616584"/>
            <a:ext cx="6470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Especificada (negativo)</a:t>
            </a:r>
            <a:endParaRPr lang="pt-BR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F05810D1-98B4-4C58-855A-EAA142FAE63B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588729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886231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Exame atual para rastreamento individual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2008443" y="1415254"/>
            <a:ext cx="663801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Exame de Sangue Oculto nas Fezes (FOBT)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2072054" y="3472227"/>
            <a:ext cx="500137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FF0000"/>
                </a:solidFill>
              </a:rPr>
              <a:t>Teste </a:t>
            </a:r>
            <a:r>
              <a:rPr lang="pt-BR" sz="2800" b="1" dirty="0" err="1">
                <a:solidFill>
                  <a:srgbClr val="FF0000"/>
                </a:solidFill>
              </a:rPr>
              <a:t>Imunoquímico</a:t>
            </a:r>
            <a:r>
              <a:rPr lang="pt-BR" sz="2800" b="1" dirty="0">
                <a:solidFill>
                  <a:srgbClr val="FF0000"/>
                </a:solidFill>
              </a:rPr>
              <a:t> Fecal (FIT)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78A7217-CF7F-49D1-AFDA-99426B7D35A3}"/>
              </a:ext>
            </a:extLst>
          </p:cNvPr>
          <p:cNvSpPr/>
          <p:nvPr/>
        </p:nvSpPr>
        <p:spPr>
          <a:xfrm>
            <a:off x="3494012" y="2161895"/>
            <a:ext cx="4432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Sensibilidade: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Aproximadamente 20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% e 75%.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7575F12-D0C4-43FC-A470-A58C829A6EB7}"/>
              </a:ext>
            </a:extLst>
          </p:cNvPr>
          <p:cNvSpPr/>
          <p:nvPr/>
        </p:nvSpPr>
        <p:spPr>
          <a:xfrm>
            <a:off x="3494012" y="2770773"/>
            <a:ext cx="4171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Especificidade: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Cerca de 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35% a 94%</a:t>
            </a:r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%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. 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2A087BA-98FD-426E-952A-DFC3C8D4B797}"/>
              </a:ext>
            </a:extLst>
          </p:cNvPr>
          <p:cNvSpPr/>
          <p:nvPr/>
        </p:nvSpPr>
        <p:spPr>
          <a:xfrm>
            <a:off x="3494012" y="4174087"/>
            <a:ext cx="3215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Sensibilidade: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Varia 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Google Sans"/>
              </a:rPr>
              <a:t>68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% a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Google Sans"/>
              </a:rPr>
              <a:t>93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%.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18CBA9C-D625-434B-95F5-A2CAFE8318DE}"/>
              </a:ext>
            </a:extLst>
          </p:cNvPr>
          <p:cNvSpPr/>
          <p:nvPr/>
        </p:nvSpPr>
        <p:spPr>
          <a:xfrm>
            <a:off x="3494012" y="4744060"/>
            <a:ext cx="4171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Especificidade: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Varia entre 89% e 94%.</a:t>
            </a:r>
            <a:r>
              <a:rPr lang="pt-BR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E3B0823-12C4-4E82-90C4-EA2DF6F4D53D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76444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54D0-6E64-6675-13F0-D845E9FE7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D5DD5A-FCAC-CA57-9EF2-E28AB4BAC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51EB8B-0911-8D76-52DE-ED57B68DF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7432" y="1547803"/>
            <a:ext cx="2822740" cy="578544"/>
          </a:xfrm>
        </p:spPr>
        <p:txBody>
          <a:bodyPr>
            <a:normAutofit/>
          </a:bodyPr>
          <a:lstStyle/>
          <a:p>
            <a:r>
              <a:rPr lang="pt-BR" sz="3200" b="1" i="1" dirty="0">
                <a:solidFill>
                  <a:schemeClr val="tx2">
                    <a:lumMod val="50000"/>
                  </a:schemeClr>
                </a:solidFill>
              </a:rPr>
              <a:t>Mario Jucá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CE938BC-2EC6-B15C-6292-F1E9618BC685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C7A20521-B03C-FDFC-7288-ACF7E8E6972B}"/>
              </a:ext>
            </a:extLst>
          </p:cNvPr>
          <p:cNvSpPr txBox="1">
            <a:spLocks/>
          </p:cNvSpPr>
          <p:nvPr/>
        </p:nvSpPr>
        <p:spPr>
          <a:xfrm>
            <a:off x="3203713" y="2502354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i="1" dirty="0">
                <a:solidFill>
                  <a:schemeClr val="tx2">
                    <a:lumMod val="50000"/>
                  </a:schemeClr>
                </a:solidFill>
              </a:rPr>
              <a:t>Professor Titular de Cirurgia da Faculdade de Medicina da </a:t>
            </a:r>
            <a:r>
              <a:rPr lang="pt-BR" sz="1600" b="1" i="1" dirty="0" err="1">
                <a:solidFill>
                  <a:schemeClr val="tx2">
                    <a:lumMod val="50000"/>
                  </a:schemeClr>
                </a:solidFill>
              </a:rPr>
              <a:t>Ufal</a:t>
            </a:r>
            <a:endParaRPr lang="pt-BR" sz="1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DDC4F1B0-7F85-AF60-CCDE-F80880935E49}"/>
              </a:ext>
            </a:extLst>
          </p:cNvPr>
          <p:cNvSpPr txBox="1">
            <a:spLocks/>
          </p:cNvSpPr>
          <p:nvPr/>
        </p:nvSpPr>
        <p:spPr>
          <a:xfrm>
            <a:off x="3203713" y="2995250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i="1" dirty="0">
                <a:solidFill>
                  <a:schemeClr val="tx2">
                    <a:lumMod val="50000"/>
                  </a:schemeClr>
                </a:solidFill>
              </a:rPr>
              <a:t>Professor Titular de </a:t>
            </a:r>
            <a:r>
              <a:rPr lang="pt-BR" b="1" i="1" dirty="0" err="1">
                <a:solidFill>
                  <a:schemeClr val="tx2">
                    <a:lumMod val="50000"/>
                  </a:schemeClr>
                </a:solidFill>
              </a:rPr>
              <a:t>Coloproctologia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</a:rPr>
              <a:t> do Curso de Medicina do Cesmac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66F8A0C-2D94-EBAC-CACC-3267A4A46ED3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A9DEF7F-C0FE-F188-B565-927C31449E6A}"/>
              </a:ext>
            </a:extLst>
          </p:cNvPr>
          <p:cNvCxnSpPr>
            <a:cxnSpLocks/>
          </p:cNvCxnSpPr>
          <p:nvPr/>
        </p:nvCxnSpPr>
        <p:spPr>
          <a:xfrm>
            <a:off x="3189135" y="2203842"/>
            <a:ext cx="5648077" cy="37696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D1531471-390D-C412-1828-FC6D236C6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5C85633F-216D-17F9-5441-558077D5D713}"/>
              </a:ext>
            </a:extLst>
          </p:cNvPr>
          <p:cNvSpPr txBox="1">
            <a:spLocks/>
          </p:cNvSpPr>
          <p:nvPr/>
        </p:nvSpPr>
        <p:spPr>
          <a:xfrm>
            <a:off x="3203713" y="3429000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i="1" dirty="0">
                <a:solidFill>
                  <a:schemeClr val="tx2">
                    <a:lumMod val="50000"/>
                  </a:schemeClr>
                </a:solidFill>
              </a:rPr>
              <a:t>Coordenador da Comissão de Residências Médica do </a:t>
            </a:r>
            <a:r>
              <a:rPr lang="pt-BR" sz="1600" b="1" i="1" dirty="0" err="1">
                <a:solidFill>
                  <a:schemeClr val="tx2">
                    <a:lumMod val="50000"/>
                  </a:schemeClr>
                </a:solidFill>
              </a:rPr>
              <a:t>Cesmac</a:t>
            </a:r>
            <a:endParaRPr lang="pt-BR" sz="1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E1936DD-BCF5-125F-4287-C4B6B2FD11E1}"/>
              </a:ext>
            </a:extLst>
          </p:cNvPr>
          <p:cNvSpPr txBox="1"/>
          <p:nvPr/>
        </p:nvSpPr>
        <p:spPr>
          <a:xfrm>
            <a:off x="2964396" y="4052300"/>
            <a:ext cx="6097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u="none" strike="noStrike" dirty="0">
                <a:effectLst/>
                <a:latin typeface="Google Sans"/>
                <a:hlinkClick r:id="rId3"/>
              </a:rPr>
              <a:t>Sistema Único de Saúde (SUS)</a:t>
            </a:r>
            <a:r>
              <a:rPr lang="pt-BR" sz="1200" b="0" u="none" strike="noStrike" dirty="0">
                <a:effectLst/>
                <a:latin typeface="Google Sans"/>
              </a:rPr>
              <a:t> significa garantir saúde pública, gratuita e universal para mais de 150 milhões de brasileiros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6390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4283237-D0FC-41DC-AFB0-EDD774287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26" y="1280812"/>
            <a:ext cx="4667416" cy="4296375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961312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Algoritmo de rastreamento – Relatório preliminar das Diretrizes Brasileira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DA37EA-6F15-48AD-99D0-F5E0C4BEA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38" y="1368174"/>
            <a:ext cx="5858693" cy="4001058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841EE82-0EA3-4D31-A1AB-98E9CF953E8F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5402534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4283237-D0FC-41DC-AFB0-EDD774287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51" y="-242047"/>
            <a:ext cx="10861482" cy="6360460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96A0963-FFC7-4AC4-BE69-8FF28C8F84B4}"/>
              </a:ext>
            </a:extLst>
          </p:cNvPr>
          <p:cNvSpPr/>
          <p:nvPr/>
        </p:nvSpPr>
        <p:spPr>
          <a:xfrm>
            <a:off x="6666506" y="5611375"/>
            <a:ext cx="533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>
                <a:solidFill>
                  <a:schemeClr val="accent6">
                    <a:lumMod val="50000"/>
                  </a:schemeClr>
                </a:solidFill>
              </a:rPr>
              <a:t>Relatório preliminar das Diretrizes Brasileira de Rastreamento do Câncer colorretal, MS – 2026.</a:t>
            </a:r>
            <a:endParaRPr lang="pt-BR" sz="1000" dirty="0"/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422FFF7E-DE8F-404F-854C-DB0612F2FDBD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6643289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87977" y="208234"/>
            <a:ext cx="61384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FIT  comparado ao FOBT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8A6A1AB-4B09-4F83-8721-4F9E12A9FC29}"/>
              </a:ext>
            </a:extLst>
          </p:cNvPr>
          <p:cNvSpPr/>
          <p:nvPr/>
        </p:nvSpPr>
        <p:spPr>
          <a:xfrm>
            <a:off x="2146062" y="3252414"/>
            <a:ext cx="8367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Possivelmente maior redução de mortalidade por CCR.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B857D62-C350-4769-A06E-88F27483FD77}"/>
              </a:ext>
            </a:extLst>
          </p:cNvPr>
          <p:cNvSpPr/>
          <p:nvPr/>
        </p:nvSpPr>
        <p:spPr>
          <a:xfrm>
            <a:off x="2146062" y="1400205"/>
            <a:ext cx="393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Melhora o sensibilidade.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956099-79AC-431D-90A2-0987EAF16048}"/>
              </a:ext>
            </a:extLst>
          </p:cNvPr>
          <p:cNvSpPr/>
          <p:nvPr/>
        </p:nvSpPr>
        <p:spPr>
          <a:xfrm>
            <a:off x="2146062" y="2396720"/>
            <a:ext cx="4565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Melhora a detecção precoce.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0E865DB-20AD-4264-BC3A-8758428D553C}"/>
              </a:ext>
            </a:extLst>
          </p:cNvPr>
          <p:cNvSpPr/>
          <p:nvPr/>
        </p:nvSpPr>
        <p:spPr>
          <a:xfrm>
            <a:off x="2146061" y="4073779"/>
            <a:ext cx="8988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Menor custo a longo prazo (tratamento em estágios iniciais é menos dispendioso que em estágios avançados). </a:t>
            </a: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90E7FC56-FB68-472E-9936-06B049F17A8F}"/>
              </a:ext>
            </a:extLst>
          </p:cNvPr>
          <p:cNvSpPr/>
          <p:nvPr/>
        </p:nvSpPr>
        <p:spPr>
          <a:xfrm>
            <a:off x="1678625" y="1563580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1CBA9144-CE85-4635-858F-625D4154DAB9}"/>
              </a:ext>
            </a:extLst>
          </p:cNvPr>
          <p:cNvSpPr/>
          <p:nvPr/>
        </p:nvSpPr>
        <p:spPr>
          <a:xfrm>
            <a:off x="1694297" y="2494242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8BDCB54B-BB29-49FC-80BF-F591DF263C36}"/>
              </a:ext>
            </a:extLst>
          </p:cNvPr>
          <p:cNvSpPr/>
          <p:nvPr/>
        </p:nvSpPr>
        <p:spPr>
          <a:xfrm>
            <a:off x="1678624" y="3363965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84397227-12FF-467F-912E-978D68094E44}"/>
              </a:ext>
            </a:extLst>
          </p:cNvPr>
          <p:cNvSpPr/>
          <p:nvPr/>
        </p:nvSpPr>
        <p:spPr>
          <a:xfrm>
            <a:off x="1694297" y="4243781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4DE4BFC8-7C63-4802-BA6C-1D3A649FF79D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9452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7" grpId="0"/>
      <p:bldP spid="12" grpId="0" animBg="1"/>
      <p:bldP spid="13" grpId="0" animBg="1"/>
      <p:bldP spid="15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0C8A5-C1A1-CD9A-049C-60513E321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32ADC9F-9622-536D-5977-F5E3A599A124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C7027408-11DF-9C33-75F7-1AD95E22C8AC}"/>
              </a:ext>
            </a:extLst>
          </p:cNvPr>
          <p:cNvSpPr txBox="1">
            <a:spLocks/>
          </p:cNvSpPr>
          <p:nvPr/>
        </p:nvSpPr>
        <p:spPr>
          <a:xfrm>
            <a:off x="501170" y="372073"/>
            <a:ext cx="940793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Uma linha de pesquisa para detecção precoce ...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219B799-350B-CCF1-FCFC-60EBB1F13D08}"/>
              </a:ext>
            </a:extLst>
          </p:cNvPr>
          <p:cNvSpPr txBox="1">
            <a:spLocks/>
          </p:cNvSpPr>
          <p:nvPr/>
        </p:nvSpPr>
        <p:spPr>
          <a:xfrm>
            <a:off x="356924" y="1536188"/>
            <a:ext cx="1042926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Exame de Sangue Oculto nas Fezes (FOBT) e Retossigmoidoscopia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9683D64-409D-6B95-90FF-D2710267E1D3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F984FA18-747F-EDFC-D22B-D64F1952B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07D4E04F-034E-B8E6-991B-A726EAD9E837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2960146-5A9C-0F56-6123-B77B5FFD6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231" y="2267339"/>
            <a:ext cx="8335538" cy="32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930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3C5DF-128E-6CE2-9B45-5C6616DD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E3BDD76-7B08-FC09-4838-819C0872B119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699F4E5E-6404-E8F1-4D86-5F01E8C022F9}"/>
              </a:ext>
            </a:extLst>
          </p:cNvPr>
          <p:cNvSpPr txBox="1">
            <a:spLocks/>
          </p:cNvSpPr>
          <p:nvPr/>
        </p:nvSpPr>
        <p:spPr>
          <a:xfrm>
            <a:off x="165269" y="302695"/>
            <a:ext cx="593073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Uma linha de pesquisa ...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2BE106E8-7E22-9B85-1B16-2A5966974963}"/>
              </a:ext>
            </a:extLst>
          </p:cNvPr>
          <p:cNvSpPr txBox="1">
            <a:spLocks/>
          </p:cNvSpPr>
          <p:nvPr/>
        </p:nvSpPr>
        <p:spPr>
          <a:xfrm>
            <a:off x="881368" y="1271291"/>
            <a:ext cx="1042926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Teste </a:t>
            </a:r>
            <a:r>
              <a:rPr lang="pt-BR" sz="2800" b="1" dirty="0" err="1">
                <a:solidFill>
                  <a:schemeClr val="tx2">
                    <a:lumMod val="50000"/>
                  </a:schemeClr>
                </a:solidFill>
              </a:rPr>
              <a:t>Imunoquímico</a:t>
            </a:r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 Fecal (FIT/TIF) Expedição do Baixo São Francisco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D65FC01-DF47-EAF1-38AA-9D41A6B71CBD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DA8B40F5-C124-E7E8-087B-D827FE7F6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925B364-6EFF-AC0B-0DBC-140F65BBC3C1}"/>
              </a:ext>
            </a:extLst>
          </p:cNvPr>
          <p:cNvSpPr/>
          <p:nvPr/>
        </p:nvSpPr>
        <p:spPr>
          <a:xfrm>
            <a:off x="5446059" y="6147373"/>
            <a:ext cx="6387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Resende, D. M., </a:t>
            </a:r>
            <a:r>
              <a:rPr lang="pt-BR" sz="800" b="1" dirty="0"/>
              <a:t>Jucá, M. J</a:t>
            </a:r>
            <a:r>
              <a:rPr lang="pt-BR" sz="800" dirty="0"/>
              <a:t>., Cavalcanti, E. A. H., &amp; Santos, A. J. dos. (2025). Teste </a:t>
            </a:r>
            <a:r>
              <a:rPr lang="pt-BR" sz="800" dirty="0" err="1"/>
              <a:t>Imunoquímico</a:t>
            </a:r>
            <a:r>
              <a:rPr lang="pt-BR" sz="800" dirty="0"/>
              <a:t> Fecal como Ferramenta de Rastreamento do Câncer Colorretal em </a:t>
            </a:r>
            <a:r>
              <a:rPr lang="pt-BR" sz="800" dirty="0" err="1"/>
              <a:t>Beiradeiros</a:t>
            </a:r>
            <a:r>
              <a:rPr lang="pt-BR" sz="800" dirty="0"/>
              <a:t> do Baixo São Francisco. </a:t>
            </a:r>
            <a:r>
              <a:rPr lang="pt-BR" sz="800" i="1" dirty="0"/>
              <a:t>Saúde Coletiva (Barueri)</a:t>
            </a:r>
            <a:r>
              <a:rPr lang="pt-BR" sz="800" dirty="0"/>
              <a:t>, </a:t>
            </a:r>
            <a:r>
              <a:rPr lang="pt-BR" sz="800" i="1" dirty="0"/>
              <a:t>15</a:t>
            </a:r>
            <a:r>
              <a:rPr lang="pt-BR" sz="800" dirty="0"/>
              <a:t>(92), 14064–14075.</a:t>
            </a:r>
            <a:endParaRPr lang="pt-BR" sz="800" b="1" i="0" dirty="0">
              <a:effectLst/>
              <a:latin typeface="Noto Sans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9D30D1B-4AD9-64A1-CD65-8954C0081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644" y="2177328"/>
            <a:ext cx="8795657" cy="286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4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1D9A540E-54F2-452D-BB43-EFBD48F5B317}"/>
              </a:ext>
            </a:extLst>
          </p:cNvPr>
          <p:cNvSpPr/>
          <p:nvPr/>
        </p:nvSpPr>
        <p:spPr>
          <a:xfrm>
            <a:off x="1667318" y="2122837"/>
            <a:ext cx="90856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Está em uma versão preliminar, mas a possibilidade de no segundo semestre, ficar indicado o rastreamento pelo FIT em indivíduos com idade superior a 50 anos.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B97DC96-6CC9-40CB-B22E-18696C3FF2B8}"/>
              </a:ext>
            </a:extLst>
          </p:cNvPr>
          <p:cNvSpPr/>
          <p:nvPr/>
        </p:nvSpPr>
        <p:spPr>
          <a:xfrm>
            <a:off x="6021789" y="54304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900" dirty="0"/>
              <a:t>BRASIL, Ministério </a:t>
            </a:r>
            <a:r>
              <a:rPr lang="pt-BR" sz="900" dirty="0" err="1"/>
              <a:t>daSaúde</a:t>
            </a:r>
            <a:r>
              <a:rPr lang="pt-BR" sz="900" dirty="0"/>
              <a:t>, 2026. Diretrizes Brasileiras do Rastreamento do câncer de cólon e reto (CCR), disponível em: </a:t>
            </a:r>
            <a:r>
              <a:rPr lang="pt-BR" sz="9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Relatório preliminar - Diretrizes Brasileiras do Rastreamento do câncer de cólon e reto - CCR</a:t>
            </a:r>
            <a:endParaRPr lang="pt-BR" sz="900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0EF7DA8-D7B9-4E14-BE89-B5AB304B0854}"/>
              </a:ext>
            </a:extLst>
          </p:cNvPr>
          <p:cNvSpPr txBox="1">
            <a:spLocks/>
          </p:cNvSpPr>
          <p:nvPr/>
        </p:nvSpPr>
        <p:spPr>
          <a:xfrm>
            <a:off x="1192696" y="276970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Diretrizes Preliminares para o Rastreamento do Câncer colorretal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C5128C9F-713F-40C7-9108-1693E4E781C9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789815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Classificação do risco para 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165858"/>
            <a:ext cx="9289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Indivíduos de risco baixo 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idade inferior a 45 anos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, </a:t>
            </a:r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assintomático.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 </a:t>
            </a:r>
            <a:endParaRPr lang="pt-BR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A912D30-8814-4D6C-B220-2A58A83FE3B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0761392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Classificação do risco para 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418059"/>
            <a:ext cx="9289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Indivíduos de risco médio 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idade superior a 45 anos</a:t>
            </a:r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, com alguma queixa. </a:t>
            </a:r>
            <a:endParaRPr lang="pt-BR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A912D30-8814-4D6C-B220-2A58A83FE3B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958814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540471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Então,, para fixar...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007512"/>
            <a:ext cx="92898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Indivíduos de risco alto 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qualquer idade</a:t>
            </a:r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,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pólipos adenomatosos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 </a:t>
            </a:r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ou história de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parente de primeiro grau </a:t>
            </a:r>
            <a:r>
              <a:rPr lang="pt-BR" sz="36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com câncer colorretal. </a:t>
            </a:r>
            <a:endParaRPr lang="pt-BR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A912D30-8814-4D6C-B220-2A58A83FE3B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380554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00631" y="335362"/>
            <a:ext cx="725452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Ainda tem </a:t>
            </a:r>
            <a:r>
              <a:rPr lang="pt-B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 aumentado</a:t>
            </a:r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798821" y="1657336"/>
            <a:ext cx="8106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Idade superior ou igual a 45 anos. 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1BEE052-EDA8-42ED-8E67-B2F42F330753}"/>
              </a:ext>
            </a:extLst>
          </p:cNvPr>
          <p:cNvSpPr/>
          <p:nvPr/>
        </p:nvSpPr>
        <p:spPr>
          <a:xfrm>
            <a:off x="2189082" y="2495973"/>
            <a:ext cx="10849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  <a:latin typeface="Montserrat"/>
              </a:rPr>
              <a:t>P</a:t>
            </a:r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ólipos adenomatosos tubulares, </a:t>
            </a:r>
          </a:p>
          <a:p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vilosos, túbulo-vilosos  e serrilhados.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5791552-92E2-459E-B1BF-54B1A988B04D}"/>
              </a:ext>
            </a:extLst>
          </p:cNvPr>
          <p:cNvSpPr/>
          <p:nvPr/>
        </p:nvSpPr>
        <p:spPr>
          <a:xfrm>
            <a:off x="1798821" y="3849006"/>
            <a:ext cx="44060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Séssil avançado.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4EB06A4-4675-4B50-BA64-B76341E013BF}"/>
              </a:ext>
            </a:extLst>
          </p:cNvPr>
          <p:cNvSpPr/>
          <p:nvPr/>
        </p:nvSpPr>
        <p:spPr>
          <a:xfrm>
            <a:off x="2058453" y="4769569"/>
            <a:ext cx="51751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Displasia de alto grau.</a:t>
            </a:r>
            <a:endParaRPr lang="pt-B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A37BEF54-D95B-4C73-B46B-D172614984D0}"/>
              </a:ext>
            </a:extLst>
          </p:cNvPr>
          <p:cNvSpPr/>
          <p:nvPr/>
        </p:nvSpPr>
        <p:spPr>
          <a:xfrm>
            <a:off x="1798822" y="1843441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3F4E4AB9-5C81-4CAC-BE56-502F1188ACDF}"/>
              </a:ext>
            </a:extLst>
          </p:cNvPr>
          <p:cNvSpPr/>
          <p:nvPr/>
        </p:nvSpPr>
        <p:spPr>
          <a:xfrm>
            <a:off x="1798822" y="2716506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17F20080-338D-4B2B-A53A-05B4B9176712}"/>
              </a:ext>
            </a:extLst>
          </p:cNvPr>
          <p:cNvSpPr/>
          <p:nvPr/>
        </p:nvSpPr>
        <p:spPr>
          <a:xfrm>
            <a:off x="1798822" y="3958532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561B4FEA-03DC-4C8E-83BF-87A69D121225}"/>
              </a:ext>
            </a:extLst>
          </p:cNvPr>
          <p:cNvSpPr/>
          <p:nvPr/>
        </p:nvSpPr>
        <p:spPr>
          <a:xfrm>
            <a:off x="1799888" y="4908176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9E2A1877-0CC9-4021-81B1-00B11FD2A189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3261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79A0A-2E43-45BE-5160-5B779AE85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EB76C-DAC5-7159-ABAC-BC40CE780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4E255EE-C316-E9E1-152D-E6E1027F795D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8E6B490-74DC-22C4-AD32-096E041F0442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763F891E-56A3-2E7D-52D6-0B11B0CA3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D5F0DF6-2EC9-71AD-FC6A-D8DB3CD60B91}"/>
              </a:ext>
            </a:extLst>
          </p:cNvPr>
          <p:cNvSpPr txBox="1"/>
          <p:nvPr/>
        </p:nvSpPr>
        <p:spPr>
          <a:xfrm>
            <a:off x="2544517" y="1775631"/>
            <a:ext cx="72339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u="none" strike="noStrike" dirty="0">
                <a:effectLst/>
                <a:latin typeface="Google Sans"/>
                <a:hlinkClick r:id="rId3"/>
              </a:rPr>
              <a:t>Sistema Único de Saúde (SUS)</a:t>
            </a:r>
            <a:r>
              <a:rPr lang="pt-BR" sz="2800" b="0" u="none" strike="noStrike" dirty="0">
                <a:effectLst/>
                <a:latin typeface="Google Sans"/>
              </a:rPr>
              <a:t> significa garantir saúde pública, gratuita e universal para mais de 150 milhões de brasileiros</a:t>
            </a:r>
            <a:endParaRPr lang="pt-BR" sz="40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24C922E-ACDA-80F0-7E3D-6376B9B936CF}"/>
              </a:ext>
            </a:extLst>
          </p:cNvPr>
          <p:cNvSpPr txBox="1"/>
          <p:nvPr/>
        </p:nvSpPr>
        <p:spPr>
          <a:xfrm>
            <a:off x="2594659" y="3697375"/>
            <a:ext cx="72339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Google Sans"/>
              </a:rPr>
              <a:t>CREMAL</a:t>
            </a:r>
            <a:r>
              <a:rPr lang="pt-BR" sz="2800" b="0" u="none" strike="noStrike" dirty="0">
                <a:effectLst/>
                <a:latin typeface="Google Sans"/>
              </a:rPr>
              <a:t> é registro, fiscalização e Ética.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7765400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77076" y="463774"/>
            <a:ext cx="6011188" cy="688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Têm riscos </a:t>
            </a:r>
            <a:r>
              <a:rPr lang="pt-BR" sz="3600" b="1" dirty="0">
                <a:solidFill>
                  <a:srgbClr val="FF0000"/>
                </a:solidFill>
              </a:rPr>
              <a:t>aumentados ainda</a:t>
            </a:r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C451E845-7E7D-42EF-954A-EE67FAC2FD97}"/>
              </a:ext>
            </a:extLst>
          </p:cNvPr>
          <p:cNvGrpSpPr/>
          <p:nvPr/>
        </p:nvGrpSpPr>
        <p:grpSpPr>
          <a:xfrm>
            <a:off x="1590948" y="1690530"/>
            <a:ext cx="8293928" cy="523220"/>
            <a:chOff x="1594032" y="1671127"/>
            <a:chExt cx="8293928" cy="52322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4DC7C16-12A8-4308-BC8D-4CE4ADDDA9A4}"/>
                </a:ext>
              </a:extLst>
            </p:cNvPr>
            <p:cNvSpPr/>
            <p:nvPr/>
          </p:nvSpPr>
          <p:spPr>
            <a:xfrm>
              <a:off x="1718140" y="1671127"/>
              <a:ext cx="816982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dirty="0" err="1">
                  <a:solidFill>
                    <a:schemeClr val="tx2">
                      <a:lumMod val="50000"/>
                    </a:schemeClr>
                  </a:solidFill>
                  <a:latin typeface="Montserrat"/>
                </a:rPr>
                <a:t>Retocolite</a:t>
              </a:r>
              <a:r>
                <a:rPr lang="pt-BR" sz="2800" b="1" dirty="0">
                  <a:solidFill>
                    <a:schemeClr val="tx2">
                      <a:lumMod val="50000"/>
                    </a:schemeClr>
                  </a:solidFill>
                  <a:latin typeface="Montserrat"/>
                </a:rPr>
                <a:t> Ulcerativa e Doença de </a:t>
              </a:r>
              <a:r>
                <a:rPr lang="pt-BR" sz="2800" b="1" dirty="0" err="1">
                  <a:solidFill>
                    <a:schemeClr val="tx2">
                      <a:lumMod val="50000"/>
                    </a:schemeClr>
                  </a:solidFill>
                  <a:latin typeface="Montserrat"/>
                </a:rPr>
                <a:t>Crohn</a:t>
              </a:r>
              <a:r>
                <a:rPr lang="pt-BR" sz="2800" b="1" i="0" dirty="0">
                  <a:solidFill>
                    <a:schemeClr val="tx2">
                      <a:lumMod val="50000"/>
                    </a:schemeClr>
                  </a:solidFill>
                  <a:effectLst/>
                  <a:latin typeface="Montserrat"/>
                </a:rPr>
                <a:t> </a:t>
              </a:r>
              <a:endParaRPr lang="pt-BR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28A1C35B-7F56-421E-B621-3655E7B3011E}"/>
                </a:ext>
              </a:extLst>
            </p:cNvPr>
            <p:cNvSpPr/>
            <p:nvPr/>
          </p:nvSpPr>
          <p:spPr>
            <a:xfrm>
              <a:off x="1594032" y="1834868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C53E917-ADCB-4999-AE0B-C461A69AD7BE}"/>
              </a:ext>
            </a:extLst>
          </p:cNvPr>
          <p:cNvGrpSpPr/>
          <p:nvPr/>
        </p:nvGrpSpPr>
        <p:grpSpPr>
          <a:xfrm>
            <a:off x="1596130" y="3558007"/>
            <a:ext cx="5683823" cy="523220"/>
            <a:chOff x="1596130" y="3558007"/>
            <a:chExt cx="5683823" cy="52322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5791552-92E2-459E-B1BF-54B1A988B04D}"/>
                </a:ext>
              </a:extLst>
            </p:cNvPr>
            <p:cNvSpPr/>
            <p:nvPr/>
          </p:nvSpPr>
          <p:spPr>
            <a:xfrm>
              <a:off x="1838648" y="3558007"/>
              <a:ext cx="54413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i="0" dirty="0">
                  <a:solidFill>
                    <a:schemeClr val="tx2">
                      <a:lumMod val="50000"/>
                    </a:schemeClr>
                  </a:solidFill>
                  <a:effectLst/>
                  <a:latin typeface="Montserrat"/>
                </a:rPr>
                <a:t>História Familiar de Câncer</a:t>
              </a:r>
              <a:endParaRPr lang="pt-BR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" name="Seta: para a Direita 12">
              <a:extLst>
                <a:ext uri="{FF2B5EF4-FFF2-40B4-BE49-F238E27FC236}">
                  <a16:creationId xmlns:a16="http://schemas.microsoft.com/office/drawing/2014/main" id="{3427A2BA-7BAC-42B8-B8D8-5830E463F59C}"/>
                </a:ext>
              </a:extLst>
            </p:cNvPr>
            <p:cNvSpPr/>
            <p:nvPr/>
          </p:nvSpPr>
          <p:spPr>
            <a:xfrm>
              <a:off x="1596130" y="3701936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124AF73-11CB-4FA5-B242-C303C8BB9D7B}"/>
              </a:ext>
            </a:extLst>
          </p:cNvPr>
          <p:cNvGrpSpPr/>
          <p:nvPr/>
        </p:nvGrpSpPr>
        <p:grpSpPr>
          <a:xfrm>
            <a:off x="1590948" y="2575075"/>
            <a:ext cx="8232380" cy="523220"/>
            <a:chOff x="1590948" y="2575075"/>
            <a:chExt cx="8232380" cy="52322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1BEE052-EDA8-42ED-8E67-B2F42F330753}"/>
                </a:ext>
              </a:extLst>
            </p:cNvPr>
            <p:cNvSpPr/>
            <p:nvPr/>
          </p:nvSpPr>
          <p:spPr>
            <a:xfrm>
              <a:off x="1927684" y="2575075"/>
              <a:ext cx="78956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800" b="1" dirty="0">
                  <a:solidFill>
                    <a:schemeClr val="tx2">
                      <a:lumMod val="50000"/>
                    </a:schemeClr>
                  </a:solidFill>
                  <a:latin typeface="Montserrat"/>
                </a:rPr>
                <a:t>Matrizes africanas</a:t>
              </a:r>
              <a:endParaRPr lang="pt-BR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9F826078-09A6-4A86-ABAF-BBB0C6A0BE9F}"/>
                </a:ext>
              </a:extLst>
            </p:cNvPr>
            <p:cNvSpPr/>
            <p:nvPr/>
          </p:nvSpPr>
          <p:spPr>
            <a:xfrm>
              <a:off x="1590948" y="2725318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6DAF6C6E-AECA-4301-9ADA-B3EBDDB30E68}"/>
              </a:ext>
            </a:extLst>
          </p:cNvPr>
          <p:cNvGrpSpPr/>
          <p:nvPr/>
        </p:nvGrpSpPr>
        <p:grpSpPr>
          <a:xfrm>
            <a:off x="1630303" y="4595810"/>
            <a:ext cx="5649650" cy="523220"/>
            <a:chOff x="1630303" y="4595810"/>
            <a:chExt cx="5649650" cy="52322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4EB06A4-4675-4B50-BA64-B76341E013BF}"/>
                </a:ext>
              </a:extLst>
            </p:cNvPr>
            <p:cNvSpPr/>
            <p:nvPr/>
          </p:nvSpPr>
          <p:spPr>
            <a:xfrm>
              <a:off x="1838648" y="4595810"/>
              <a:ext cx="54413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i="0" dirty="0">
                  <a:solidFill>
                    <a:schemeClr val="tx2">
                      <a:lumMod val="50000"/>
                    </a:schemeClr>
                  </a:solidFill>
                  <a:effectLst/>
                  <a:latin typeface="Montserrat"/>
                </a:rPr>
                <a:t>Diabetes </a:t>
              </a:r>
              <a:r>
                <a:rPr lang="pt-BR" sz="2800" b="1" dirty="0">
                  <a:solidFill>
                    <a:schemeClr val="tx2">
                      <a:lumMod val="50000"/>
                    </a:schemeClr>
                  </a:solidFill>
                  <a:latin typeface="Montserrat"/>
                </a:rPr>
                <a:t>m</a:t>
              </a:r>
              <a:r>
                <a:rPr lang="pt-BR" sz="2800" b="1" i="0" dirty="0">
                  <a:solidFill>
                    <a:schemeClr val="tx2">
                      <a:lumMod val="50000"/>
                    </a:schemeClr>
                  </a:solidFill>
                  <a:effectLst/>
                  <a:latin typeface="Montserrat"/>
                </a:rPr>
                <a:t>ellitus e Obesos</a:t>
              </a:r>
              <a:endParaRPr lang="pt-BR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F9D25E05-AB7B-4726-A53C-F6D6B78E85BA}"/>
                </a:ext>
              </a:extLst>
            </p:cNvPr>
            <p:cNvSpPr/>
            <p:nvPr/>
          </p:nvSpPr>
          <p:spPr>
            <a:xfrm>
              <a:off x="1630303" y="4737611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Subtítulo 2">
            <a:extLst>
              <a:ext uri="{FF2B5EF4-FFF2-40B4-BE49-F238E27FC236}">
                <a16:creationId xmlns:a16="http://schemas.microsoft.com/office/drawing/2014/main" id="{5C918D6B-DCA3-4862-9FF6-074A0627C360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3184215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0" y="376578"/>
            <a:ext cx="1029097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Recomendação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521954" y="2595541"/>
            <a:ext cx="91480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As diretrizes da NCCN (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National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Comprehensive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Cancer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Network) e da US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Preventive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Services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Task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Force (USPSTF), o rastreamento </a:t>
            </a:r>
            <a:r>
              <a:rPr lang="pt-BR" sz="2800" b="1" dirty="0">
                <a:solidFill>
                  <a:srgbClr val="FF0000"/>
                </a:solidFill>
              </a:rPr>
              <a:t>é recomendado para indivíduos com faixa etária de 45 a 75 anos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. Contudo, ressalta-se a recomendação a USPSTF é, em parte, baseada em modelagem populacional para os EUA. 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98CA0AE-59FE-4517-AC3C-BE8FC76EB919}"/>
              </a:ext>
            </a:extLst>
          </p:cNvPr>
          <p:cNvSpPr txBox="1">
            <a:spLocks/>
          </p:cNvSpPr>
          <p:nvPr/>
        </p:nvSpPr>
        <p:spPr>
          <a:xfrm>
            <a:off x="781576" y="1171969"/>
            <a:ext cx="1029097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rgbClr val="FF0000"/>
                </a:solidFill>
              </a:rPr>
              <a:t>Colonoscopia para Rastreio em casos de risco aumentado </a:t>
            </a:r>
          </a:p>
          <a:p>
            <a:r>
              <a:rPr lang="pt-BR" sz="3200" b="1" dirty="0">
                <a:solidFill>
                  <a:srgbClr val="FF0000"/>
                </a:solidFill>
              </a:rPr>
              <a:t>e individual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32CE3400-5F3D-4EA5-99EE-486C6D48AB9F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6476011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65150" y="355370"/>
            <a:ext cx="932688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Recomendação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B63AAAE3-BB11-4A78-84B7-4D599D5AB0B2}"/>
              </a:ext>
            </a:extLst>
          </p:cNvPr>
          <p:cNvSpPr/>
          <p:nvPr/>
        </p:nvSpPr>
        <p:spPr>
          <a:xfrm>
            <a:off x="871331" y="744886"/>
            <a:ext cx="103956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 </a:t>
            </a:r>
          </a:p>
          <a:p>
            <a:pPr algn="ctr"/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É recomendado o rastreamento por colonoscopia em </a:t>
            </a:r>
            <a:r>
              <a:rPr lang="pt-BR" sz="3200" b="1" i="0" dirty="0">
                <a:solidFill>
                  <a:srgbClr val="FF0000"/>
                </a:solidFill>
                <a:effectLst/>
                <a:latin typeface="Montserrat"/>
              </a:rPr>
              <a:t>adultos na faixa de 45 a 75 anos</a:t>
            </a:r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. </a:t>
            </a:r>
          </a:p>
          <a:p>
            <a:pPr algn="ctr"/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O rastreio continua até os </a:t>
            </a:r>
            <a:r>
              <a:rPr lang="pt-BR" sz="3200" b="1" i="0" dirty="0">
                <a:solidFill>
                  <a:srgbClr val="FF0000"/>
                </a:solidFill>
                <a:effectLst/>
                <a:latin typeface="Montserrat"/>
              </a:rPr>
              <a:t>75</a:t>
            </a:r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 </a:t>
            </a:r>
            <a:r>
              <a:rPr lang="pt-BR" sz="3200" b="1" i="0" dirty="0">
                <a:solidFill>
                  <a:srgbClr val="FF0000"/>
                </a:solidFill>
                <a:effectLst/>
                <a:latin typeface="Montserrat"/>
              </a:rPr>
              <a:t>anos e </a:t>
            </a:r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deve ser discutido de forma individualizada a </a:t>
            </a:r>
            <a:r>
              <a:rPr lang="pt-BR" sz="3200" b="1" i="0" dirty="0" err="1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aprtir</a:t>
            </a:r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 dessa idade (segundo a comorbidade do caso, a </a:t>
            </a:r>
            <a:r>
              <a:rPr lang="pt-BR" sz="3200" b="1" i="0" dirty="0">
                <a:solidFill>
                  <a:srgbClr val="FF0000"/>
                </a:solidFill>
                <a:effectLst/>
                <a:latin typeface="Montserrat"/>
              </a:rPr>
              <a:t>estimativa de vida </a:t>
            </a:r>
            <a:r>
              <a:rPr lang="pt-BR" sz="3200" b="1" i="0" dirty="0">
                <a:solidFill>
                  <a:schemeClr val="tx2">
                    <a:lumMod val="50000"/>
                  </a:schemeClr>
                </a:solidFill>
                <a:effectLst/>
                <a:latin typeface="Montserrat"/>
              </a:rPr>
              <a:t>e o tempo da última colonoscopia</a:t>
            </a:r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.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F3F1F1B-B02F-429F-8526-B411E6E38DF3}"/>
              </a:ext>
            </a:extLst>
          </p:cNvPr>
          <p:cNvSpPr/>
          <p:nvPr/>
        </p:nvSpPr>
        <p:spPr>
          <a:xfrm>
            <a:off x="5958175" y="5412578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b="0" i="0" dirty="0">
                <a:effectLst/>
                <a:latin typeface="Montserrat"/>
              </a:rPr>
              <a:t>PROVENZALE, </a:t>
            </a:r>
            <a:r>
              <a:rPr lang="pt-BR" sz="800" b="0" i="0" dirty="0" err="1">
                <a:effectLst/>
                <a:latin typeface="Montserrat"/>
              </a:rPr>
              <a:t>Dawn</a:t>
            </a:r>
            <a:r>
              <a:rPr lang="pt-BR" sz="800" b="0" i="0" dirty="0">
                <a:effectLst/>
                <a:latin typeface="Montserrat"/>
              </a:rPr>
              <a:t> et al. NCCN </a:t>
            </a:r>
            <a:r>
              <a:rPr lang="pt-BR" sz="800" b="0" i="0" dirty="0" err="1">
                <a:effectLst/>
                <a:latin typeface="Montserrat"/>
              </a:rPr>
              <a:t>Guidelines</a:t>
            </a:r>
            <a:r>
              <a:rPr lang="pt-BR" sz="800" b="0" i="0" dirty="0">
                <a:effectLst/>
                <a:latin typeface="Montserrat"/>
              </a:rPr>
              <a:t>® Insights: </a:t>
            </a:r>
            <a:r>
              <a:rPr lang="pt-BR" sz="800" b="0" i="0" dirty="0" err="1">
                <a:effectLst/>
                <a:latin typeface="Montserrat"/>
              </a:rPr>
              <a:t>Colorectal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cancer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screening</a:t>
            </a:r>
            <a:r>
              <a:rPr lang="pt-BR" sz="800" b="0" i="0" dirty="0">
                <a:effectLst/>
                <a:latin typeface="Montserrat"/>
              </a:rPr>
              <a:t>. NCCN </a:t>
            </a:r>
            <a:r>
              <a:rPr lang="pt-BR" sz="800" b="0" i="0" dirty="0" err="1">
                <a:effectLst/>
                <a:latin typeface="Montserrat"/>
              </a:rPr>
              <a:t>clinical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practice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guidelines</a:t>
            </a:r>
            <a:r>
              <a:rPr lang="pt-BR" sz="800" b="0" i="0" dirty="0">
                <a:effectLst/>
                <a:latin typeface="Montserrat"/>
              </a:rPr>
              <a:t> in </a:t>
            </a:r>
            <a:r>
              <a:rPr lang="pt-BR" sz="800" b="0" i="0" dirty="0" err="1">
                <a:effectLst/>
                <a:latin typeface="Montserrat"/>
              </a:rPr>
              <a:t>oncology</a:t>
            </a:r>
            <a:r>
              <a:rPr lang="pt-BR" sz="800" b="0" i="0" dirty="0">
                <a:effectLst/>
                <a:latin typeface="Montserrat"/>
              </a:rPr>
              <a:t>. </a:t>
            </a:r>
            <a:r>
              <a:rPr lang="pt-BR" sz="800" b="0" i="0" dirty="0" err="1">
                <a:effectLst/>
                <a:latin typeface="Montserrat"/>
              </a:rPr>
              <a:t>Version</a:t>
            </a:r>
            <a:r>
              <a:rPr lang="pt-BR" sz="800" b="0" i="0" dirty="0">
                <a:effectLst/>
                <a:latin typeface="Montserrat"/>
              </a:rPr>
              <a:t> 2.2021. </a:t>
            </a:r>
            <a:r>
              <a:rPr lang="pt-BR" sz="800" b="1" i="0" dirty="0" err="1">
                <a:effectLst/>
                <a:latin typeface="Montserrat"/>
              </a:rPr>
              <a:t>Journal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of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the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National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Comprehensive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Cancer</a:t>
            </a:r>
            <a:r>
              <a:rPr lang="pt-BR" sz="800" b="1" i="0" dirty="0">
                <a:effectLst/>
                <a:latin typeface="Montserrat"/>
              </a:rPr>
              <a:t> Network</a:t>
            </a:r>
            <a:r>
              <a:rPr lang="pt-BR" sz="800" b="0" i="0" dirty="0">
                <a:effectLst/>
                <a:latin typeface="Montserrat"/>
              </a:rPr>
              <a:t>, v. 19, n. 10, p. 1122-1132, 2021. </a:t>
            </a:r>
            <a:endParaRPr lang="pt-BR" sz="800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DD5B3455-787B-412D-B624-BD9F396E3B9F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1312045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28600" y="365555"/>
            <a:ext cx="1023101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Recomendação das Sociedades Médicas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161670" y="1473265"/>
            <a:ext cx="91480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Realizar a Colonoscopia em pacientes com idade superior a </a:t>
            </a:r>
            <a:r>
              <a:rPr lang="pt-BR" sz="3200" b="1" dirty="0">
                <a:solidFill>
                  <a:srgbClr val="FF0000"/>
                </a:solidFill>
              </a:rPr>
              <a:t>45 anos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81B87CE3-6497-4854-9DBF-35BC1074356B}"/>
              </a:ext>
            </a:extLst>
          </p:cNvPr>
          <p:cNvSpPr txBox="1">
            <a:spLocks/>
          </p:cNvSpPr>
          <p:nvPr/>
        </p:nvSpPr>
        <p:spPr>
          <a:xfrm>
            <a:off x="119691" y="3073919"/>
            <a:ext cx="717684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Recomendação das ONU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3370BE-BA39-4E2B-8689-2EB8E1358F88}"/>
              </a:ext>
            </a:extLst>
          </p:cNvPr>
          <p:cNvSpPr/>
          <p:nvPr/>
        </p:nvSpPr>
        <p:spPr>
          <a:xfrm>
            <a:off x="1161670" y="4200930"/>
            <a:ext cx="91480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Realizar a Colonoscopia em pacientes com idade superior a 50 anos. 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AB743A03-F63C-44DC-A934-7E8B10170F93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4191690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EE80-DCA3-0691-5791-F5693E48C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806AA4B-1EED-4368-4666-BD97DB8E65A1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BEA6552-38A9-4072-5FCE-3A3D0A8AF563}"/>
              </a:ext>
            </a:extLst>
          </p:cNvPr>
          <p:cNvSpPr txBox="1">
            <a:spLocks/>
          </p:cNvSpPr>
          <p:nvPr/>
        </p:nvSpPr>
        <p:spPr>
          <a:xfrm>
            <a:off x="480526" y="453284"/>
            <a:ext cx="1023101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Maior Câncer do Brasil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18C8594-598A-E43C-9318-7DA79840333A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BF8C1492-5E6B-41EF-6547-B0BEED65C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0A7DC0B-66FF-17B0-5184-F0882EF74C5C}"/>
              </a:ext>
            </a:extLst>
          </p:cNvPr>
          <p:cNvSpPr/>
          <p:nvPr/>
        </p:nvSpPr>
        <p:spPr>
          <a:xfrm>
            <a:off x="1521954" y="1937089"/>
            <a:ext cx="9148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Desigualdades Sociais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8DCCD2BB-D601-9C90-E758-C1CF13C8BD46}"/>
              </a:ext>
            </a:extLst>
          </p:cNvPr>
          <p:cNvSpPr txBox="1">
            <a:spLocks/>
          </p:cNvSpPr>
          <p:nvPr/>
        </p:nvSpPr>
        <p:spPr>
          <a:xfrm>
            <a:off x="1521954" y="3429000"/>
            <a:ext cx="9453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Posturas diferentes para Pobres e Ricos.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F54182D5-BD06-517B-54FD-F8DFFF2F085D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866320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990745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33658" y="338261"/>
            <a:ext cx="732989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Recomendação viável na APS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6111339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161669" y="1473265"/>
            <a:ext cx="95421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Rastreamento com TSOF em indivíduos assintomáticos acima de 50 anos.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3370BE-BA39-4E2B-8689-2EB8E1358F88}"/>
              </a:ext>
            </a:extLst>
          </p:cNvPr>
          <p:cNvSpPr/>
          <p:nvPr/>
        </p:nvSpPr>
        <p:spPr>
          <a:xfrm>
            <a:off x="1192696" y="3128079"/>
            <a:ext cx="9148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Realizar a Colonoscopia em pacientes TSOF + 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AB743A03-F63C-44DC-A934-7E8B10170F93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CF1F8A8-5734-49C5-BD93-E05094F790B0}"/>
              </a:ext>
            </a:extLst>
          </p:cNvPr>
          <p:cNvSpPr/>
          <p:nvPr/>
        </p:nvSpPr>
        <p:spPr>
          <a:xfrm>
            <a:off x="1192696" y="4290450"/>
            <a:ext cx="91480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Realizar a Colonoscopia em pacientes com </a:t>
            </a:r>
            <a:r>
              <a:rPr lang="pt-BR" sz="4000" b="1" dirty="0">
                <a:solidFill>
                  <a:srgbClr val="FF0000"/>
                </a:solidFill>
              </a:rPr>
              <a:t>sinais de alerta.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520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9839D693-00E6-41B9-978A-CECCC31383BC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176DFB91-6A64-4F96-AE00-6F4B5A6AC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546" y="1255485"/>
            <a:ext cx="5306165" cy="3696216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1734EF4-236A-435E-85AA-884809C94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51" y="1359011"/>
            <a:ext cx="4467466" cy="3766860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85FE5572-A41B-40B8-B96B-13E59080DFEA}"/>
              </a:ext>
            </a:extLst>
          </p:cNvPr>
          <p:cNvSpPr txBox="1">
            <a:spLocks/>
          </p:cNvSpPr>
          <p:nvPr/>
        </p:nvSpPr>
        <p:spPr>
          <a:xfrm>
            <a:off x="284848" y="235255"/>
            <a:ext cx="797378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Grupos comunitários e Sala de Espera</a:t>
            </a:r>
          </a:p>
        </p:txBody>
      </p:sp>
    </p:spTree>
    <p:extLst>
      <p:ext uri="{BB962C8B-B14F-4D97-AF65-F5344CB8AC3E}">
        <p14:creationId xmlns:p14="http://schemas.microsoft.com/office/powerpoint/2010/main" val="5064399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4F20F03-E27C-4A30-9CF8-3D50EFF89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748" y="1146254"/>
            <a:ext cx="3396026" cy="247239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129486" y="200081"/>
            <a:ext cx="998911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Realizar Exercícios  Físicos pobre e rico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D3F74E-EDDC-4F0D-97F7-52F91EF0D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226" y="1736518"/>
            <a:ext cx="3124539" cy="24723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6698985-A3D7-4212-8BDA-9AD10959C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703" y="2649084"/>
            <a:ext cx="3702594" cy="247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472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161299" y="276970"/>
            <a:ext cx="786897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Evitar do uso de fumo e álcool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8B962AA-79E8-4AC4-8ECA-2563F35D4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553" y="1896095"/>
            <a:ext cx="4058072" cy="297210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FDB2348-2FF4-4941-A829-BA00B03E4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655" y="1896095"/>
            <a:ext cx="4366814" cy="2972084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78CA5D3D-87F0-E2F7-2B2B-F14E736DA0E9}"/>
              </a:ext>
            </a:extLst>
          </p:cNvPr>
          <p:cNvSpPr txBox="1">
            <a:spLocks/>
          </p:cNvSpPr>
          <p:nvPr/>
        </p:nvSpPr>
        <p:spPr>
          <a:xfrm>
            <a:off x="1934312" y="4974629"/>
            <a:ext cx="786897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Favorecem a carcinogênese</a:t>
            </a:r>
          </a:p>
        </p:txBody>
      </p:sp>
    </p:spTree>
    <p:extLst>
      <p:ext uri="{BB962C8B-B14F-4D97-AF65-F5344CB8AC3E}">
        <p14:creationId xmlns:p14="http://schemas.microsoft.com/office/powerpoint/2010/main" val="10705427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-513437" y="326646"/>
            <a:ext cx="620303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Exame Digital do Reto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3DC1BA5-B52F-42DE-926B-D515EA60E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06162"/>
            <a:ext cx="4582164" cy="34104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18F8DB5-CEAD-40EC-B29A-ED80ADDF9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452" y="1306162"/>
            <a:ext cx="4029637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1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tx2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038698" y="1315509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0C81F8B-7766-4093-B3A1-2D93540975B9}"/>
              </a:ext>
            </a:extLst>
          </p:cNvPr>
          <p:cNvSpPr/>
          <p:nvPr/>
        </p:nvSpPr>
        <p:spPr>
          <a:xfrm>
            <a:off x="1773277" y="2644170"/>
            <a:ext cx="91596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É um dos maiores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desafios da saúde pública global.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 Ele é o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terceiro câncer mais comum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 em termos de incidência (novos casos), mas já se consolidou como a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segunda principal causa de morte por câncer no mundo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FF7BEB01-92E5-4724-93F3-E5CF7832D241}"/>
              </a:ext>
            </a:extLst>
          </p:cNvPr>
          <p:cNvSpPr txBox="1">
            <a:spLocks/>
          </p:cNvSpPr>
          <p:nvPr/>
        </p:nvSpPr>
        <p:spPr>
          <a:xfrm>
            <a:off x="4679577" y="6062478"/>
            <a:ext cx="768516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605759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68929" y="276970"/>
            <a:ext cx="588521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Outras Recomendações: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5859105-744F-488A-A8A0-140DE7FEC350}"/>
              </a:ext>
            </a:extLst>
          </p:cNvPr>
          <p:cNvSpPr/>
          <p:nvPr/>
        </p:nvSpPr>
        <p:spPr>
          <a:xfrm>
            <a:off x="922351" y="1244084"/>
            <a:ext cx="98654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1. Realização do FIT a partir dos 50 anos, segundo semestre 2026.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A4E4F54-DDC4-446B-BD37-D12664ADDCD5}"/>
              </a:ext>
            </a:extLst>
          </p:cNvPr>
          <p:cNvSpPr/>
          <p:nvPr/>
        </p:nvSpPr>
        <p:spPr>
          <a:xfrm>
            <a:off x="1210977" y="2217083"/>
            <a:ext cx="102842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2. Realização de Colonoscopia em FIT positivo/sinais de alerta.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90A2D2-D9AA-4664-9487-D88121250466}"/>
              </a:ext>
            </a:extLst>
          </p:cNvPr>
          <p:cNvSpPr/>
          <p:nvPr/>
        </p:nvSpPr>
        <p:spPr>
          <a:xfrm>
            <a:off x="1300833" y="3460963"/>
            <a:ext cx="88695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3. Comer mais fibras/alimentação “saudável” e água.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E7D9BA9-CC80-48BF-90B2-2E5833D5A8F1}"/>
              </a:ext>
            </a:extLst>
          </p:cNvPr>
          <p:cNvSpPr/>
          <p:nvPr/>
        </p:nvSpPr>
        <p:spPr>
          <a:xfrm>
            <a:off x="1300833" y="4806251"/>
            <a:ext cx="9410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4. Mudanças no Estilo de vida (Exercícios físicos).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02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7346" y="5860111"/>
            <a:ext cx="7132320" cy="655445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Rastreamento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21" name="Subtítulo 2">
            <a:extLst>
              <a:ext uri="{FF2B5EF4-FFF2-40B4-BE49-F238E27FC236}">
                <a16:creationId xmlns:a16="http://schemas.microsoft.com/office/drawing/2014/main" id="{794C82EE-A06F-4EAB-8668-356D90E8C764}"/>
              </a:ext>
            </a:extLst>
          </p:cNvPr>
          <p:cNvSpPr txBox="1">
            <a:spLocks/>
          </p:cNvSpPr>
          <p:nvPr/>
        </p:nvSpPr>
        <p:spPr>
          <a:xfrm>
            <a:off x="-5501" y="342444"/>
            <a:ext cx="748206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tx2">
                    <a:lumMod val="50000"/>
                  </a:schemeClr>
                </a:solidFill>
              </a:rPr>
              <a:t>Recomendações - Resumida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7D4C1CF-E0B5-43B0-BD29-1721C9481C24}"/>
              </a:ext>
            </a:extLst>
          </p:cNvPr>
          <p:cNvGrpSpPr/>
          <p:nvPr/>
        </p:nvGrpSpPr>
        <p:grpSpPr>
          <a:xfrm>
            <a:off x="1380566" y="1743611"/>
            <a:ext cx="7582914" cy="478460"/>
            <a:chOff x="1332482" y="1461580"/>
            <a:chExt cx="7582914" cy="478460"/>
          </a:xfrm>
        </p:grpSpPr>
        <p:sp>
          <p:nvSpPr>
            <p:cNvPr id="6" name="Subtítulo 2">
              <a:extLst>
                <a:ext uri="{FF2B5EF4-FFF2-40B4-BE49-F238E27FC236}">
                  <a16:creationId xmlns:a16="http://schemas.microsoft.com/office/drawing/2014/main" id="{93161620-823E-4D14-B44D-A5DB4CA8498B}"/>
                </a:ext>
              </a:extLst>
            </p:cNvPr>
            <p:cNvSpPr txBox="1">
              <a:spLocks/>
            </p:cNvSpPr>
            <p:nvPr/>
          </p:nvSpPr>
          <p:spPr>
            <a:xfrm>
              <a:off x="1433335" y="1461580"/>
              <a:ext cx="748206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tx2">
                      <a:lumMod val="50000"/>
                    </a:schemeClr>
                  </a:solidFill>
                </a:rPr>
                <a:t>FIT indivíduos acima dos 45 anos</a:t>
              </a:r>
            </a:p>
          </p:txBody>
        </p:sp>
        <p:sp>
          <p:nvSpPr>
            <p:cNvPr id="23" name="Seta: para a Direita 22">
              <a:extLst>
                <a:ext uri="{FF2B5EF4-FFF2-40B4-BE49-F238E27FC236}">
                  <a16:creationId xmlns:a16="http://schemas.microsoft.com/office/drawing/2014/main" id="{FCBD0742-B7B4-40F6-8A30-89D9C9DC9F0B}"/>
                </a:ext>
              </a:extLst>
            </p:cNvPr>
            <p:cNvSpPr/>
            <p:nvPr/>
          </p:nvSpPr>
          <p:spPr>
            <a:xfrm>
              <a:off x="1332482" y="1634903"/>
              <a:ext cx="201706" cy="305137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8B4068A-EFA4-47F9-AC23-42EF60B10697}"/>
              </a:ext>
            </a:extLst>
          </p:cNvPr>
          <p:cNvGrpSpPr/>
          <p:nvPr/>
        </p:nvGrpSpPr>
        <p:grpSpPr>
          <a:xfrm>
            <a:off x="1427102" y="2791844"/>
            <a:ext cx="7746540" cy="443581"/>
            <a:chOff x="1427102" y="2791844"/>
            <a:chExt cx="7746540" cy="443581"/>
          </a:xfrm>
        </p:grpSpPr>
        <p:sp>
          <p:nvSpPr>
            <p:cNvPr id="19" name="Subtítulo 2">
              <a:extLst>
                <a:ext uri="{FF2B5EF4-FFF2-40B4-BE49-F238E27FC236}">
                  <a16:creationId xmlns:a16="http://schemas.microsoft.com/office/drawing/2014/main" id="{E3656E78-8594-4289-91C6-A118599D33D8}"/>
                </a:ext>
              </a:extLst>
            </p:cNvPr>
            <p:cNvSpPr txBox="1">
              <a:spLocks/>
            </p:cNvSpPr>
            <p:nvPr/>
          </p:nvSpPr>
          <p:spPr>
            <a:xfrm>
              <a:off x="1691581" y="2791844"/>
              <a:ext cx="748206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tx2">
                      <a:lumMod val="50000"/>
                    </a:schemeClr>
                  </a:solidFill>
                </a:rPr>
                <a:t>Colonoscopia em </a:t>
              </a:r>
              <a:r>
                <a:rPr lang="pt-BR" sz="4000" b="1" dirty="0">
                  <a:solidFill>
                    <a:srgbClr val="FF0000"/>
                  </a:solidFill>
                </a:rPr>
                <a:t>sinais de alarme</a:t>
              </a:r>
            </a:p>
          </p:txBody>
        </p:sp>
        <p:sp>
          <p:nvSpPr>
            <p:cNvPr id="24" name="Seta: para a Direita 23">
              <a:extLst>
                <a:ext uri="{FF2B5EF4-FFF2-40B4-BE49-F238E27FC236}">
                  <a16:creationId xmlns:a16="http://schemas.microsoft.com/office/drawing/2014/main" id="{225A3C95-E057-4864-851D-B1C1F23A27AD}"/>
                </a:ext>
              </a:extLst>
            </p:cNvPr>
            <p:cNvSpPr/>
            <p:nvPr/>
          </p:nvSpPr>
          <p:spPr>
            <a:xfrm>
              <a:off x="1427102" y="2992222"/>
              <a:ext cx="153622" cy="243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401566B-A30A-4E94-8426-E3DAE34DF68D}"/>
              </a:ext>
            </a:extLst>
          </p:cNvPr>
          <p:cNvGrpSpPr/>
          <p:nvPr/>
        </p:nvGrpSpPr>
        <p:grpSpPr>
          <a:xfrm>
            <a:off x="1279721" y="3906358"/>
            <a:ext cx="9855601" cy="389516"/>
            <a:chOff x="1279721" y="3906358"/>
            <a:chExt cx="9855601" cy="389516"/>
          </a:xfrm>
        </p:grpSpPr>
        <p:sp>
          <p:nvSpPr>
            <p:cNvPr id="22" name="Subtítulo 2">
              <a:extLst>
                <a:ext uri="{FF2B5EF4-FFF2-40B4-BE49-F238E27FC236}">
                  <a16:creationId xmlns:a16="http://schemas.microsoft.com/office/drawing/2014/main" id="{C14A1FF6-90E1-48CC-A005-69FCBD344D4D}"/>
                </a:ext>
              </a:extLst>
            </p:cNvPr>
            <p:cNvSpPr txBox="1">
              <a:spLocks/>
            </p:cNvSpPr>
            <p:nvPr/>
          </p:nvSpPr>
          <p:spPr>
            <a:xfrm>
              <a:off x="1279721" y="3906358"/>
              <a:ext cx="985560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Colonoscopia em ou TSOF ou FIT positivo</a:t>
              </a:r>
            </a:p>
          </p:txBody>
        </p:sp>
        <p:sp>
          <p:nvSpPr>
            <p:cNvPr id="25" name="Seta: para a Direita 24">
              <a:extLst>
                <a:ext uri="{FF2B5EF4-FFF2-40B4-BE49-F238E27FC236}">
                  <a16:creationId xmlns:a16="http://schemas.microsoft.com/office/drawing/2014/main" id="{697BF9A5-92C3-4BF1-97EE-7A9F258A5187}"/>
                </a:ext>
              </a:extLst>
            </p:cNvPr>
            <p:cNvSpPr/>
            <p:nvPr/>
          </p:nvSpPr>
          <p:spPr>
            <a:xfrm>
              <a:off x="1485885" y="4052671"/>
              <a:ext cx="153622" cy="243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</p:spTree>
    <p:extLst>
      <p:ext uri="{BB962C8B-B14F-4D97-AF65-F5344CB8AC3E}">
        <p14:creationId xmlns:p14="http://schemas.microsoft.com/office/powerpoint/2010/main" val="30834646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3677552" y="1218397"/>
            <a:ext cx="424276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6000" b="1" dirty="0">
                <a:solidFill>
                  <a:srgbClr val="FF0000"/>
                </a:solidFill>
              </a:rPr>
              <a:t>Obrigado!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9839D693-00E6-41B9-978A-CECCC31383BC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795F37A-794A-4F8B-ABEC-92815D0A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052" y="2814070"/>
            <a:ext cx="508813" cy="516722"/>
          </a:xfrm>
          <a:prstGeom prst="rect">
            <a:avLst/>
          </a:prstGeom>
        </p:spPr>
      </p:pic>
      <p:sp>
        <p:nvSpPr>
          <p:cNvPr id="22" name="Subtítulo 2">
            <a:extLst>
              <a:ext uri="{FF2B5EF4-FFF2-40B4-BE49-F238E27FC236}">
                <a16:creationId xmlns:a16="http://schemas.microsoft.com/office/drawing/2014/main" id="{C18371A7-00E0-467C-ABC8-5700DB914BBE}"/>
              </a:ext>
            </a:extLst>
          </p:cNvPr>
          <p:cNvSpPr txBox="1">
            <a:spLocks/>
          </p:cNvSpPr>
          <p:nvPr/>
        </p:nvSpPr>
        <p:spPr>
          <a:xfrm>
            <a:off x="3796271" y="2837332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82 98850 9749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360B275-3054-417F-AC0D-134069B05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637" y="3586353"/>
            <a:ext cx="481781" cy="534089"/>
          </a:xfrm>
          <a:prstGeom prst="rect">
            <a:avLst/>
          </a:prstGeom>
        </p:spPr>
      </p:pic>
      <p:sp>
        <p:nvSpPr>
          <p:cNvPr id="23" name="Subtítulo 2">
            <a:extLst>
              <a:ext uri="{FF2B5EF4-FFF2-40B4-BE49-F238E27FC236}">
                <a16:creationId xmlns:a16="http://schemas.microsoft.com/office/drawing/2014/main" id="{6C1E4047-CB26-448E-9FA3-5A4A353F685C}"/>
              </a:ext>
            </a:extLst>
          </p:cNvPr>
          <p:cNvSpPr txBox="1">
            <a:spLocks/>
          </p:cNvSpPr>
          <p:nvPr/>
        </p:nvSpPr>
        <p:spPr>
          <a:xfrm>
            <a:off x="3742483" y="3558363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@mario.juca2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D1AD82-7B7A-4710-8A1D-2EDE3F096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637" y="4438514"/>
            <a:ext cx="523734" cy="552198"/>
          </a:xfrm>
          <a:prstGeom prst="rect">
            <a:avLst/>
          </a:prstGeom>
        </p:spPr>
      </p:pic>
      <p:sp>
        <p:nvSpPr>
          <p:cNvPr id="24" name="Subtítulo 2">
            <a:extLst>
              <a:ext uri="{FF2B5EF4-FFF2-40B4-BE49-F238E27FC236}">
                <a16:creationId xmlns:a16="http://schemas.microsoft.com/office/drawing/2014/main" id="{FD14DB6A-4F96-40E7-BBAC-44003FDFAC24}"/>
              </a:ext>
            </a:extLst>
          </p:cNvPr>
          <p:cNvSpPr txBox="1">
            <a:spLocks/>
          </p:cNvSpPr>
          <p:nvPr/>
        </p:nvSpPr>
        <p:spPr>
          <a:xfrm>
            <a:off x="4722876" y="4449793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mario.juca@famed.ufal.br</a:t>
            </a:r>
          </a:p>
        </p:txBody>
      </p:sp>
    </p:spTree>
    <p:extLst>
      <p:ext uri="{BB962C8B-B14F-4D97-AF65-F5344CB8AC3E}">
        <p14:creationId xmlns:p14="http://schemas.microsoft.com/office/powerpoint/2010/main" val="2976862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104F715-681D-4422-8257-C2D52A9C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435" y="1842586"/>
            <a:ext cx="6925642" cy="387721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1CE566A-AA3D-4BFA-8D16-4E319A372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573" y="1471339"/>
            <a:ext cx="8268854" cy="391532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D1F146D-66A5-4FB1-809F-0CBB0CE3EAE1}"/>
              </a:ext>
            </a:extLst>
          </p:cNvPr>
          <p:cNvSpPr txBox="1">
            <a:spLocks/>
          </p:cNvSpPr>
          <p:nvPr/>
        </p:nvSpPr>
        <p:spPr>
          <a:xfrm>
            <a:off x="2314035" y="4929409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5">
                    <a:lumMod val="75000"/>
                  </a:schemeClr>
                </a:solidFill>
              </a:rPr>
              <a:t>Fonte: OMS, </a:t>
            </a:r>
            <a:r>
              <a:rPr lang="pt-BR" sz="1600" b="1" dirty="0" err="1">
                <a:solidFill>
                  <a:schemeClr val="accent5">
                    <a:lumMod val="75000"/>
                  </a:schemeClr>
                </a:solidFill>
              </a:rPr>
              <a:t>Globocan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</a:rPr>
              <a:t>. 2026.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6B701EF1-20F7-472B-A06A-FC766C71EC11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17982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104F715-681D-4422-8257-C2D52A9C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79" y="1490392"/>
            <a:ext cx="6925642" cy="387721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B7CEB798-BFDF-4FEC-84E5-4615DFC94A27}"/>
              </a:ext>
            </a:extLst>
          </p:cNvPr>
          <p:cNvSpPr txBox="1">
            <a:spLocks/>
          </p:cNvSpPr>
          <p:nvPr/>
        </p:nvSpPr>
        <p:spPr>
          <a:xfrm>
            <a:off x="558785" y="1973892"/>
            <a:ext cx="13731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Casos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D004153-6C8C-4BDA-B9CD-7ED51ED14A70}"/>
              </a:ext>
            </a:extLst>
          </p:cNvPr>
          <p:cNvSpPr txBox="1">
            <a:spLocks/>
          </p:cNvSpPr>
          <p:nvPr/>
        </p:nvSpPr>
        <p:spPr>
          <a:xfrm>
            <a:off x="712326" y="3234242"/>
            <a:ext cx="13731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Mortes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3178077" y="5226901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OMS, </a:t>
            </a:r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</a:rPr>
              <a:t>Globocan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. 2026.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E8D5AA4F-00E4-4A48-BEE1-E6C8C844669E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66228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273512" y="5334200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25F2136-1364-46D2-9D8D-76059B4C7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85" y="1303008"/>
            <a:ext cx="4477375" cy="34199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6D567B0-B5A5-4AFB-8220-0440FF3C9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264" y="1198218"/>
            <a:ext cx="4201111" cy="3524742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45FE924C-0546-46FD-B6D4-CF6476BFE365}"/>
              </a:ext>
            </a:extLst>
          </p:cNvPr>
          <p:cNvSpPr txBox="1">
            <a:spLocks/>
          </p:cNvSpPr>
          <p:nvPr/>
        </p:nvSpPr>
        <p:spPr>
          <a:xfrm>
            <a:off x="2534219" y="5337177"/>
            <a:ext cx="6203095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rgbClr val="FF0000"/>
                </a:solidFill>
              </a:rPr>
              <a:t>*  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46.000 casos novos – 244.000 homens e 22.000  - mortalidade de 26.000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4F66A6DB-B84E-4514-8AB0-67B62ACAA6F1}"/>
              </a:ext>
            </a:extLst>
          </p:cNvPr>
          <p:cNvSpPr txBox="1">
            <a:spLocks/>
          </p:cNvSpPr>
          <p:nvPr/>
        </p:nvSpPr>
        <p:spPr>
          <a:xfrm>
            <a:off x="6683189" y="6067415"/>
            <a:ext cx="52981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162103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2307</Words>
  <Application>Microsoft Office PowerPoint</Application>
  <PresentationFormat>Widescreen</PresentationFormat>
  <Paragraphs>272</Paragraphs>
  <Slides>62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72" baseType="lpstr">
      <vt:lpstr>Arial</vt:lpstr>
      <vt:lpstr>Calibri</vt:lpstr>
      <vt:lpstr>Calibri Light</vt:lpstr>
      <vt:lpstr>Google Sans</vt:lpstr>
      <vt:lpstr>Montserrat</vt:lpstr>
      <vt:lpstr>Noto Sans</vt:lpstr>
      <vt:lpstr>Roboto</vt:lpstr>
      <vt:lpstr>Times New Roman</vt:lpstr>
      <vt:lpstr>Verdana</vt:lpstr>
      <vt:lpstr>Tema do Office</vt:lpstr>
      <vt:lpstr>Detecção precoce do Câncer Colorretal</vt:lpstr>
      <vt:lpstr>Prazer de estar aqui -  Agradecer</vt:lpstr>
      <vt:lpstr>Peregrinação Turístico – Povoado de Sant’Ana séc. XVIII</vt:lpstr>
      <vt:lpstr>Detecção precoce do Câncer Colorretal</vt:lpstr>
      <vt:lpstr>Detecção precoce do Câncer Colorretal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Detecção precoce do Câncer Colorretal</vt:lpstr>
      <vt:lpstr>Detecção precoce do Câncer Colorretal</vt:lpstr>
      <vt:lpstr>Detecção precoce do Câncer Colorretal</vt:lpstr>
      <vt:lpstr>Apresentação do PowerPoint</vt:lpstr>
      <vt:lpstr>Rastreamento do Câncer Colorretal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Rastreamento do Câncer Colorretal</dc:title>
  <dc:creator>Mario Jorge Jucá</dc:creator>
  <cp:lastModifiedBy>Cursos</cp:lastModifiedBy>
  <cp:revision>83</cp:revision>
  <dcterms:created xsi:type="dcterms:W3CDTF">2026-05-28T17:36:56Z</dcterms:created>
  <dcterms:modified xsi:type="dcterms:W3CDTF">2026-08-12T16:32:48Z</dcterms:modified>
</cp:coreProperties>
</file>