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sldIdLst>
    <p:sldId id="401" r:id="rId2"/>
    <p:sldId id="350" r:id="rId3"/>
    <p:sldId id="521" r:id="rId4"/>
    <p:sldId id="351" r:id="rId5"/>
    <p:sldId id="353" r:id="rId6"/>
    <p:sldId id="395" r:id="rId7"/>
    <p:sldId id="484" r:id="rId8"/>
    <p:sldId id="519" r:id="rId9"/>
    <p:sldId id="485" r:id="rId10"/>
    <p:sldId id="486" r:id="rId11"/>
    <p:sldId id="512" r:id="rId12"/>
    <p:sldId id="517" r:id="rId13"/>
    <p:sldId id="489" r:id="rId14"/>
    <p:sldId id="357" r:id="rId15"/>
    <p:sldId id="516" r:id="rId16"/>
    <p:sldId id="491" r:id="rId17"/>
    <p:sldId id="498" r:id="rId18"/>
    <p:sldId id="496" r:id="rId19"/>
    <p:sldId id="497" r:id="rId20"/>
    <p:sldId id="499" r:id="rId21"/>
    <p:sldId id="423" r:id="rId22"/>
    <p:sldId id="417" r:id="rId23"/>
    <p:sldId id="362" r:id="rId24"/>
    <p:sldId id="513" r:id="rId25"/>
    <p:sldId id="408" r:id="rId26"/>
    <p:sldId id="410" r:id="rId27"/>
    <p:sldId id="495" r:id="rId28"/>
    <p:sldId id="494" r:id="rId29"/>
    <p:sldId id="514" r:id="rId30"/>
    <p:sldId id="370" r:id="rId31"/>
    <p:sldId id="315" r:id="rId32"/>
    <p:sldId id="400" r:id="rId33"/>
    <p:sldId id="419" r:id="rId34"/>
    <p:sldId id="424" r:id="rId35"/>
    <p:sldId id="284" r:id="rId36"/>
    <p:sldId id="518" r:id="rId37"/>
    <p:sldId id="411" r:id="rId38"/>
    <p:sldId id="258" r:id="rId39"/>
    <p:sldId id="259" r:id="rId40"/>
    <p:sldId id="260" r:id="rId41"/>
    <p:sldId id="261" r:id="rId42"/>
    <p:sldId id="262" r:id="rId43"/>
    <p:sldId id="263" r:id="rId44"/>
    <p:sldId id="501" r:id="rId45"/>
    <p:sldId id="265" r:id="rId46"/>
    <p:sldId id="266" r:id="rId47"/>
    <p:sldId id="267" r:id="rId48"/>
    <p:sldId id="268" r:id="rId49"/>
    <p:sldId id="269" r:id="rId50"/>
    <p:sldId id="270" r:id="rId51"/>
    <p:sldId id="271" r:id="rId52"/>
    <p:sldId id="310" r:id="rId53"/>
    <p:sldId id="311" r:id="rId54"/>
    <p:sldId id="273" r:id="rId55"/>
    <p:sldId id="502" r:id="rId56"/>
    <p:sldId id="275" r:id="rId57"/>
    <p:sldId id="276" r:id="rId58"/>
    <p:sldId id="277" r:id="rId59"/>
    <p:sldId id="278" r:id="rId60"/>
    <p:sldId id="279" r:id="rId61"/>
    <p:sldId id="503" r:id="rId62"/>
    <p:sldId id="312" r:id="rId63"/>
    <p:sldId id="281" r:id="rId64"/>
    <p:sldId id="283" r:id="rId65"/>
    <p:sldId id="505" r:id="rId66"/>
    <p:sldId id="285" r:id="rId67"/>
    <p:sldId id="286" r:id="rId68"/>
    <p:sldId id="287" r:id="rId69"/>
    <p:sldId id="288" r:id="rId70"/>
    <p:sldId id="506" r:id="rId71"/>
    <p:sldId id="290" r:id="rId72"/>
    <p:sldId id="291" r:id="rId73"/>
    <p:sldId id="292" r:id="rId74"/>
    <p:sldId id="293" r:id="rId75"/>
    <p:sldId id="294" r:id="rId76"/>
    <p:sldId id="295" r:id="rId77"/>
    <p:sldId id="296" r:id="rId78"/>
    <p:sldId id="297" r:id="rId79"/>
    <p:sldId id="298" r:id="rId80"/>
    <p:sldId id="507" r:id="rId81"/>
    <p:sldId id="508" r:id="rId82"/>
    <p:sldId id="301" r:id="rId83"/>
    <p:sldId id="509" r:id="rId84"/>
    <p:sldId id="510" r:id="rId85"/>
    <p:sldId id="511" r:id="rId86"/>
    <p:sldId id="307" r:id="rId8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6EF01D-54EE-471F-BE9B-402A1E72C2C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003DC8-2767-414A-8B53-021AE3506D38}">
      <dgm:prSet/>
      <dgm:spPr/>
      <dgm:t>
        <a:bodyPr/>
        <a:lstStyle/>
        <a:p>
          <a:r>
            <a:rPr lang="pt-BR" dirty="0"/>
            <a:t>A infecção pelo </a:t>
          </a:r>
          <a:r>
            <a:rPr lang="pt-BR" i="1" dirty="0"/>
            <a:t>T. gondii </a:t>
          </a:r>
          <a:r>
            <a:rPr lang="pt-BR" dirty="0"/>
            <a:t>no Brasil em adulto varia de  50% a 90% .</a:t>
          </a:r>
          <a:endParaRPr lang="en-US" dirty="0"/>
        </a:p>
      </dgm:t>
    </dgm:pt>
    <dgm:pt modelId="{D872457C-DB07-4A80-92F1-A329C82B6FF3}" type="parTrans" cxnId="{DF234893-1800-4378-8546-7A542266EDD5}">
      <dgm:prSet/>
      <dgm:spPr/>
      <dgm:t>
        <a:bodyPr/>
        <a:lstStyle/>
        <a:p>
          <a:endParaRPr lang="en-US"/>
        </a:p>
      </dgm:t>
    </dgm:pt>
    <dgm:pt modelId="{EE09BB23-DA14-4833-AA0F-B7960DF500ED}" type="sibTrans" cxnId="{DF234893-1800-4378-8546-7A542266EDD5}">
      <dgm:prSet/>
      <dgm:spPr/>
      <dgm:t>
        <a:bodyPr/>
        <a:lstStyle/>
        <a:p>
          <a:endParaRPr lang="en-US"/>
        </a:p>
      </dgm:t>
    </dgm:pt>
    <dgm:pt modelId="{3595D4A0-5484-4F47-A313-1D8FD79A753F}">
      <dgm:prSet/>
      <dgm:spPr/>
      <dgm:t>
        <a:bodyPr/>
        <a:lstStyle/>
        <a:p>
          <a:r>
            <a:rPr lang="pt-BR"/>
            <a:t>A maior importância da Toxoplasmose como problema de saúde pública  decorre de infecções em:</a:t>
          </a:r>
          <a:endParaRPr lang="en-US"/>
        </a:p>
      </dgm:t>
    </dgm:pt>
    <dgm:pt modelId="{825F4D05-5F37-40CA-B6DA-CDCD152539B9}" type="parTrans" cxnId="{6A66A321-1B1F-4FE4-9234-79B3265D2314}">
      <dgm:prSet/>
      <dgm:spPr/>
      <dgm:t>
        <a:bodyPr/>
        <a:lstStyle/>
        <a:p>
          <a:endParaRPr lang="en-US"/>
        </a:p>
      </dgm:t>
    </dgm:pt>
    <dgm:pt modelId="{F09C8B7D-CD09-4DC0-8AF3-03E3714F14DD}" type="sibTrans" cxnId="{6A66A321-1B1F-4FE4-9234-79B3265D2314}">
      <dgm:prSet/>
      <dgm:spPr/>
      <dgm:t>
        <a:bodyPr/>
        <a:lstStyle/>
        <a:p>
          <a:endParaRPr lang="en-US"/>
        </a:p>
      </dgm:t>
    </dgm:pt>
    <dgm:pt modelId="{81FC0845-E9E8-4FC5-9EB3-5ADE5400DA94}" type="pres">
      <dgm:prSet presAssocID="{9D6EF01D-54EE-471F-BE9B-402A1E72C2C0}" presName="linear" presStyleCnt="0">
        <dgm:presLayoutVars>
          <dgm:animLvl val="lvl"/>
          <dgm:resizeHandles val="exact"/>
        </dgm:presLayoutVars>
      </dgm:prSet>
      <dgm:spPr/>
    </dgm:pt>
    <dgm:pt modelId="{E847E07E-49AA-46EB-8945-D86E53C1AF9D}" type="pres">
      <dgm:prSet presAssocID="{B0003DC8-2767-414A-8B53-021AE3506D38}" presName="parentText" presStyleLbl="node1" presStyleIdx="0" presStyleCnt="2" custLinFactY="-54257" custLinFactNeighborX="-176" custLinFactNeighborY="-100000">
        <dgm:presLayoutVars>
          <dgm:chMax val="0"/>
          <dgm:bulletEnabled val="1"/>
        </dgm:presLayoutVars>
      </dgm:prSet>
      <dgm:spPr/>
    </dgm:pt>
    <dgm:pt modelId="{8B09B4A5-1086-4D24-9969-29BA343C7032}" type="pres">
      <dgm:prSet presAssocID="{EE09BB23-DA14-4833-AA0F-B7960DF500ED}" presName="spacer" presStyleCnt="0"/>
      <dgm:spPr/>
    </dgm:pt>
    <dgm:pt modelId="{73B71E1F-1DDA-4F2E-9E3A-3B827900F4C3}" type="pres">
      <dgm:prSet presAssocID="{3595D4A0-5484-4F47-A313-1D8FD79A753F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6A66A321-1B1F-4FE4-9234-79B3265D2314}" srcId="{9D6EF01D-54EE-471F-BE9B-402A1E72C2C0}" destId="{3595D4A0-5484-4F47-A313-1D8FD79A753F}" srcOrd="1" destOrd="0" parTransId="{825F4D05-5F37-40CA-B6DA-CDCD152539B9}" sibTransId="{F09C8B7D-CD09-4DC0-8AF3-03E3714F14DD}"/>
    <dgm:cxn modelId="{9E625342-6511-4E7E-B634-B213B99580CE}" type="presOf" srcId="{9D6EF01D-54EE-471F-BE9B-402A1E72C2C0}" destId="{81FC0845-E9E8-4FC5-9EB3-5ADE5400DA94}" srcOrd="0" destOrd="0" presId="urn:microsoft.com/office/officeart/2005/8/layout/vList2"/>
    <dgm:cxn modelId="{51B0754F-BF60-461D-A197-E4B589D66817}" type="presOf" srcId="{3595D4A0-5484-4F47-A313-1D8FD79A753F}" destId="{73B71E1F-1DDA-4F2E-9E3A-3B827900F4C3}" srcOrd="0" destOrd="0" presId="urn:microsoft.com/office/officeart/2005/8/layout/vList2"/>
    <dgm:cxn modelId="{DF234893-1800-4378-8546-7A542266EDD5}" srcId="{9D6EF01D-54EE-471F-BE9B-402A1E72C2C0}" destId="{B0003DC8-2767-414A-8B53-021AE3506D38}" srcOrd="0" destOrd="0" parTransId="{D872457C-DB07-4A80-92F1-A329C82B6FF3}" sibTransId="{EE09BB23-DA14-4833-AA0F-B7960DF500ED}"/>
    <dgm:cxn modelId="{96CA46F7-5540-4844-81E0-25AF5F6E957A}" type="presOf" srcId="{B0003DC8-2767-414A-8B53-021AE3506D38}" destId="{E847E07E-49AA-46EB-8945-D86E53C1AF9D}" srcOrd="0" destOrd="0" presId="urn:microsoft.com/office/officeart/2005/8/layout/vList2"/>
    <dgm:cxn modelId="{59B1F05D-70A8-4F11-B1B1-4E87AB8428CE}" type="presParOf" srcId="{81FC0845-E9E8-4FC5-9EB3-5ADE5400DA94}" destId="{E847E07E-49AA-46EB-8945-D86E53C1AF9D}" srcOrd="0" destOrd="0" presId="urn:microsoft.com/office/officeart/2005/8/layout/vList2"/>
    <dgm:cxn modelId="{91498048-B345-4F12-A965-8ACC8F629076}" type="presParOf" srcId="{81FC0845-E9E8-4FC5-9EB3-5ADE5400DA94}" destId="{8B09B4A5-1086-4D24-9969-29BA343C7032}" srcOrd="1" destOrd="0" presId="urn:microsoft.com/office/officeart/2005/8/layout/vList2"/>
    <dgm:cxn modelId="{D8A70086-0249-493F-9D49-863FF56DC017}" type="presParOf" srcId="{81FC0845-E9E8-4FC5-9EB3-5ADE5400DA94}" destId="{73B71E1F-1DDA-4F2E-9E3A-3B827900F4C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6EF01D-54EE-471F-BE9B-402A1E72C2C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003DC8-2767-414A-8B53-021AE3506D38}">
      <dgm:prSet/>
      <dgm:spPr/>
      <dgm:t>
        <a:bodyPr/>
        <a:lstStyle/>
        <a:p>
          <a:r>
            <a:rPr lang="pt-BR" dirty="0"/>
            <a:t>A infecção latente no Brasil em adulto varia de  50% a 90% .</a:t>
          </a:r>
          <a:endParaRPr lang="en-US" dirty="0"/>
        </a:p>
      </dgm:t>
    </dgm:pt>
    <dgm:pt modelId="{EE09BB23-DA14-4833-AA0F-B7960DF500ED}" type="sibTrans" cxnId="{DF234893-1800-4378-8546-7A542266EDD5}">
      <dgm:prSet/>
      <dgm:spPr/>
      <dgm:t>
        <a:bodyPr/>
        <a:lstStyle/>
        <a:p>
          <a:endParaRPr lang="en-US"/>
        </a:p>
      </dgm:t>
    </dgm:pt>
    <dgm:pt modelId="{D872457C-DB07-4A80-92F1-A329C82B6FF3}" type="parTrans" cxnId="{DF234893-1800-4378-8546-7A542266EDD5}">
      <dgm:prSet/>
      <dgm:spPr/>
      <dgm:t>
        <a:bodyPr/>
        <a:lstStyle/>
        <a:p>
          <a:endParaRPr lang="en-US"/>
        </a:p>
      </dgm:t>
    </dgm:pt>
    <dgm:pt modelId="{3595D4A0-5484-4F47-A313-1D8FD79A753F}">
      <dgm:prSet/>
      <dgm:spPr/>
      <dgm:t>
        <a:bodyPr/>
        <a:lstStyle/>
        <a:p>
          <a:pPr algn="ctr"/>
          <a:r>
            <a:rPr lang="pt-BR" dirty="0"/>
            <a:t>A maior importância da Toxoplasmose como problema de saúde pública  decorre de infecções em:</a:t>
          </a:r>
          <a:endParaRPr lang="en-US" dirty="0"/>
        </a:p>
      </dgm:t>
    </dgm:pt>
    <dgm:pt modelId="{F09C8B7D-CD09-4DC0-8AF3-03E3714F14DD}" type="sibTrans" cxnId="{6A66A321-1B1F-4FE4-9234-79B3265D2314}">
      <dgm:prSet/>
      <dgm:spPr/>
      <dgm:t>
        <a:bodyPr/>
        <a:lstStyle/>
        <a:p>
          <a:endParaRPr lang="en-US"/>
        </a:p>
      </dgm:t>
    </dgm:pt>
    <dgm:pt modelId="{825F4D05-5F37-40CA-B6DA-CDCD152539B9}" type="parTrans" cxnId="{6A66A321-1B1F-4FE4-9234-79B3265D2314}">
      <dgm:prSet/>
      <dgm:spPr/>
      <dgm:t>
        <a:bodyPr/>
        <a:lstStyle/>
        <a:p>
          <a:endParaRPr lang="en-US"/>
        </a:p>
      </dgm:t>
    </dgm:pt>
    <dgm:pt modelId="{81FC0845-E9E8-4FC5-9EB3-5ADE5400DA94}" type="pres">
      <dgm:prSet presAssocID="{9D6EF01D-54EE-471F-BE9B-402A1E72C2C0}" presName="linear" presStyleCnt="0">
        <dgm:presLayoutVars>
          <dgm:animLvl val="lvl"/>
          <dgm:resizeHandles val="exact"/>
        </dgm:presLayoutVars>
      </dgm:prSet>
      <dgm:spPr/>
    </dgm:pt>
    <dgm:pt modelId="{E847E07E-49AA-46EB-8945-D86E53C1AF9D}" type="pres">
      <dgm:prSet presAssocID="{B0003DC8-2767-414A-8B53-021AE3506D3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B09B4A5-1086-4D24-9969-29BA343C7032}" type="pres">
      <dgm:prSet presAssocID="{EE09BB23-DA14-4833-AA0F-B7960DF500ED}" presName="spacer" presStyleCnt="0"/>
      <dgm:spPr/>
    </dgm:pt>
    <dgm:pt modelId="{73B71E1F-1DDA-4F2E-9E3A-3B827900F4C3}" type="pres">
      <dgm:prSet presAssocID="{3595D4A0-5484-4F47-A313-1D8FD79A753F}" presName="parentText" presStyleLbl="node1" presStyleIdx="1" presStyleCnt="2" custLinFactY="-39151" custLinFactNeighborX="0" custLinFactNeighborY="-100000">
        <dgm:presLayoutVars>
          <dgm:chMax val="0"/>
          <dgm:bulletEnabled val="1"/>
        </dgm:presLayoutVars>
      </dgm:prSet>
      <dgm:spPr/>
    </dgm:pt>
  </dgm:ptLst>
  <dgm:cxnLst>
    <dgm:cxn modelId="{6A66A321-1B1F-4FE4-9234-79B3265D2314}" srcId="{9D6EF01D-54EE-471F-BE9B-402A1E72C2C0}" destId="{3595D4A0-5484-4F47-A313-1D8FD79A753F}" srcOrd="1" destOrd="0" parTransId="{825F4D05-5F37-40CA-B6DA-CDCD152539B9}" sibTransId="{F09C8B7D-CD09-4DC0-8AF3-03E3714F14DD}"/>
    <dgm:cxn modelId="{9E625342-6511-4E7E-B634-B213B99580CE}" type="presOf" srcId="{9D6EF01D-54EE-471F-BE9B-402A1E72C2C0}" destId="{81FC0845-E9E8-4FC5-9EB3-5ADE5400DA94}" srcOrd="0" destOrd="0" presId="urn:microsoft.com/office/officeart/2005/8/layout/vList2"/>
    <dgm:cxn modelId="{51B0754F-BF60-461D-A197-E4B589D66817}" type="presOf" srcId="{3595D4A0-5484-4F47-A313-1D8FD79A753F}" destId="{73B71E1F-1DDA-4F2E-9E3A-3B827900F4C3}" srcOrd="0" destOrd="0" presId="urn:microsoft.com/office/officeart/2005/8/layout/vList2"/>
    <dgm:cxn modelId="{DF234893-1800-4378-8546-7A542266EDD5}" srcId="{9D6EF01D-54EE-471F-BE9B-402A1E72C2C0}" destId="{B0003DC8-2767-414A-8B53-021AE3506D38}" srcOrd="0" destOrd="0" parTransId="{D872457C-DB07-4A80-92F1-A329C82B6FF3}" sibTransId="{EE09BB23-DA14-4833-AA0F-B7960DF500ED}"/>
    <dgm:cxn modelId="{96CA46F7-5540-4844-81E0-25AF5F6E957A}" type="presOf" srcId="{B0003DC8-2767-414A-8B53-021AE3506D38}" destId="{E847E07E-49AA-46EB-8945-D86E53C1AF9D}" srcOrd="0" destOrd="0" presId="urn:microsoft.com/office/officeart/2005/8/layout/vList2"/>
    <dgm:cxn modelId="{59B1F05D-70A8-4F11-B1B1-4E87AB8428CE}" type="presParOf" srcId="{81FC0845-E9E8-4FC5-9EB3-5ADE5400DA94}" destId="{E847E07E-49AA-46EB-8945-D86E53C1AF9D}" srcOrd="0" destOrd="0" presId="urn:microsoft.com/office/officeart/2005/8/layout/vList2"/>
    <dgm:cxn modelId="{91498048-B345-4F12-A965-8ACC8F629076}" type="presParOf" srcId="{81FC0845-E9E8-4FC5-9EB3-5ADE5400DA94}" destId="{8B09B4A5-1086-4D24-9969-29BA343C7032}" srcOrd="1" destOrd="0" presId="urn:microsoft.com/office/officeart/2005/8/layout/vList2"/>
    <dgm:cxn modelId="{D8A70086-0249-493F-9D49-863FF56DC017}" type="presParOf" srcId="{81FC0845-E9E8-4FC5-9EB3-5ADE5400DA94}" destId="{73B71E1F-1DDA-4F2E-9E3A-3B827900F4C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47E07E-49AA-46EB-8945-D86E53C1AF9D}">
      <dsp:nvSpPr>
        <dsp:cNvPr id="0" name=""/>
        <dsp:cNvSpPr/>
      </dsp:nvSpPr>
      <dsp:spPr>
        <a:xfrm>
          <a:off x="0" y="0"/>
          <a:ext cx="9514268" cy="10725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/>
            <a:t>A infecção pelo </a:t>
          </a:r>
          <a:r>
            <a:rPr lang="pt-BR" sz="2700" i="1" kern="1200" dirty="0"/>
            <a:t>T. gondii </a:t>
          </a:r>
          <a:r>
            <a:rPr lang="pt-BR" sz="2700" kern="1200" dirty="0"/>
            <a:t>no Brasil em adulto varia de  50% a 90% .</a:t>
          </a:r>
          <a:endParaRPr lang="en-US" sz="2700" kern="1200" dirty="0"/>
        </a:p>
      </dsp:txBody>
      <dsp:txXfrm>
        <a:off x="52359" y="52359"/>
        <a:ext cx="9409550" cy="967861"/>
      </dsp:txXfrm>
    </dsp:sp>
    <dsp:sp modelId="{73B71E1F-1DDA-4F2E-9E3A-3B827900F4C3}">
      <dsp:nvSpPr>
        <dsp:cNvPr id="0" name=""/>
        <dsp:cNvSpPr/>
      </dsp:nvSpPr>
      <dsp:spPr>
        <a:xfrm>
          <a:off x="0" y="1162264"/>
          <a:ext cx="9514268" cy="10725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/>
            <a:t>A maior importância da Toxoplasmose como problema de saúde pública  decorre de infecções em:</a:t>
          </a:r>
          <a:endParaRPr lang="en-US" sz="2700" kern="1200"/>
        </a:p>
      </dsp:txBody>
      <dsp:txXfrm>
        <a:off x="52359" y="1214623"/>
        <a:ext cx="9409550" cy="9678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47E07E-49AA-46EB-8945-D86E53C1AF9D}">
      <dsp:nvSpPr>
        <dsp:cNvPr id="0" name=""/>
        <dsp:cNvSpPr/>
      </dsp:nvSpPr>
      <dsp:spPr>
        <a:xfrm>
          <a:off x="0" y="11925"/>
          <a:ext cx="10253870" cy="10725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/>
            <a:t>A infecção latente no Brasil em adulto varia de  50% a 90% .</a:t>
          </a:r>
          <a:endParaRPr lang="en-US" sz="2700" kern="1200" dirty="0"/>
        </a:p>
      </dsp:txBody>
      <dsp:txXfrm>
        <a:off x="52359" y="64284"/>
        <a:ext cx="10149152" cy="967861"/>
      </dsp:txXfrm>
    </dsp:sp>
    <dsp:sp modelId="{73B71E1F-1DDA-4F2E-9E3A-3B827900F4C3}">
      <dsp:nvSpPr>
        <dsp:cNvPr id="0" name=""/>
        <dsp:cNvSpPr/>
      </dsp:nvSpPr>
      <dsp:spPr>
        <a:xfrm>
          <a:off x="0" y="664579"/>
          <a:ext cx="10253870" cy="10725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/>
            <a:t>A maior importância da Toxoplasmose como problema de saúde pública  decorre de infecções em:</a:t>
          </a:r>
          <a:endParaRPr lang="en-US" sz="2700" kern="1200" dirty="0"/>
        </a:p>
      </dsp:txBody>
      <dsp:txXfrm>
        <a:off x="52359" y="716938"/>
        <a:ext cx="10149152" cy="9678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972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006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912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adrão 8"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roup 6"/>
          <p:cNvGrpSpPr/>
          <p:nvPr/>
        </p:nvGrpSpPr>
        <p:grpSpPr>
          <a:xfrm>
            <a:off x="-15840" y="0"/>
            <a:ext cx="12229200" cy="6855480"/>
            <a:chOff x="-15840" y="0"/>
            <a:chExt cx="12229200" cy="6855480"/>
          </a:xfrm>
        </p:grpSpPr>
        <p:pic>
          <p:nvPicPr>
            <p:cNvPr id="145" name="Picture 7" descr="HD-PanelContent.png"/>
            <p:cNvPicPr/>
            <p:nvPr/>
          </p:nvPicPr>
          <p:blipFill>
            <a:blip r:embed="rId3"/>
            <a:stretch/>
          </p:blipFill>
          <p:spPr>
            <a:xfrm>
              <a:off x="0" y="0"/>
              <a:ext cx="12188160" cy="68554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6" name="Rectangle 8"/>
            <p:cNvSpPr/>
            <p:nvPr/>
          </p:nvSpPr>
          <p:spPr>
            <a:xfrm>
              <a:off x="608040" y="609480"/>
              <a:ext cx="10972080" cy="5637960"/>
            </a:xfrm>
            <a:prstGeom prst="rect">
              <a:avLst/>
            </a:prstGeom>
            <a:noFill/>
            <a:ln w="15875">
              <a:solidFill>
                <a:srgbClr val="83992A"/>
              </a:solidFill>
              <a:miter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457200">
                <a:lnSpc>
                  <a:spcPct val="100000"/>
                </a:lnSpc>
              </a:pPr>
              <a:endParaRPr lang="pt-BR" sz="1800" b="0" u="none" strike="noStrike">
                <a:solidFill>
                  <a:schemeClr val="lt1"/>
                </a:solidFill>
                <a:effectLst/>
                <a:uFillTx/>
                <a:latin typeface="Garamond"/>
              </a:endParaRPr>
            </a:p>
          </p:txBody>
        </p:sp>
        <p:pic>
          <p:nvPicPr>
            <p:cNvPr id="147" name="Picture 9" descr="HDRibbonContent-UniformTrim.png"/>
            <p:cNvPicPr/>
            <p:nvPr/>
          </p:nvPicPr>
          <p:blipFill>
            <a:blip r:embed="rId4"/>
            <a:stretch/>
          </p:blipFill>
          <p:spPr>
            <a:xfrm>
              <a:off x="-15840" y="3153960"/>
              <a:ext cx="776520" cy="6058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48" name="Picture 10" descr="HDRibbonContent-UniformTrim.png"/>
            <p:cNvPicPr/>
            <p:nvPr/>
          </p:nvPicPr>
          <p:blipFill>
            <a:blip r:embed="rId4"/>
            <a:stretch/>
          </p:blipFill>
          <p:spPr>
            <a:xfrm>
              <a:off x="11436840" y="3153960"/>
              <a:ext cx="776520" cy="60588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49" name="PlaceHolder 1"/>
          <p:cNvSpPr>
            <a:spLocks noGrp="1"/>
          </p:cNvSpPr>
          <p:nvPr>
            <p:ph type="dt" idx="55"/>
          </p:nvPr>
        </p:nvSpPr>
        <p:spPr>
          <a:xfrm>
            <a:off x="8677440" y="5969160"/>
            <a:ext cx="1599480" cy="278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/>
              </a:rPr>
              <a:t>&lt;data/hora&gt;</a:t>
            </a:r>
            <a:endParaRPr lang="pt-BR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ftr" idx="56"/>
          </p:nvPr>
        </p:nvSpPr>
        <p:spPr>
          <a:xfrm>
            <a:off x="1295280" y="5969160"/>
            <a:ext cx="7305120" cy="278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</a:p>
        </p:txBody>
      </p:sp>
      <p:sp>
        <p:nvSpPr>
          <p:cNvPr id="151" name="PlaceHolder 3"/>
          <p:cNvSpPr>
            <a:spLocks noGrp="1"/>
          </p:cNvSpPr>
          <p:nvPr>
            <p:ph type="sldNum" idx="57"/>
          </p:nvPr>
        </p:nvSpPr>
        <p:spPr>
          <a:xfrm>
            <a:off x="10353960" y="5969160"/>
            <a:ext cx="541800" cy="278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732E34FA-D8FA-4C3A-827B-5CD2CB9C4422}" type="slidenum"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/>
              </a:rPr>
              <a:t>‹nº›</a:t>
            </a:fld>
            <a:endParaRPr lang="pt-BR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Garamond"/>
              </a:rPr>
              <a:t>Clique para editar o formato do texto do título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Garamond"/>
            </a:endParaRPr>
          </a:p>
        </p:txBody>
      </p:sp>
      <p:sp>
        <p:nvSpPr>
          <p:cNvPr id="15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/>
              </a:rPr>
              <a:t>Clique para editar o formato de texto dos tópicos</a:t>
            </a:r>
            <a:endParaRPr lang="pt-BR" sz="2400" b="0" u="none" strike="noStrike">
              <a:solidFill>
                <a:schemeClr val="dk1"/>
              </a:solidFill>
              <a:effectLst/>
              <a:uFillTx/>
              <a:latin typeface="Garamond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/>
              </a:rPr>
              <a:t>2.º nível de tópicos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Garamond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/>
              </a:rPr>
              <a:t>3.º nível de tópicos</a:t>
            </a:r>
            <a:endParaRPr lang="pt-BR" sz="1600" b="0" u="none" strike="noStrike">
              <a:solidFill>
                <a:schemeClr val="dk1"/>
              </a:solidFill>
              <a:effectLst/>
              <a:uFillTx/>
              <a:latin typeface="Garamond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/>
              </a:rPr>
              <a:t>4.º nível de tópicos</a:t>
            </a:r>
            <a:endParaRPr lang="pt-BR" sz="1400" b="0" u="none" strike="noStrike">
              <a:solidFill>
                <a:schemeClr val="dk1"/>
              </a:solidFill>
              <a:effectLst/>
              <a:uFillTx/>
              <a:latin typeface="Garamond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/>
              </a:rPr>
              <a:t>5.º nível de tópicos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Garamond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/>
              </a:rPr>
              <a:t>6.º nível de tópicos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Garamond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/>
              </a:rPr>
              <a:t>7.º nível de tópicos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22717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1920" cy="1657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85000"/>
              </a:lnSpc>
              <a:buNone/>
              <a:tabLst>
                <a:tab pos="0" algn="l"/>
              </a:tabLst>
            </a:pPr>
            <a:r>
              <a:rPr lang="pt-BR" sz="5400" b="0" u="none" strike="noStrike" spc="-119">
                <a:solidFill>
                  <a:schemeClr val="accent1"/>
                </a:solidFill>
                <a:effectLst/>
                <a:uFillTx/>
                <a:latin typeface="Calibri Light"/>
              </a:rPr>
              <a:t>Clique para editar o título mestre</a:t>
            </a:r>
            <a:endParaRPr lang="pt-BR" sz="5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10752840" cy="3765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91440" indent="-91440" defTabSz="91440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Arial"/>
              <a:buChar char=" "/>
            </a:pPr>
            <a:r>
              <a:rPr lang="pt-BR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alibri Light"/>
              </a:rPr>
              <a:t>Editar estilos de texto Mestre</a:t>
            </a:r>
            <a:endParaRPr lang="pt-BR" sz="2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  <a:p>
            <a:pPr marL="347400" lvl="1" indent="-343080" defTabSz="914400">
              <a:lnSpc>
                <a:spcPct val="85000"/>
              </a:lnSpc>
              <a:spcBef>
                <a:spcPts val="601"/>
              </a:spcBef>
              <a:buClr>
                <a:srgbClr val="262626"/>
              </a:buClr>
              <a:buFont typeface="Arial"/>
              <a:buChar char=" "/>
            </a:pPr>
            <a:r>
              <a:rPr lang="pt-BR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alibri Light"/>
              </a:rPr>
              <a:t>Segundo nível</a:t>
            </a:r>
            <a:endParaRPr lang="pt-BR" sz="2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  <a:p>
            <a:pPr marL="548640" lvl="2" indent="-548640" defTabSz="914400">
              <a:lnSpc>
                <a:spcPct val="85000"/>
              </a:lnSpc>
              <a:spcBef>
                <a:spcPts val="601"/>
              </a:spcBef>
              <a:buClr>
                <a:srgbClr val="262626"/>
              </a:buClr>
              <a:buFont typeface="Arial"/>
              <a:buChar char=" "/>
            </a:pPr>
            <a:r>
              <a:rPr lang="pt-BR" sz="2000" b="0" i="1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alibri Light"/>
              </a:rPr>
              <a:t>Terceiro nível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  <a:p>
            <a:pPr marL="822960" lvl="3" indent="-822960" defTabSz="914400">
              <a:lnSpc>
                <a:spcPct val="85000"/>
              </a:lnSpc>
              <a:spcBef>
                <a:spcPts val="601"/>
              </a:spcBef>
              <a:buClr>
                <a:srgbClr val="262626"/>
              </a:buClr>
              <a:buFont typeface="Arial"/>
              <a:buChar char=" "/>
            </a:pPr>
            <a:r>
              <a:rPr lang="pt-BR" sz="1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alibri Light"/>
              </a:rPr>
              <a:t>Quarto nível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  <a:p>
            <a:pPr marL="1097280" lvl="4" indent="-1097280" defTabSz="914400">
              <a:lnSpc>
                <a:spcPct val="85000"/>
              </a:lnSpc>
              <a:spcBef>
                <a:spcPts val="601"/>
              </a:spcBef>
              <a:buClr>
                <a:srgbClr val="262626"/>
              </a:buClr>
              <a:buFont typeface="Arial"/>
              <a:buChar char=" "/>
            </a:pPr>
            <a:r>
              <a:rPr lang="pt-BR" sz="1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alibri Light"/>
              </a:rPr>
              <a:t>Quinto nível</a:t>
            </a:r>
            <a:endParaRPr lang="pt-BR" sz="18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dt" idx="16"/>
          </p:nvPr>
        </p:nvSpPr>
        <p:spPr>
          <a:xfrm>
            <a:off x="685800" y="6412320"/>
            <a:ext cx="4114080" cy="227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pos="0" algn="l"/>
              </a:tabLst>
              <a:defRPr lang="en-US" sz="950" b="0" u="none" strike="noStrike">
                <a:solidFill>
                  <a:schemeClr val="dk1">
                    <a:alpha val="80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950" b="0" u="none" strike="noStrike">
                <a:solidFill>
                  <a:schemeClr val="dk1">
                    <a:alpha val="80000"/>
                  </a:schemeClr>
                </a:solidFill>
                <a:effectLst/>
                <a:uFillTx/>
                <a:latin typeface="Calibri Light"/>
              </a:rPr>
              <a:t>&lt;data/hora&gt;</a:t>
            </a:r>
            <a:endParaRPr lang="pt-BR" sz="9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ftr" idx="17"/>
          </p:nvPr>
        </p:nvSpPr>
        <p:spPr>
          <a:xfrm>
            <a:off x="685800" y="6554520"/>
            <a:ext cx="5028480" cy="227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</a:p>
        </p:txBody>
      </p:sp>
      <p:sp>
        <p:nvSpPr>
          <p:cNvPr id="34" name="PlaceHolder 5"/>
          <p:cNvSpPr>
            <a:spLocks noGrp="1"/>
          </p:cNvSpPr>
          <p:nvPr>
            <p:ph type="sldNum" idx="18"/>
          </p:nvPr>
        </p:nvSpPr>
        <p:spPr>
          <a:xfrm>
            <a:off x="8763840" y="5876280"/>
            <a:ext cx="2925360" cy="1396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0300" b="0" u="none" strike="noStrike">
                <a:solidFill>
                  <a:schemeClr val="accent1">
                    <a:alpha val="2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6862F197-9BCD-4C4B-9B66-31C4F3E207CB}" type="slidenum">
              <a:rPr lang="en-US" sz="10300" b="0" u="none" strike="noStrike">
                <a:solidFill>
                  <a:schemeClr val="accent1">
                    <a:alpha val="25000"/>
                  </a:schemeClr>
                </a:solidFill>
                <a:effectLst/>
                <a:uFillTx/>
                <a:latin typeface="Calibri Light"/>
              </a:rPr>
              <a:t>‹nº›</a:t>
            </a:fld>
            <a:endParaRPr lang="pt-BR" sz="103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797635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Somente 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1920" cy="1657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85000"/>
              </a:lnSpc>
              <a:buNone/>
              <a:tabLst>
                <a:tab pos="0" algn="l"/>
              </a:tabLst>
            </a:pPr>
            <a:r>
              <a:rPr lang="pt-BR" sz="5400" b="0" u="none" strike="noStrike" spc="-119">
                <a:solidFill>
                  <a:schemeClr val="accent1"/>
                </a:solidFill>
                <a:effectLst/>
                <a:uFillTx/>
                <a:latin typeface="Calibri Light"/>
              </a:rPr>
              <a:t>Clique para editar o título mestre</a:t>
            </a:r>
            <a:endParaRPr lang="pt-BR" sz="5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dt" idx="28"/>
          </p:nvPr>
        </p:nvSpPr>
        <p:spPr>
          <a:xfrm>
            <a:off x="685800" y="6412320"/>
            <a:ext cx="4114080" cy="227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pos="0" algn="l"/>
              </a:tabLst>
              <a:defRPr lang="en-US" sz="950" b="0" u="none" strike="noStrike">
                <a:solidFill>
                  <a:schemeClr val="dk1">
                    <a:alpha val="80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950" b="0" u="none" strike="noStrike">
                <a:solidFill>
                  <a:schemeClr val="dk1">
                    <a:alpha val="80000"/>
                  </a:schemeClr>
                </a:solidFill>
                <a:effectLst/>
                <a:uFillTx/>
                <a:latin typeface="Calibri Light"/>
              </a:rPr>
              <a:t>&lt;data/hora&gt;</a:t>
            </a:r>
            <a:endParaRPr lang="pt-BR" sz="9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ftr" idx="29"/>
          </p:nvPr>
        </p:nvSpPr>
        <p:spPr>
          <a:xfrm>
            <a:off x="685800" y="6554520"/>
            <a:ext cx="5028480" cy="227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</a:p>
        </p:txBody>
      </p:sp>
      <p:sp>
        <p:nvSpPr>
          <p:cNvPr id="57" name="PlaceHolder 4"/>
          <p:cNvSpPr>
            <a:spLocks noGrp="1"/>
          </p:cNvSpPr>
          <p:nvPr>
            <p:ph type="sldNum" idx="30"/>
          </p:nvPr>
        </p:nvSpPr>
        <p:spPr>
          <a:xfrm>
            <a:off x="8763840" y="5876280"/>
            <a:ext cx="2925360" cy="1396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0300" b="0" u="none" strike="noStrike">
                <a:solidFill>
                  <a:schemeClr val="accent1">
                    <a:alpha val="2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653F25D2-A380-4847-8463-DBA4B4CAA59E}" type="slidenum">
              <a:rPr lang="en-US" sz="10300" b="0" u="none" strike="noStrike">
                <a:solidFill>
                  <a:schemeClr val="accent1">
                    <a:alpha val="25000"/>
                  </a:schemeClr>
                </a:solidFill>
                <a:effectLst/>
                <a:uFillTx/>
                <a:latin typeface="Calibri Light"/>
              </a:rPr>
              <a:t>‹nº›</a:t>
            </a:fld>
            <a:endParaRPr lang="pt-BR" sz="103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7.º nível de tópicos</a:t>
            </a:r>
          </a:p>
        </p:txBody>
      </p:sp>
    </p:spTree>
    <p:extLst>
      <p:ext uri="{BB962C8B-B14F-4D97-AF65-F5344CB8AC3E}">
        <p14:creationId xmlns:p14="http://schemas.microsoft.com/office/powerpoint/2010/main" val="566914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875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078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764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695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379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656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BBEA6-7C60-4B02-AE87-00D78D8422AF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498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87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029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6.png"/><Relationship Id="rId7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0.png"/><Relationship Id="rId7" Type="http://schemas.openxmlformats.org/officeDocument/2006/relationships/image" Target="../media/image4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eg"/><Relationship Id="rId13" Type="http://schemas.openxmlformats.org/officeDocument/2006/relationships/image" Target="../media/image95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jpe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1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5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4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7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hyperlink" Target="http://www.aids.gov.br/pagina/formas-de-contagio" TargetMode="Externa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0.jpe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3" Type="http://schemas.openxmlformats.org/officeDocument/2006/relationships/image" Target="../media/image151.png"/><Relationship Id="rId7" Type="http://schemas.openxmlformats.org/officeDocument/2006/relationships/image" Target="../media/image155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52.png"/><Relationship Id="rId9" Type="http://schemas.openxmlformats.org/officeDocument/2006/relationships/image" Target="../media/image15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1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2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5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5.png"/></Relationships>
</file>

<file path=ppt/slides/_rels/slide8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especiais.gnt.globo.com/infograficos/maes/images/backgrounds/mulher.pn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-35914"/>
            <a:ext cx="12191999" cy="642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2334232" y="350305"/>
            <a:ext cx="752353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SÍFILIS &amp; TOXOPLASMOSE</a:t>
            </a:r>
            <a:r>
              <a:rPr lang="pt-BR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</a:p>
          <a:p>
            <a:pPr algn="ctr"/>
            <a:r>
              <a:rPr lang="pt-BR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NA </a:t>
            </a:r>
          </a:p>
          <a:p>
            <a:pPr algn="ctr"/>
            <a:r>
              <a:rPr lang="pt-BR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GRAVIDEZ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3475021" y="4853791"/>
            <a:ext cx="524195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/>
              <a:t>André Constant</a:t>
            </a:r>
          </a:p>
          <a:p>
            <a:pPr algn="ctr"/>
            <a:r>
              <a:rPr lang="pt-BR" sz="2000" dirty="0"/>
              <a:t>Médico Hospital Hélvio Auto</a:t>
            </a:r>
          </a:p>
          <a:p>
            <a:pPr algn="ctr"/>
            <a:r>
              <a:rPr lang="pt-BR" sz="2000" dirty="0"/>
              <a:t>Médico ESF Maceió</a:t>
            </a:r>
          </a:p>
          <a:p>
            <a:pPr algn="ctr"/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5263081" y="6104794"/>
            <a:ext cx="16658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AGOSTO 2026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3384493" y="3456533"/>
            <a:ext cx="10846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0070C0"/>
                </a:solidFill>
              </a:rPr>
              <a:t>DIAGNÓSTICO E CONDUTA </a:t>
            </a:r>
          </a:p>
        </p:txBody>
      </p:sp>
    </p:spTree>
    <p:extLst>
      <p:ext uri="{BB962C8B-B14F-4D97-AF65-F5344CB8AC3E}">
        <p14:creationId xmlns:p14="http://schemas.microsoft.com/office/powerpoint/2010/main" val="788168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9E0B1-6287-DD30-009A-24F9ED813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C66F38E-B678-43CC-2D7A-E6EDFACA8205}"/>
              </a:ext>
            </a:extLst>
          </p:cNvPr>
          <p:cNvSpPr txBox="1"/>
          <p:nvPr/>
        </p:nvSpPr>
        <p:spPr>
          <a:xfrm>
            <a:off x="178904" y="159026"/>
            <a:ext cx="65797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/>
              <a:t>Com bases em estudos sorológicos: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91BEECD-FF91-B008-FF4F-35EAC1606991}"/>
              </a:ext>
            </a:extLst>
          </p:cNvPr>
          <p:cNvSpPr txBox="1"/>
          <p:nvPr/>
        </p:nvSpPr>
        <p:spPr>
          <a:xfrm>
            <a:off x="449469" y="3446034"/>
            <a:ext cx="77519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dirty="0"/>
              <a:t>Pacientes imunocomprometidos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4F74BEF-E699-64F7-7779-658BD5489692}"/>
              </a:ext>
            </a:extLst>
          </p:cNvPr>
          <p:cNvSpPr txBox="1"/>
          <p:nvPr/>
        </p:nvSpPr>
        <p:spPr>
          <a:xfrm>
            <a:off x="7846605" y="3455973"/>
            <a:ext cx="24831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dirty="0"/>
              <a:t>Gestantes</a:t>
            </a:r>
            <a:r>
              <a:rPr lang="pt-BR" sz="1800" dirty="0"/>
              <a:t> </a:t>
            </a:r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2E37332-6328-9D27-9E1B-A591C3717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5276" y="4086166"/>
            <a:ext cx="2844455" cy="2443231"/>
          </a:xfrm>
          <a:prstGeom prst="rect">
            <a:avLst/>
          </a:prstGeom>
        </p:spPr>
      </p:pic>
      <p:graphicFrame>
        <p:nvGraphicFramePr>
          <p:cNvPr id="10" name="CaixaDeTexto 2">
            <a:extLst>
              <a:ext uri="{FF2B5EF4-FFF2-40B4-BE49-F238E27FC236}">
                <a16:creationId xmlns:a16="http://schemas.microsoft.com/office/drawing/2014/main" id="{CBA54A06-52CF-8D37-3F12-5F2D82F54D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471041"/>
              </p:ext>
            </p:extLst>
          </p:nvPr>
        </p:nvGraphicFramePr>
        <p:xfrm>
          <a:off x="815316" y="842032"/>
          <a:ext cx="10253870" cy="2246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Picture 2" descr="http://campinagrandepb.com.br/wp-content/uploads/2013/11/aids.jpg">
            <a:extLst>
              <a:ext uri="{FF2B5EF4-FFF2-40B4-BE49-F238E27FC236}">
                <a16:creationId xmlns:a16="http://schemas.microsoft.com/office/drawing/2014/main" id="{486E6488-9CDA-A3B9-1CF8-D3585676C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46556" y="4102304"/>
            <a:ext cx="2844400" cy="213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5BC3F241-5F47-FAFC-088B-C83F2A90EB07}"/>
              </a:ext>
            </a:extLst>
          </p:cNvPr>
          <p:cNvSpPr/>
          <p:nvPr/>
        </p:nvSpPr>
        <p:spPr>
          <a:xfrm>
            <a:off x="679134" y="726057"/>
            <a:ext cx="10526233" cy="8642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71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AC985-6BFA-7DD9-39BE-4EEFDCC10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m gerada: Ruptura do cisto e reativação do Toxoplasma">
            <a:extLst>
              <a:ext uri="{FF2B5EF4-FFF2-40B4-BE49-F238E27FC236}">
                <a16:creationId xmlns:a16="http://schemas.microsoft.com/office/drawing/2014/main" id="{5DC2EEF8-4500-F303-1309-84C1FDEBA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04" b="30057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4009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aúde - Pacientes que chegaram ao estágio mais grave da Covid-19 relatam os  desafios de lidar com as sequelas - Governo do Estado de Rondônia - Governo  do Estado de Rondônia">
            <a:extLst>
              <a:ext uri="{FF2B5EF4-FFF2-40B4-BE49-F238E27FC236}">
                <a16:creationId xmlns:a16="http://schemas.microsoft.com/office/drawing/2014/main" id="{4F905E20-3DD7-ED9E-C118-B790405C05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4417" y="467138"/>
            <a:ext cx="5229225" cy="556591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B0FCA1E-DF1C-B94D-CF99-7FCA176A1B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138" y="235640"/>
            <a:ext cx="3276600" cy="319336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F8DE55A-24C6-5B92-AE98-DB08D2F084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9095" y="3538330"/>
            <a:ext cx="3276600" cy="3319670"/>
          </a:xfrm>
          <a:prstGeom prst="rect">
            <a:avLst/>
          </a:prstGeom>
        </p:spPr>
      </p:pic>
      <p:sp>
        <p:nvSpPr>
          <p:cNvPr id="9" name="Seta: para a Direita 8">
            <a:extLst>
              <a:ext uri="{FF2B5EF4-FFF2-40B4-BE49-F238E27FC236}">
                <a16:creationId xmlns:a16="http://schemas.microsoft.com/office/drawing/2014/main" id="{9EDC5B51-7613-847F-B781-64C20FF86C2E}"/>
              </a:ext>
            </a:extLst>
          </p:cNvPr>
          <p:cNvSpPr/>
          <p:nvPr/>
        </p:nvSpPr>
        <p:spPr>
          <a:xfrm rot="18427576">
            <a:off x="735495" y="2911135"/>
            <a:ext cx="1053547" cy="25841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: para a Direita 9">
            <a:extLst>
              <a:ext uri="{FF2B5EF4-FFF2-40B4-BE49-F238E27FC236}">
                <a16:creationId xmlns:a16="http://schemas.microsoft.com/office/drawing/2014/main" id="{B9933CED-2991-C2BB-3AA4-86B44F29AB4A}"/>
              </a:ext>
            </a:extLst>
          </p:cNvPr>
          <p:cNvSpPr/>
          <p:nvPr/>
        </p:nvSpPr>
        <p:spPr>
          <a:xfrm rot="1663353">
            <a:off x="2731552" y="5279963"/>
            <a:ext cx="1053547" cy="25841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5113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5094307-1CDD-860F-60C9-A6A1ABE18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4319"/>
            <a:ext cx="12192000" cy="5594354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F4D09C46-4B4D-B9CF-2B25-E573283CE1FE}"/>
              </a:ext>
            </a:extLst>
          </p:cNvPr>
          <p:cNvSpPr/>
          <p:nvPr/>
        </p:nvSpPr>
        <p:spPr>
          <a:xfrm>
            <a:off x="258417" y="5029200"/>
            <a:ext cx="2932044" cy="8647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7B5DC1A5-07DD-51DF-16F4-A52936BFB987}"/>
              </a:ext>
            </a:extLst>
          </p:cNvPr>
          <p:cNvSpPr/>
          <p:nvPr/>
        </p:nvSpPr>
        <p:spPr>
          <a:xfrm>
            <a:off x="8666922" y="4731026"/>
            <a:ext cx="3110948" cy="108764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32CBA14-7349-3465-7E5B-B13E9EA0F3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8878" y="5818673"/>
            <a:ext cx="5148470" cy="1039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5965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BF92A3E-5D7B-2E83-B614-1BB9A0643145}"/>
              </a:ext>
            </a:extLst>
          </p:cNvPr>
          <p:cNvSpPr txBox="1"/>
          <p:nvPr/>
        </p:nvSpPr>
        <p:spPr>
          <a:xfrm>
            <a:off x="116785" y="123447"/>
            <a:ext cx="60976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dirty="0"/>
              <a:t>MANIFESTAÇÕES CLÍNICAS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2326965-0961-185D-80E8-496FAB243756}"/>
              </a:ext>
            </a:extLst>
          </p:cNvPr>
          <p:cNvSpPr txBox="1"/>
          <p:nvPr/>
        </p:nvSpPr>
        <p:spPr>
          <a:xfrm>
            <a:off x="264112" y="3323343"/>
            <a:ext cx="1176089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dirty="0"/>
              <a:t>Toxoplasmose Linfoglandular Aguda: </a:t>
            </a:r>
          </a:p>
          <a:p>
            <a:pPr algn="just"/>
            <a:r>
              <a:rPr lang="pt-BR" sz="3200" dirty="0"/>
              <a:t>   </a:t>
            </a:r>
            <a:r>
              <a:rPr lang="pt-BR" sz="2800" dirty="0"/>
              <a:t>Linfadenopatia podendo ser acompanhado por febre</a:t>
            </a:r>
            <a:r>
              <a:rPr lang="pt-BR" sz="2400" dirty="0"/>
              <a:t>,</a:t>
            </a:r>
          </a:p>
          <a:p>
            <a:pPr algn="just"/>
            <a:r>
              <a:rPr lang="pt-BR" sz="2400" dirty="0"/>
              <a:t>    Hepatomegalia, adinamia ...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EBEC433-59AC-D76D-BBE1-832014F41F70}"/>
              </a:ext>
            </a:extLst>
          </p:cNvPr>
          <p:cNvSpPr txBox="1"/>
          <p:nvPr/>
        </p:nvSpPr>
        <p:spPr>
          <a:xfrm>
            <a:off x="166998" y="905119"/>
            <a:ext cx="1185800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dirty="0"/>
              <a:t>A toxoplasmose adquirida é uma infecção muito comum, mas de manifestação clínica rara. Manifestação mais comum  fase aguda são:</a:t>
            </a:r>
          </a:p>
        </p:txBody>
      </p:sp>
      <p:pic>
        <p:nvPicPr>
          <p:cNvPr id="2050" name="Picture 2" descr="Text - Linfadenopatí​a ​">
            <a:extLst>
              <a:ext uri="{FF2B5EF4-FFF2-40B4-BE49-F238E27FC236}">
                <a16:creationId xmlns:a16="http://schemas.microsoft.com/office/drawing/2014/main" id="{AEC8C253-39BE-0371-A0C0-A418260F2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325" y="2290255"/>
            <a:ext cx="3398561" cy="434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5732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A752663-C14C-ED5B-DA4F-0187B07C3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BD2C7FC-902A-A7F2-E6E0-B5CFCADFD2CA}"/>
              </a:ext>
            </a:extLst>
          </p:cNvPr>
          <p:cNvSpPr txBox="1"/>
          <p:nvPr/>
        </p:nvSpPr>
        <p:spPr>
          <a:xfrm>
            <a:off x="116785" y="123447"/>
            <a:ext cx="60976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dirty="0"/>
              <a:t>MANIFESTAÇÕES CLÍNICAS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D5E79D2-921F-6221-4B73-050274BFC874}"/>
              </a:ext>
            </a:extLst>
          </p:cNvPr>
          <p:cNvSpPr txBox="1"/>
          <p:nvPr/>
        </p:nvSpPr>
        <p:spPr>
          <a:xfrm>
            <a:off x="333996" y="2220100"/>
            <a:ext cx="1176089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dirty="0"/>
              <a:t>Toxoplasmose Linfoglandular Aguda: </a:t>
            </a:r>
          </a:p>
          <a:p>
            <a:pPr algn="just"/>
            <a:r>
              <a:rPr lang="pt-BR" sz="3200" dirty="0"/>
              <a:t>   </a:t>
            </a:r>
            <a:r>
              <a:rPr lang="pt-BR" sz="2800" dirty="0"/>
              <a:t>Linfadenopatia podendo ser acompanhado por febre</a:t>
            </a:r>
            <a:r>
              <a:rPr lang="pt-BR" sz="2400" dirty="0"/>
              <a:t>,</a:t>
            </a:r>
          </a:p>
          <a:p>
            <a:pPr algn="just"/>
            <a:r>
              <a:rPr lang="pt-BR" sz="2400" dirty="0"/>
              <a:t>    Hepatomegalia, adinamia ...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1E4D0D5-97EF-7494-7850-7F30AB033CD1}"/>
              </a:ext>
            </a:extLst>
          </p:cNvPr>
          <p:cNvSpPr txBox="1"/>
          <p:nvPr/>
        </p:nvSpPr>
        <p:spPr>
          <a:xfrm>
            <a:off x="364435" y="4939525"/>
            <a:ext cx="1182756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dirty="0"/>
              <a:t>Comprometimento Ocular:</a:t>
            </a:r>
            <a:r>
              <a:rPr lang="pt-BR" sz="2400" dirty="0"/>
              <a:t> </a:t>
            </a:r>
          </a:p>
          <a:p>
            <a:pPr algn="just"/>
            <a:r>
              <a:rPr lang="pt-BR" sz="2400" dirty="0"/>
              <a:t>   </a:t>
            </a:r>
            <a:endParaRPr lang="pt-BR" sz="28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26817ED-BA15-A911-BBED-F5259C9444A3}"/>
              </a:ext>
            </a:extLst>
          </p:cNvPr>
          <p:cNvSpPr txBox="1"/>
          <p:nvPr/>
        </p:nvSpPr>
        <p:spPr>
          <a:xfrm>
            <a:off x="166998" y="905119"/>
            <a:ext cx="1185800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dirty="0"/>
              <a:t>A toxoplasmose adquirida é uma infecção muito comum, mas de manifestação clínica rara. Manifestação mais comum  fase aguda são:</a:t>
            </a:r>
          </a:p>
        </p:txBody>
      </p:sp>
      <p:pic>
        <p:nvPicPr>
          <p:cNvPr id="2050" name="Picture 2" descr="Text - Linfadenopatí​a ​">
            <a:extLst>
              <a:ext uri="{FF2B5EF4-FFF2-40B4-BE49-F238E27FC236}">
                <a16:creationId xmlns:a16="http://schemas.microsoft.com/office/drawing/2014/main" id="{BC325A52-24BB-1A8F-669C-ADCF08421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325" y="2290255"/>
            <a:ext cx="3398561" cy="434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icatriz Retiniana Toxoplasmose Doença Causada Pelo Protozoário Unicelular  Toxoplasma Gondii — Foto © katerynakon #646629208">
            <a:extLst>
              <a:ext uri="{FF2B5EF4-FFF2-40B4-BE49-F238E27FC236}">
                <a16:creationId xmlns:a16="http://schemas.microsoft.com/office/drawing/2014/main" id="{2BD75300-B249-6A28-2D06-CE238E2DCC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762" y="4874046"/>
            <a:ext cx="5953125" cy="193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53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5FA40-712A-646E-1D93-53B21D207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A5971464-45E7-18A1-A9DF-1BBF51B58C3B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alphaModFix amt="20000"/>
          </a:blip>
          <a:stretch>
            <a:fillRect/>
          </a:stretch>
        </p:blipFill>
        <p:spPr>
          <a:xfrm>
            <a:off x="116784" y="204787"/>
            <a:ext cx="12075215" cy="652976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5DCF714-060F-1769-33E3-91CBBE51E551}"/>
              </a:ext>
            </a:extLst>
          </p:cNvPr>
          <p:cNvSpPr txBox="1"/>
          <p:nvPr/>
        </p:nvSpPr>
        <p:spPr>
          <a:xfrm>
            <a:off x="1702490" y="635316"/>
            <a:ext cx="902390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dirty="0"/>
              <a:t> São, geralmente, oligo/assintomáticas. </a:t>
            </a:r>
          </a:p>
          <a:p>
            <a:pPr algn="ctr"/>
            <a:endParaRPr lang="pt-BR" sz="2800" dirty="0"/>
          </a:p>
          <a:p>
            <a:pPr algn="ctr"/>
            <a:r>
              <a:rPr lang="pt-BR" sz="2800" dirty="0"/>
              <a:t>Na gestação a toxoplasmose aguda adquire especial relevância pela possibilidade da transmissão vertical.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F237CA1-2D2D-846E-13D6-B4F1292D777B}"/>
              </a:ext>
            </a:extLst>
          </p:cNvPr>
          <p:cNvSpPr txBox="1"/>
          <p:nvPr/>
        </p:nvSpPr>
        <p:spPr>
          <a:xfrm>
            <a:off x="116785" y="123447"/>
            <a:ext cx="6097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/>
              <a:t>MANIFESTAÇÕES CLÍNICAS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2E930D71-813F-545D-920A-251D054BE51A}"/>
              </a:ext>
            </a:extLst>
          </p:cNvPr>
          <p:cNvSpPr/>
          <p:nvPr/>
        </p:nvSpPr>
        <p:spPr>
          <a:xfrm>
            <a:off x="448638" y="5115171"/>
            <a:ext cx="458912" cy="278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E4DCFB9-E46F-C1EC-993D-99A9080C68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51198"/>
            <a:ext cx="12191999" cy="386286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FB35FC5-4AD6-034A-CEC7-226C7DDDF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353" y="6314062"/>
            <a:ext cx="1203007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434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1915BB3-C1E5-1EA0-A525-1654E0075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76" y="650221"/>
            <a:ext cx="10905066" cy="422571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DC40602-97FC-76E6-E735-BC5A3DAA11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9776" y="5218043"/>
            <a:ext cx="1409700" cy="154077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8DDD0AE-9EA7-35E6-0F03-5A0D9D8DD2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9326" y="4919041"/>
            <a:ext cx="1200150" cy="29900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066CF647-86D5-E7D1-940E-C3462A2576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5825" y="5108712"/>
            <a:ext cx="1400175" cy="1650103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E550E644-8F31-2F3F-B513-E035949AEB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6787" y="4869966"/>
            <a:ext cx="1238250" cy="299002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C643A700-C5AB-8729-E5FA-A42139B3D0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3311" y="5287617"/>
            <a:ext cx="1485900" cy="1471198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8789F973-7850-2BE6-E8CF-E5A70AE3C4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89523" y="5019467"/>
            <a:ext cx="1133475" cy="25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9765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58AF24C7-D983-8432-E915-D3FC8EC06440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alphaModFix amt="50000"/>
          </a:blip>
          <a:stretch>
            <a:fillRect/>
          </a:stretch>
        </p:blipFill>
        <p:spPr>
          <a:xfrm>
            <a:off x="116784" y="204787"/>
            <a:ext cx="12075215" cy="652976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8F6FBD3-7422-9D07-65E9-CA1AF4A44518}"/>
              </a:ext>
            </a:extLst>
          </p:cNvPr>
          <p:cNvSpPr txBox="1"/>
          <p:nvPr/>
        </p:nvSpPr>
        <p:spPr>
          <a:xfrm>
            <a:off x="116785" y="123447"/>
            <a:ext cx="6097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/>
              <a:t>MANIFESTAÇÕES CLÍNICAS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AA12088-3A30-E196-388C-3A04C240BB37}"/>
              </a:ext>
            </a:extLst>
          </p:cNvPr>
          <p:cNvSpPr txBox="1"/>
          <p:nvPr/>
        </p:nvSpPr>
        <p:spPr>
          <a:xfrm>
            <a:off x="401704" y="2084675"/>
            <a:ext cx="971384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/>
              <a:t>Morte fetal</a:t>
            </a:r>
          </a:p>
          <a:p>
            <a:r>
              <a:rPr lang="pt-BR" sz="3200" dirty="0"/>
              <a:t> </a:t>
            </a:r>
          </a:p>
          <a:p>
            <a:r>
              <a:rPr lang="pt-BR" sz="3200" dirty="0"/>
              <a:t>Prematuridade 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55D311B-99B8-439B-2035-9AB1EC7C2493}"/>
              </a:ext>
            </a:extLst>
          </p:cNvPr>
          <p:cNvSpPr txBox="1"/>
          <p:nvPr/>
        </p:nvSpPr>
        <p:spPr>
          <a:xfrm>
            <a:off x="116783" y="1198612"/>
            <a:ext cx="999876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/>
              <a:t>Entre as consequências estão descritas:</a:t>
            </a:r>
          </a:p>
          <a:p>
            <a:endParaRPr lang="pt-BR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BBF2C6D-F1AB-9FB5-3D06-7F8DABF75A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9499" y="647407"/>
            <a:ext cx="1409700" cy="143726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522A1B9-4AD0-5229-5E2E-9C4C97DE83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9049" y="264987"/>
            <a:ext cx="1200150" cy="278916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B4B2764-571F-1A7E-C603-C033D5DAB5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5548" y="545421"/>
            <a:ext cx="1400175" cy="153925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C24C324-88F3-C981-048E-B85BC87944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96510" y="215912"/>
            <a:ext cx="1238250" cy="27891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FBC7D11-BAF4-5394-220C-52AA14E7E1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7624" y="1815886"/>
            <a:ext cx="4410455" cy="94022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B182557-0320-C18D-E5F7-265B8C2152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9298" y="2696376"/>
            <a:ext cx="4410455" cy="403817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668D32F6-7127-9426-636D-22573EB7511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9027" y="2276061"/>
            <a:ext cx="5597869" cy="437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187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6D971-7682-F2F2-DF42-FC431A146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A932B049-E2E2-ECD4-1641-B9E3A0B18712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alphaModFix amt="50000"/>
          </a:blip>
          <a:stretch>
            <a:fillRect/>
          </a:stretch>
        </p:blipFill>
        <p:spPr>
          <a:xfrm>
            <a:off x="116784" y="204787"/>
            <a:ext cx="12075215" cy="652976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8EACCFE-C92D-1D50-539A-2553585DD64A}"/>
              </a:ext>
            </a:extLst>
          </p:cNvPr>
          <p:cNvSpPr txBox="1"/>
          <p:nvPr/>
        </p:nvSpPr>
        <p:spPr>
          <a:xfrm>
            <a:off x="116785" y="123447"/>
            <a:ext cx="6097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/>
              <a:t>MANIFESTAÇÕES CLÍNICAS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74F5E90-D855-8BE2-94EA-B641A022BD0E}"/>
              </a:ext>
            </a:extLst>
          </p:cNvPr>
          <p:cNvSpPr txBox="1"/>
          <p:nvPr/>
        </p:nvSpPr>
        <p:spPr>
          <a:xfrm>
            <a:off x="116783" y="1198612"/>
            <a:ext cx="999876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/>
              <a:t>Entre as consequências estão descritas:</a:t>
            </a:r>
          </a:p>
          <a:p>
            <a:endParaRPr lang="pt-BR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03610BA4-8317-1D8F-712C-2030FF40FDA8}"/>
              </a:ext>
            </a:extLst>
          </p:cNvPr>
          <p:cNvSpPr txBox="1"/>
          <p:nvPr/>
        </p:nvSpPr>
        <p:spPr>
          <a:xfrm>
            <a:off x="285748" y="1969102"/>
            <a:ext cx="742701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/>
              <a:t>Manifestações clínicas :</a:t>
            </a:r>
          </a:p>
          <a:p>
            <a:r>
              <a:rPr lang="pt-BR" sz="3200" dirty="0"/>
              <a:t>- Miocardite                                          </a:t>
            </a:r>
          </a:p>
          <a:p>
            <a:r>
              <a:rPr lang="pt-BR" sz="3200" dirty="0"/>
              <a:t>- Pneumonia</a:t>
            </a:r>
          </a:p>
          <a:p>
            <a:r>
              <a:rPr lang="pt-BR" sz="3200" dirty="0"/>
              <a:t>- Hepatite</a:t>
            </a:r>
          </a:p>
          <a:p>
            <a:r>
              <a:rPr lang="pt-BR" sz="3200" dirty="0"/>
              <a:t>- Purpura</a:t>
            </a:r>
          </a:p>
          <a:p>
            <a:r>
              <a:rPr lang="pt-BR" sz="3200" dirty="0"/>
              <a:t>- Coriorretinite/Catarata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82EC87C-4057-6CE9-A26C-41E6F2E502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4320" y="391597"/>
            <a:ext cx="1485900" cy="147119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47D0AD6-DB0B-56CB-E7E9-C3BF9A8F7F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0532" y="123447"/>
            <a:ext cx="1133475" cy="250530"/>
          </a:xfrm>
          <a:prstGeom prst="rect">
            <a:avLst/>
          </a:prstGeom>
        </p:spPr>
      </p:pic>
      <p:pic>
        <p:nvPicPr>
          <p:cNvPr id="5" name="Imagem 4" descr="Surtos de Toxoplasmose: cegueira em bebês podem ser evitadas com Teste  Digital do Olhinho | Newslab">
            <a:extLst>
              <a:ext uri="{FF2B5EF4-FFF2-40B4-BE49-F238E27FC236}">
                <a16:creationId xmlns:a16="http://schemas.microsoft.com/office/drawing/2014/main" id="{946A9CFC-73CF-F562-7640-873543E7C8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5568" y="4647186"/>
            <a:ext cx="2619375" cy="1678832"/>
          </a:xfrm>
          <a:prstGeom prst="rect">
            <a:avLst/>
          </a:prstGeom>
        </p:spPr>
      </p:pic>
      <p:pic>
        <p:nvPicPr>
          <p:cNvPr id="7" name="Imagem 6" descr="Infeções Congénitas do Grupo TORCH | Concise Medical Knowledge">
            <a:extLst>
              <a:ext uri="{FF2B5EF4-FFF2-40B4-BE49-F238E27FC236}">
                <a16:creationId xmlns:a16="http://schemas.microsoft.com/office/drawing/2014/main" id="{8729B583-4987-7A8E-6B26-10284B26DE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4631" y="2550776"/>
            <a:ext cx="2619375" cy="1743075"/>
          </a:xfrm>
          <a:prstGeom prst="rect">
            <a:avLst/>
          </a:prstGeom>
        </p:spPr>
      </p:pic>
      <p:pic>
        <p:nvPicPr>
          <p:cNvPr id="8" name="Imagem 7" descr="Insuficiência Cardíaca em crianças - Dra. Marina Fantini">
            <a:extLst>
              <a:ext uri="{FF2B5EF4-FFF2-40B4-BE49-F238E27FC236}">
                <a16:creationId xmlns:a16="http://schemas.microsoft.com/office/drawing/2014/main" id="{18537D2C-4C4E-059A-CC3D-6D5845BCE2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5568" y="2530898"/>
            <a:ext cx="2619375" cy="1743075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82A80D4-8A17-0796-8A4A-570994EC6B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07115" y="4582944"/>
            <a:ext cx="2619375" cy="174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339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>
            <a:extLst>
              <a:ext uri="{FF2B5EF4-FFF2-40B4-BE49-F238E27FC236}">
                <a16:creationId xmlns:a16="http://schemas.microsoft.com/office/drawing/2014/main" id="{214547D5-F093-D3EF-8174-9F0421D59CC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A7D61E31-6DDB-BE24-DD07-3F5C134A96F5}"/>
              </a:ext>
            </a:extLst>
          </p:cNvPr>
          <p:cNvSpPr/>
          <p:nvPr/>
        </p:nvSpPr>
        <p:spPr>
          <a:xfrm>
            <a:off x="-129090" y="5192558"/>
            <a:ext cx="45717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TERATOGÊNESE</a:t>
            </a:r>
            <a:endParaRPr lang="pt-B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B5A0AEC-D043-23D4-DD75-0A0DD8C9809B}"/>
              </a:ext>
            </a:extLst>
          </p:cNvPr>
          <p:cNvSpPr txBox="1"/>
          <p:nvPr/>
        </p:nvSpPr>
        <p:spPr>
          <a:xfrm>
            <a:off x="331750" y="594771"/>
            <a:ext cx="1125020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t-BR" sz="3600" dirty="0"/>
              <a:t>Alguns agentes, particularmente os agentes biológicos, podem interferir no desenvolvimento embriofetal durante a gestação.</a:t>
            </a:r>
          </a:p>
          <a:p>
            <a:pPr algn="just">
              <a:buNone/>
            </a:pPr>
            <a:endParaRPr lang="pt-BR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ACEC5C4C-9769-38C0-EDB9-85CCA341D4AD}"/>
              </a:ext>
            </a:extLst>
          </p:cNvPr>
          <p:cNvSpPr txBox="1"/>
          <p:nvPr/>
        </p:nvSpPr>
        <p:spPr>
          <a:xfrm>
            <a:off x="4313583" y="4682806"/>
            <a:ext cx="769165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dirty="0"/>
              <a:t>Processo de formação de defeitos congênitos no embrião ou feto causado por agentes teratogênicos (fármacos, </a:t>
            </a:r>
            <a:r>
              <a:rPr lang="pt-BR" sz="3600" u="sng" dirty="0"/>
              <a:t>INFECÇÕES</a:t>
            </a:r>
            <a:r>
              <a:rPr lang="pt-BR" sz="3200" dirty="0"/>
              <a:t>, radiações ou doenças maternas).</a:t>
            </a:r>
          </a:p>
        </p:txBody>
      </p:sp>
    </p:spTree>
    <p:extLst>
      <p:ext uri="{BB962C8B-B14F-4D97-AF65-F5344CB8AC3E}">
        <p14:creationId xmlns:p14="http://schemas.microsoft.com/office/powerpoint/2010/main" val="2767024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A6F3A97-6F95-B1AF-523C-53EB54FC0B79}"/>
              </a:ext>
            </a:extLst>
          </p:cNvPr>
          <p:cNvSpPr txBox="1"/>
          <p:nvPr/>
        </p:nvSpPr>
        <p:spPr>
          <a:xfrm>
            <a:off x="116785" y="123447"/>
            <a:ext cx="6097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/>
              <a:t>DIAGNÓSTICO: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A5E1B00-FEEA-42B7-8396-F68DC8C08015}"/>
              </a:ext>
            </a:extLst>
          </p:cNvPr>
          <p:cNvSpPr txBox="1"/>
          <p:nvPr/>
        </p:nvSpPr>
        <p:spPr>
          <a:xfrm>
            <a:off x="331304" y="924868"/>
            <a:ext cx="1156732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dirty="0"/>
              <a:t>Diagnóstico de toxoplasmose               infecção Aguda/Crônica </a:t>
            </a:r>
            <a:r>
              <a:rPr lang="pt-BR" sz="2400" dirty="0"/>
              <a:t>(latente).</a:t>
            </a:r>
          </a:p>
          <a:p>
            <a:endParaRPr lang="pt-BR" sz="3200" dirty="0"/>
          </a:p>
          <a:p>
            <a:r>
              <a:rPr lang="pt-BR" sz="2400" dirty="0"/>
              <a:t> </a:t>
            </a:r>
            <a:endParaRPr lang="pt-BR" sz="2800" dirty="0"/>
          </a:p>
          <a:p>
            <a:endParaRPr lang="pt-BR" sz="24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6B94FB8-A611-6583-5463-F1B1F03FA80F}"/>
              </a:ext>
            </a:extLst>
          </p:cNvPr>
          <p:cNvSpPr txBox="1"/>
          <p:nvPr/>
        </p:nvSpPr>
        <p:spPr>
          <a:xfrm>
            <a:off x="3415748" y="3206672"/>
            <a:ext cx="87762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2800" dirty="0"/>
              <a:t>ELISA , Imunofluorescência indireta  -  </a:t>
            </a:r>
            <a:r>
              <a:rPr lang="pt-BR" sz="2800" dirty="0" err="1"/>
              <a:t>IgM</a:t>
            </a:r>
            <a:r>
              <a:rPr lang="pt-BR" sz="2800" dirty="0"/>
              <a:t> , </a:t>
            </a:r>
            <a:r>
              <a:rPr lang="pt-BR" sz="2800" dirty="0" err="1"/>
              <a:t>IgG</a:t>
            </a:r>
            <a:r>
              <a:rPr lang="pt-BR" sz="2800" dirty="0"/>
              <a:t> e </a:t>
            </a:r>
            <a:r>
              <a:rPr lang="pt-BR" sz="2800" dirty="0" err="1"/>
              <a:t>IgA</a:t>
            </a:r>
            <a:endParaRPr lang="pt-BR" sz="2800" dirty="0"/>
          </a:p>
          <a:p>
            <a:pPr algn="just"/>
            <a:endParaRPr lang="pt-BR" sz="24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2AC1B55-0F1A-75BE-EB9B-69111F800808}"/>
              </a:ext>
            </a:extLst>
          </p:cNvPr>
          <p:cNvSpPr txBox="1"/>
          <p:nvPr/>
        </p:nvSpPr>
        <p:spPr>
          <a:xfrm>
            <a:off x="331304" y="4691251"/>
            <a:ext cx="744440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400" dirty="0"/>
          </a:p>
          <a:p>
            <a:pPr algn="just"/>
            <a:r>
              <a:rPr lang="pt-BR" sz="2400" dirty="0"/>
              <a:t>- </a:t>
            </a:r>
            <a:r>
              <a:rPr lang="pt-BR" sz="3200" dirty="0"/>
              <a:t>Biologia Molecular</a:t>
            </a:r>
            <a:r>
              <a:rPr lang="pt-BR" sz="2400" dirty="0"/>
              <a:t>:     </a:t>
            </a:r>
            <a:r>
              <a:rPr lang="pt-BR" sz="2800" dirty="0"/>
              <a:t>RT-PCR</a:t>
            </a:r>
          </a:p>
          <a:p>
            <a:pPr algn="just"/>
            <a:endParaRPr lang="pt-BR" sz="2400" dirty="0"/>
          </a:p>
          <a:p>
            <a:pPr algn="just"/>
            <a:endParaRPr lang="pt-BR" sz="2400" dirty="0"/>
          </a:p>
        </p:txBody>
      </p:sp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id="{399E6C49-859E-934C-490D-CCCDD9BC303C}"/>
              </a:ext>
            </a:extLst>
          </p:cNvPr>
          <p:cNvCxnSpPr/>
          <p:nvPr/>
        </p:nvCxnSpPr>
        <p:spPr>
          <a:xfrm>
            <a:off x="5486400" y="1223010"/>
            <a:ext cx="819481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9E577EA-E998-B805-2422-B895D12FBC37}"/>
              </a:ext>
            </a:extLst>
          </p:cNvPr>
          <p:cNvSpPr txBox="1"/>
          <p:nvPr/>
        </p:nvSpPr>
        <p:spPr>
          <a:xfrm>
            <a:off x="3415748" y="3781003"/>
            <a:ext cx="744440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2800" dirty="0"/>
              <a:t>Teste de Avidez de IgG</a:t>
            </a:r>
          </a:p>
          <a:p>
            <a:pPr algn="just"/>
            <a:endParaRPr lang="pt-BR" sz="2400" dirty="0"/>
          </a:p>
          <a:p>
            <a:pPr algn="just"/>
            <a:endParaRPr lang="pt-BR" sz="2400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767F2BB-E2BF-A6E3-FB87-5D1B41097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7698" y="1477955"/>
            <a:ext cx="3028481" cy="217499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466FF877-A62E-850C-D8EC-FF3F9862758A}"/>
              </a:ext>
            </a:extLst>
          </p:cNvPr>
          <p:cNvSpPr txBox="1"/>
          <p:nvPr/>
        </p:nvSpPr>
        <p:spPr>
          <a:xfrm>
            <a:off x="278959" y="2515672"/>
            <a:ext cx="62169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/>
              <a:t>- Estudos sorológicos :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716D696-19BB-F5DD-D696-146828D9BCAD}"/>
              </a:ext>
            </a:extLst>
          </p:cNvPr>
          <p:cNvSpPr txBox="1"/>
          <p:nvPr/>
        </p:nvSpPr>
        <p:spPr>
          <a:xfrm>
            <a:off x="3841887" y="741760"/>
            <a:ext cx="11567325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t-BR" sz="3200" dirty="0"/>
          </a:p>
          <a:p>
            <a:endParaRPr lang="pt-BR" sz="3200" dirty="0"/>
          </a:p>
          <a:p>
            <a:r>
              <a:rPr lang="pt-BR" sz="2400" dirty="0"/>
              <a:t> </a:t>
            </a:r>
            <a:r>
              <a:rPr lang="pt-BR" sz="2800" dirty="0"/>
              <a:t>- Manifestações clinicas.</a:t>
            </a:r>
          </a:p>
          <a:p>
            <a:endParaRPr lang="pt-BR" sz="2800" dirty="0"/>
          </a:p>
          <a:p>
            <a:r>
              <a:rPr lang="pt-BR" sz="2800" dirty="0"/>
              <a:t> - Epidemiologia.</a:t>
            </a:r>
          </a:p>
          <a:p>
            <a:endParaRPr lang="pt-BR" sz="2400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A1CCD1A6-313A-32FA-6305-3A89E2A261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2885" y="20003"/>
            <a:ext cx="3029115" cy="90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22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  <p:bldP spid="6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EC708D3-D8D6-7BD0-DD39-03C19FC5B2C9}"/>
              </a:ext>
            </a:extLst>
          </p:cNvPr>
          <p:cNvSpPr txBox="1"/>
          <p:nvPr/>
        </p:nvSpPr>
        <p:spPr>
          <a:xfrm>
            <a:off x="1405890" y="63941"/>
            <a:ext cx="973148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latin typeface="+mj-lt"/>
              </a:rPr>
              <a:t>Comportamento das imunoglobulinas para diagnóstico da toxoplasmose adquirida na gestação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C9F5032-0918-9E15-0BDD-02CB2BA093BE}"/>
              </a:ext>
            </a:extLst>
          </p:cNvPr>
          <p:cNvSpPr txBox="1"/>
          <p:nvPr/>
        </p:nvSpPr>
        <p:spPr>
          <a:xfrm>
            <a:off x="0" y="1326471"/>
            <a:ext cx="1230464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800" dirty="0">
                <a:latin typeface="+mj-lt"/>
              </a:rPr>
              <a:t>IgM</a:t>
            </a:r>
            <a:r>
              <a:rPr lang="pt-BR" sz="2400" dirty="0">
                <a:latin typeface="+mj-lt"/>
              </a:rPr>
              <a:t>:   </a:t>
            </a:r>
            <a:r>
              <a:rPr lang="pt-BR" sz="2800" dirty="0">
                <a:latin typeface="+mj-lt"/>
              </a:rPr>
              <a:t>Positiva 5 a 14 dias após a infecção.</a:t>
            </a:r>
          </a:p>
          <a:p>
            <a:pPr algn="just"/>
            <a:r>
              <a:rPr lang="pt-BR" sz="2800" dirty="0">
                <a:latin typeface="+mj-lt"/>
              </a:rPr>
              <a:t>           Em geral, não está presente na fase crônica, mas pode ser detectada com   </a:t>
            </a:r>
          </a:p>
          <a:p>
            <a:pPr algn="just"/>
            <a:r>
              <a:rPr lang="pt-BR" sz="2800" dirty="0">
                <a:latin typeface="+mj-lt"/>
              </a:rPr>
              <a:t>           títulos baixos (IgM residual). Possibilidade ainda falso positivo.</a:t>
            </a:r>
          </a:p>
          <a:p>
            <a:pPr algn="just"/>
            <a:r>
              <a:rPr lang="pt-BR" sz="2800" dirty="0">
                <a:latin typeface="+mj-lt"/>
              </a:rPr>
              <a:t>           Não deve ser usada como único marcador de infecção aguda.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94AB2CA-4B40-8D5B-3506-A2ED9CB1A892}"/>
              </a:ext>
            </a:extLst>
          </p:cNvPr>
          <p:cNvSpPr txBox="1"/>
          <p:nvPr/>
        </p:nvSpPr>
        <p:spPr>
          <a:xfrm>
            <a:off x="0" y="3215346"/>
            <a:ext cx="1135048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latin typeface="+mj-lt"/>
              </a:rPr>
              <a:t>IgG</a:t>
            </a:r>
            <a:r>
              <a:rPr lang="pt-BR" dirty="0">
                <a:latin typeface="+mj-lt"/>
              </a:rPr>
              <a:t>:    </a:t>
            </a:r>
            <a:r>
              <a:rPr lang="pt-BR" sz="2800" dirty="0">
                <a:latin typeface="+mj-lt"/>
              </a:rPr>
              <a:t>Aparece entre 7 e 14 dias. </a:t>
            </a:r>
          </a:p>
          <a:p>
            <a:r>
              <a:rPr lang="pt-BR" sz="2800" dirty="0">
                <a:latin typeface="+mj-lt"/>
              </a:rPr>
              <a:t>         Seu pico máximo 02 meses após a infecção.</a:t>
            </a:r>
          </a:p>
          <a:p>
            <a:r>
              <a:rPr lang="pt-BR" sz="2800" dirty="0">
                <a:latin typeface="+mj-lt"/>
              </a:rPr>
              <a:t>         Em geral permanece pelo resto da vida em títulos baixos.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11D07E8-4C3F-1890-70BF-09378E721110}"/>
              </a:ext>
            </a:extLst>
          </p:cNvPr>
          <p:cNvSpPr txBox="1"/>
          <p:nvPr/>
        </p:nvSpPr>
        <p:spPr>
          <a:xfrm>
            <a:off x="0" y="5033660"/>
            <a:ext cx="1193689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latin typeface="+mj-lt"/>
              </a:rPr>
              <a:t>IgA:  Positiva após 14 dias da infecção. </a:t>
            </a:r>
          </a:p>
          <a:p>
            <a:r>
              <a:rPr lang="pt-BR" sz="2800" dirty="0">
                <a:latin typeface="+mj-lt"/>
              </a:rPr>
              <a:t>         Detectável em cerca de 80% dos casos de toxoplasmose e permanece  </a:t>
            </a:r>
          </a:p>
          <a:p>
            <a:r>
              <a:rPr lang="pt-BR" sz="2800" dirty="0">
                <a:latin typeface="+mj-lt"/>
              </a:rPr>
              <a:t>         reagente entre 3 e 6 meses, apoiando o diagnóstico da infecção aguda.</a:t>
            </a:r>
          </a:p>
        </p:txBody>
      </p:sp>
    </p:spTree>
    <p:extLst>
      <p:ext uri="{BB962C8B-B14F-4D97-AF65-F5344CB8AC3E}">
        <p14:creationId xmlns:p14="http://schemas.microsoft.com/office/powerpoint/2010/main" val="2726248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BFB65F6-B8DC-13F7-85ED-034C18E306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380" y="331002"/>
            <a:ext cx="8883608" cy="624929"/>
          </a:xfrm>
          <a:prstGeom prst="rect">
            <a:avLst/>
          </a:prstGeom>
        </p:spPr>
      </p:pic>
      <p:pic>
        <p:nvPicPr>
          <p:cNvPr id="5" name="Imagem 4" descr="Tabela&#10;&#10;Descrição gerada automaticamente">
            <a:extLst>
              <a:ext uri="{FF2B5EF4-FFF2-40B4-BE49-F238E27FC236}">
                <a16:creationId xmlns:a16="http://schemas.microsoft.com/office/drawing/2014/main" id="{64AC3C9F-6928-F776-E87D-08DDCEDA9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153" y="1703071"/>
            <a:ext cx="9841693" cy="451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9864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781586" y="121199"/>
            <a:ext cx="33033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/>
              <a:t>       AVIDEZ </a:t>
            </a:r>
            <a:r>
              <a:rPr lang="pt-BR" sz="4000" dirty="0" err="1"/>
              <a:t>IgG</a:t>
            </a:r>
            <a:endParaRPr lang="pt-BR" sz="4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303846" y="2548115"/>
            <a:ext cx="39111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/>
              <a:t>MARCADOR TEMPORAL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5618711" y="1903031"/>
            <a:ext cx="42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RECENTES  - BAIXA AVIDEZ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5542511" y="3242903"/>
            <a:ext cx="5593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ANTIGAS -  ALTA AVIDEZ</a:t>
            </a:r>
          </a:p>
        </p:txBody>
      </p: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DC2C42F9-01CF-0386-BCED-77B37D9AB609}"/>
              </a:ext>
            </a:extLst>
          </p:cNvPr>
          <p:cNvCxnSpPr>
            <a:stCxn id="6" idx="3"/>
          </p:cNvCxnSpPr>
          <p:nvPr/>
        </p:nvCxnSpPr>
        <p:spPr>
          <a:xfrm flipV="1">
            <a:off x="4214981" y="2133864"/>
            <a:ext cx="1327530" cy="6758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0F422D4F-4C4D-8DA1-3CB0-76FF1958A1D5}"/>
              </a:ext>
            </a:extLst>
          </p:cNvPr>
          <p:cNvCxnSpPr>
            <a:cxnSpLocks/>
          </p:cNvCxnSpPr>
          <p:nvPr/>
        </p:nvCxnSpPr>
        <p:spPr>
          <a:xfrm>
            <a:off x="4214981" y="2832194"/>
            <a:ext cx="1327530" cy="6055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avidez">
            <a:extLst>
              <a:ext uri="{FF2B5EF4-FFF2-40B4-BE49-F238E27FC236}">
                <a16:creationId xmlns:a16="http://schemas.microsoft.com/office/drawing/2014/main" id="{B3309459-9EA1-A20C-9348-B25727F66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023" y="4163757"/>
            <a:ext cx="6944852" cy="257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EB28E8F-6CAC-A0C2-D1FF-54A727320C06}"/>
              </a:ext>
            </a:extLst>
          </p:cNvPr>
          <p:cNvSpPr txBox="1"/>
          <p:nvPr/>
        </p:nvSpPr>
        <p:spPr>
          <a:xfrm>
            <a:off x="5542511" y="5768459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/>
              <a:t>(16 semanas) </a:t>
            </a:r>
          </a:p>
        </p:txBody>
      </p:sp>
    </p:spTree>
    <p:extLst>
      <p:ext uri="{BB962C8B-B14F-4D97-AF65-F5344CB8AC3E}">
        <p14:creationId xmlns:p14="http://schemas.microsoft.com/office/powerpoint/2010/main" val="95545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97AF3D9-112B-71B1-C7E8-4204307D1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675" y="78271"/>
            <a:ext cx="7486650" cy="135296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B7DFDA1-011F-1BB8-A3C7-25A3C4962C3A}"/>
              </a:ext>
            </a:extLst>
          </p:cNvPr>
          <p:cNvSpPr txBox="1"/>
          <p:nvPr/>
        </p:nvSpPr>
        <p:spPr>
          <a:xfrm>
            <a:off x="3881933" y="1431235"/>
            <a:ext cx="46530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/>
              <a:t>MARCADOR TEMPORAL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4DD9280-7F76-63CC-426B-79C60739E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581" y="2743200"/>
            <a:ext cx="1762125" cy="41148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23106987-662A-57A8-493B-5A019710C3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4624" y="2828925"/>
            <a:ext cx="1685925" cy="394335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D3E15549-B402-10CB-E895-6301DDC110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6706" y="5361332"/>
            <a:ext cx="1428750" cy="1438275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E598389D-E20F-1E6F-3236-26DE482FF4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3974" y="5361332"/>
            <a:ext cx="1390650" cy="1410943"/>
          </a:xfrm>
          <a:prstGeom prst="rect">
            <a:avLst/>
          </a:prstGeom>
        </p:spPr>
      </p:pic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621B5521-0371-AAD8-010C-EBA8C0318B81}"/>
              </a:ext>
            </a:extLst>
          </p:cNvPr>
          <p:cNvSpPr/>
          <p:nvPr/>
        </p:nvSpPr>
        <p:spPr>
          <a:xfrm>
            <a:off x="3120472" y="2077566"/>
            <a:ext cx="5951056" cy="160635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chemeClr val="tx1"/>
                </a:solidFill>
              </a:rPr>
              <a:t>Teste de avidez do IgG ajuda a diferenciar infecção recente de infecção antiga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AFB34AC5-DC46-4954-69C4-AD86C4C492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8002" y="3841587"/>
            <a:ext cx="4505325" cy="1362075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24509D76-7629-1EB6-B783-6B5A8039D9CB}"/>
              </a:ext>
            </a:extLst>
          </p:cNvPr>
          <p:cNvSpPr txBox="1"/>
          <p:nvPr/>
        </p:nvSpPr>
        <p:spPr>
          <a:xfrm>
            <a:off x="4717563" y="4317585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/>
              <a:t>(16 semanas) </a:t>
            </a:r>
          </a:p>
        </p:txBody>
      </p:sp>
    </p:spTree>
    <p:extLst>
      <p:ext uri="{BB962C8B-B14F-4D97-AF65-F5344CB8AC3E}">
        <p14:creationId xmlns:p14="http://schemas.microsoft.com/office/powerpoint/2010/main" val="3558432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D7E9235-F826-1D07-6786-F067259D3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466725"/>
            <a:ext cx="10915650" cy="127635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1AAC7A7-CB17-1317-EE21-C82F899EE65E}"/>
              </a:ext>
            </a:extLst>
          </p:cNvPr>
          <p:cNvSpPr txBox="1"/>
          <p:nvPr/>
        </p:nvSpPr>
        <p:spPr>
          <a:xfrm>
            <a:off x="2362200" y="0"/>
            <a:ext cx="88582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Condutas para gestantes com até 16 semanas de gestação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698E1B0-3867-DFF3-1324-BC4BF8E57A56}"/>
              </a:ext>
            </a:extLst>
          </p:cNvPr>
          <p:cNvSpPr txBox="1"/>
          <p:nvPr/>
        </p:nvSpPr>
        <p:spPr>
          <a:xfrm>
            <a:off x="1219200" y="2114550"/>
            <a:ext cx="19368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/>
              <a:t>IMUNE</a:t>
            </a:r>
          </a:p>
          <a:p>
            <a:pPr algn="ctr"/>
            <a:r>
              <a:rPr lang="pt-BR" sz="2400" dirty="0"/>
              <a:t>ORIENTAÇÕES</a:t>
            </a:r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5AAAE9B8-8C2B-7A79-8EFD-C508D4172C17}"/>
              </a:ext>
            </a:extLst>
          </p:cNvPr>
          <p:cNvCxnSpPr/>
          <p:nvPr/>
        </p:nvCxnSpPr>
        <p:spPr>
          <a:xfrm>
            <a:off x="2187606" y="1743075"/>
            <a:ext cx="0" cy="4667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300CD31A-CB28-3913-6420-67890C10C689}"/>
              </a:ext>
            </a:extLst>
          </p:cNvPr>
          <p:cNvSpPr txBox="1"/>
          <p:nvPr/>
        </p:nvSpPr>
        <p:spPr>
          <a:xfrm>
            <a:off x="3683040" y="2176105"/>
            <a:ext cx="20774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POSSIBILIDADE</a:t>
            </a:r>
          </a:p>
          <a:p>
            <a:pPr algn="ctr"/>
            <a:r>
              <a:rPr lang="pt-BR" sz="2000" dirty="0"/>
              <a:t>INFECÇÃO AGUDA</a:t>
            </a:r>
          </a:p>
        </p:txBody>
      </p: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63E996CE-8D7D-730F-C75C-93CBC6177BB6}"/>
              </a:ext>
            </a:extLst>
          </p:cNvPr>
          <p:cNvCxnSpPr/>
          <p:nvPr/>
        </p:nvCxnSpPr>
        <p:spPr>
          <a:xfrm>
            <a:off x="4654581" y="1743075"/>
            <a:ext cx="0" cy="4667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83B1A3B-1C0B-0246-699C-5A57CE36FAF6}"/>
              </a:ext>
            </a:extLst>
          </p:cNvPr>
          <p:cNvSpPr txBox="1"/>
          <p:nvPr/>
        </p:nvSpPr>
        <p:spPr>
          <a:xfrm>
            <a:off x="2659402" y="3241003"/>
            <a:ext cx="25498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INICIAR ESPIRAMICINA</a:t>
            </a:r>
          </a:p>
          <a:p>
            <a:pPr algn="ctr"/>
            <a:r>
              <a:rPr lang="pt-BR" sz="2000" dirty="0"/>
              <a:t>SOLICITAR AVIDEZ IgG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9A6B8D5-64F8-549E-A9AB-5A53211DF393}"/>
              </a:ext>
            </a:extLst>
          </p:cNvPr>
          <p:cNvSpPr txBox="1"/>
          <p:nvPr/>
        </p:nvSpPr>
        <p:spPr>
          <a:xfrm>
            <a:off x="1219200" y="4077669"/>
            <a:ext cx="14402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AVIDEZ IgG</a:t>
            </a:r>
          </a:p>
          <a:p>
            <a:pPr algn="ctr"/>
            <a:r>
              <a:rPr lang="pt-BR" sz="2000" dirty="0"/>
              <a:t>FORTE/ALTA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F013A9E-4B9D-0CFC-5E8B-82DB63D482B9}"/>
              </a:ext>
            </a:extLst>
          </p:cNvPr>
          <p:cNvSpPr txBox="1"/>
          <p:nvPr/>
        </p:nvSpPr>
        <p:spPr>
          <a:xfrm>
            <a:off x="699174" y="4889214"/>
            <a:ext cx="24254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PROVÁVEL INFECÇÃO</a:t>
            </a:r>
          </a:p>
          <a:p>
            <a:pPr algn="ctr"/>
            <a:r>
              <a:rPr lang="pt-BR" sz="2000" dirty="0"/>
              <a:t>ANTERIOR GESTAÇÃO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FA4D7E4-0A1C-B410-9ABE-4BAB125C5520}"/>
              </a:ext>
            </a:extLst>
          </p:cNvPr>
          <p:cNvSpPr txBox="1"/>
          <p:nvPr/>
        </p:nvSpPr>
        <p:spPr>
          <a:xfrm>
            <a:off x="372486" y="5724885"/>
            <a:ext cx="331032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INTERROMPER ESPIRAMICINA</a:t>
            </a:r>
          </a:p>
          <a:p>
            <a:pPr algn="ctr"/>
            <a:r>
              <a:rPr lang="pt-BR" sz="2000" dirty="0"/>
              <a:t>MANTER PRÉ NATAL</a:t>
            </a:r>
          </a:p>
          <a:p>
            <a:pPr algn="ctr"/>
            <a:r>
              <a:rPr lang="pt-BR" sz="2000" dirty="0"/>
              <a:t>RISCO HABITUAL</a:t>
            </a:r>
          </a:p>
          <a:p>
            <a:pPr algn="ctr"/>
            <a:endParaRPr lang="pt-BR" sz="200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FB03483-7C34-4BED-ADEB-BFB6217940F4}"/>
              </a:ext>
            </a:extLst>
          </p:cNvPr>
          <p:cNvSpPr txBox="1"/>
          <p:nvPr/>
        </p:nvSpPr>
        <p:spPr>
          <a:xfrm>
            <a:off x="4489021" y="4065108"/>
            <a:ext cx="16069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AVIDEZ IgG</a:t>
            </a:r>
          </a:p>
          <a:p>
            <a:pPr algn="ctr"/>
            <a:r>
              <a:rPr lang="pt-BR" sz="2000" dirty="0"/>
              <a:t>FRACA/BAIXA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C41EB83-9588-A25F-8137-B7B27CE359F3}"/>
              </a:ext>
            </a:extLst>
          </p:cNvPr>
          <p:cNvSpPr txBox="1"/>
          <p:nvPr/>
        </p:nvSpPr>
        <p:spPr>
          <a:xfrm>
            <a:off x="4098657" y="4889214"/>
            <a:ext cx="2387705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PROVÁVEL INFECÇÃO</a:t>
            </a:r>
          </a:p>
          <a:p>
            <a:pPr algn="ctr"/>
            <a:r>
              <a:rPr lang="pt-BR" sz="2000" dirty="0"/>
              <a:t>AGUDA *</a:t>
            </a:r>
          </a:p>
          <a:p>
            <a:pPr algn="ctr"/>
            <a:r>
              <a:rPr lang="pt-BR" dirty="0"/>
              <a:t>Manter Espiramicina</a:t>
            </a:r>
          </a:p>
          <a:p>
            <a:pPr algn="ctr"/>
            <a:r>
              <a:rPr lang="pt-BR" dirty="0"/>
              <a:t>Notificar</a:t>
            </a:r>
          </a:p>
          <a:p>
            <a:pPr algn="ctr"/>
            <a:r>
              <a:rPr lang="pt-BR" dirty="0"/>
              <a:t>Encaminhar Alto Risco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734DF27-239E-56F9-1E08-52E8AEB90E9C}"/>
              </a:ext>
            </a:extLst>
          </p:cNvPr>
          <p:cNvSpPr txBox="1"/>
          <p:nvPr/>
        </p:nvSpPr>
        <p:spPr>
          <a:xfrm>
            <a:off x="6261173" y="2138096"/>
            <a:ext cx="209512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INFECÇÃO MUITO </a:t>
            </a:r>
          </a:p>
          <a:p>
            <a:pPr algn="ctr"/>
            <a:r>
              <a:rPr lang="pt-BR" sz="2000" dirty="0"/>
              <a:t>RECENTE OU </a:t>
            </a:r>
          </a:p>
          <a:p>
            <a:pPr algn="ctr"/>
            <a:r>
              <a:rPr lang="pt-BR" sz="2000" dirty="0"/>
              <a:t>IgM FALSO +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5704AD5-ADAF-EB47-307D-8B36F5E9ED60}"/>
              </a:ext>
            </a:extLst>
          </p:cNvPr>
          <p:cNvSpPr txBox="1"/>
          <p:nvPr/>
        </p:nvSpPr>
        <p:spPr>
          <a:xfrm>
            <a:off x="6033834" y="3241002"/>
            <a:ext cx="254980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INICIAR ESPIRAMICINA</a:t>
            </a:r>
          </a:p>
          <a:p>
            <a:pPr algn="ctr"/>
            <a:r>
              <a:rPr lang="pt-BR" sz="2000" dirty="0"/>
              <a:t>REPETIR IgM e IgG</a:t>
            </a:r>
          </a:p>
          <a:p>
            <a:pPr algn="ctr"/>
            <a:r>
              <a:rPr lang="pt-BR" sz="2000" dirty="0"/>
              <a:t>2/3 SEMANAS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DE1FC51-40C9-4742-A7F2-9DBDB89EC05F}"/>
              </a:ext>
            </a:extLst>
          </p:cNvPr>
          <p:cNvSpPr txBox="1"/>
          <p:nvPr/>
        </p:nvSpPr>
        <p:spPr>
          <a:xfrm>
            <a:off x="6486362" y="4343857"/>
            <a:ext cx="1521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IgG + / IgM +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84C69C4C-852F-BB05-45E1-461471223E61}"/>
              </a:ext>
            </a:extLst>
          </p:cNvPr>
          <p:cNvSpPr txBox="1"/>
          <p:nvPr/>
        </p:nvSpPr>
        <p:spPr>
          <a:xfrm>
            <a:off x="8564547" y="4343857"/>
            <a:ext cx="16498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IgG - / IgM -/+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A15F58B-A6B5-3829-759E-4336CAD600E3}"/>
              </a:ext>
            </a:extLst>
          </p:cNvPr>
          <p:cNvSpPr txBox="1"/>
          <p:nvPr/>
        </p:nvSpPr>
        <p:spPr>
          <a:xfrm>
            <a:off x="7650017" y="4889213"/>
            <a:ext cx="380027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/>
              <a:t>Interromper Espiramicina</a:t>
            </a:r>
          </a:p>
          <a:p>
            <a:pPr algn="ctr"/>
            <a:r>
              <a:rPr lang="pt-BR" dirty="0"/>
              <a:t>Orientações Prevenção</a:t>
            </a:r>
          </a:p>
          <a:p>
            <a:pPr algn="ctr"/>
            <a:r>
              <a:rPr lang="pt-BR" dirty="0"/>
              <a:t>Repetir Sorologia 30 dias, se mantiver</a:t>
            </a:r>
          </a:p>
          <a:p>
            <a:pPr algn="ctr"/>
            <a:r>
              <a:rPr lang="pt-BR" dirty="0"/>
              <a:t>Inalterada considerar suscetível.</a:t>
            </a:r>
          </a:p>
          <a:p>
            <a:pPr algn="ctr"/>
            <a:r>
              <a:rPr lang="pt-BR" dirty="0"/>
              <a:t>Repetir Sorologia idealmente mensal </a:t>
            </a:r>
          </a:p>
          <a:p>
            <a:pPr algn="ctr"/>
            <a:r>
              <a:rPr lang="pt-BR" dirty="0"/>
              <a:t>ou no mínimo trimestral e no Parto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A4923434-B1C1-FC0B-3770-6896328D6710}"/>
              </a:ext>
            </a:extLst>
          </p:cNvPr>
          <p:cNvSpPr txBox="1"/>
          <p:nvPr/>
        </p:nvSpPr>
        <p:spPr>
          <a:xfrm>
            <a:off x="7956962" y="2142592"/>
            <a:ext cx="40118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/>
              <a:t>Orientações Prevenção</a:t>
            </a:r>
          </a:p>
          <a:p>
            <a:pPr algn="ctr"/>
            <a:r>
              <a:rPr lang="pt-BR" dirty="0"/>
              <a:t>Repetir Sorologia idealmente mensal </a:t>
            </a:r>
          </a:p>
          <a:p>
            <a:pPr algn="ctr"/>
            <a:r>
              <a:rPr lang="pt-BR" dirty="0"/>
              <a:t>ou no mínimo trimestral e no Parto</a:t>
            </a:r>
          </a:p>
          <a:p>
            <a:pPr algn="ctr"/>
            <a:endParaRPr lang="pt-BR" dirty="0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C8FFE402-650C-B1D2-D137-01C6D11140C4}"/>
              </a:ext>
            </a:extLst>
          </p:cNvPr>
          <p:cNvSpPr/>
          <p:nvPr/>
        </p:nvSpPr>
        <p:spPr>
          <a:xfrm>
            <a:off x="1114425" y="914401"/>
            <a:ext cx="2190746" cy="8309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D324C66D-63A2-F1F1-70F9-DC36F3FD5BC5}"/>
              </a:ext>
            </a:extLst>
          </p:cNvPr>
          <p:cNvSpPr/>
          <p:nvPr/>
        </p:nvSpPr>
        <p:spPr>
          <a:xfrm>
            <a:off x="3506816" y="914401"/>
            <a:ext cx="2190746" cy="8309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id="{C82891B5-33AF-BA3C-6C44-49C11A7F5F5B}"/>
              </a:ext>
            </a:extLst>
          </p:cNvPr>
          <p:cNvCxnSpPr>
            <a:cxnSpLocks/>
          </p:cNvCxnSpPr>
          <p:nvPr/>
        </p:nvCxnSpPr>
        <p:spPr>
          <a:xfrm flipH="1">
            <a:off x="4149436" y="2870835"/>
            <a:ext cx="233367" cy="4667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>
            <a:extLst>
              <a:ext uri="{FF2B5EF4-FFF2-40B4-BE49-F238E27FC236}">
                <a16:creationId xmlns:a16="http://schemas.microsoft.com/office/drawing/2014/main" id="{48BF1AE1-B66B-881F-FB18-F806968692EE}"/>
              </a:ext>
            </a:extLst>
          </p:cNvPr>
          <p:cNvCxnSpPr>
            <a:cxnSpLocks/>
          </p:cNvCxnSpPr>
          <p:nvPr/>
        </p:nvCxnSpPr>
        <p:spPr>
          <a:xfrm flipH="1">
            <a:off x="2581275" y="3877132"/>
            <a:ext cx="444531" cy="4667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>
            <a:extLst>
              <a:ext uri="{FF2B5EF4-FFF2-40B4-BE49-F238E27FC236}">
                <a16:creationId xmlns:a16="http://schemas.microsoft.com/office/drawing/2014/main" id="{27219CF0-8EA3-8113-7731-78E553EAF386}"/>
              </a:ext>
            </a:extLst>
          </p:cNvPr>
          <p:cNvCxnSpPr>
            <a:cxnSpLocks/>
          </p:cNvCxnSpPr>
          <p:nvPr/>
        </p:nvCxnSpPr>
        <p:spPr>
          <a:xfrm>
            <a:off x="1939301" y="4743967"/>
            <a:ext cx="0" cy="24164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de Seta Reta 30">
            <a:extLst>
              <a:ext uri="{FF2B5EF4-FFF2-40B4-BE49-F238E27FC236}">
                <a16:creationId xmlns:a16="http://schemas.microsoft.com/office/drawing/2014/main" id="{87EB2410-A504-654C-D46B-EFBA49433178}"/>
              </a:ext>
            </a:extLst>
          </p:cNvPr>
          <p:cNvCxnSpPr>
            <a:cxnSpLocks/>
          </p:cNvCxnSpPr>
          <p:nvPr/>
        </p:nvCxnSpPr>
        <p:spPr>
          <a:xfrm>
            <a:off x="1939301" y="5524733"/>
            <a:ext cx="0" cy="24164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id="{5E2C8129-8254-355E-97C6-EAFA8D5A89FE}"/>
              </a:ext>
            </a:extLst>
          </p:cNvPr>
          <p:cNvCxnSpPr>
            <a:cxnSpLocks/>
          </p:cNvCxnSpPr>
          <p:nvPr/>
        </p:nvCxnSpPr>
        <p:spPr>
          <a:xfrm>
            <a:off x="4149436" y="3900842"/>
            <a:ext cx="448772" cy="3906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de Seta Reta 39">
            <a:extLst>
              <a:ext uri="{FF2B5EF4-FFF2-40B4-BE49-F238E27FC236}">
                <a16:creationId xmlns:a16="http://schemas.microsoft.com/office/drawing/2014/main" id="{316C5059-6F00-DF19-5BA7-08F10F462B42}"/>
              </a:ext>
            </a:extLst>
          </p:cNvPr>
          <p:cNvCxnSpPr>
            <a:cxnSpLocks/>
          </p:cNvCxnSpPr>
          <p:nvPr/>
        </p:nvCxnSpPr>
        <p:spPr>
          <a:xfrm>
            <a:off x="5209203" y="4743967"/>
            <a:ext cx="0" cy="23336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tângulo 41">
            <a:extLst>
              <a:ext uri="{FF2B5EF4-FFF2-40B4-BE49-F238E27FC236}">
                <a16:creationId xmlns:a16="http://schemas.microsoft.com/office/drawing/2014/main" id="{48E4E00A-4EA6-7220-F968-E159BD0623BA}"/>
              </a:ext>
            </a:extLst>
          </p:cNvPr>
          <p:cNvSpPr/>
          <p:nvPr/>
        </p:nvSpPr>
        <p:spPr>
          <a:xfrm>
            <a:off x="6096000" y="920459"/>
            <a:ext cx="2190746" cy="8309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43" name="Conector de Seta Reta 42">
            <a:extLst>
              <a:ext uri="{FF2B5EF4-FFF2-40B4-BE49-F238E27FC236}">
                <a16:creationId xmlns:a16="http://schemas.microsoft.com/office/drawing/2014/main" id="{84D5ADE5-3062-B046-FF86-F0D6B9CD0DD2}"/>
              </a:ext>
            </a:extLst>
          </p:cNvPr>
          <p:cNvCxnSpPr/>
          <p:nvPr/>
        </p:nvCxnSpPr>
        <p:spPr>
          <a:xfrm>
            <a:off x="7244003" y="1743075"/>
            <a:ext cx="0" cy="4667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de Seta Reta 43">
            <a:extLst>
              <a:ext uri="{FF2B5EF4-FFF2-40B4-BE49-F238E27FC236}">
                <a16:creationId xmlns:a16="http://schemas.microsoft.com/office/drawing/2014/main" id="{18A61FD8-CA5C-4AC1-D730-9909AE5FC20C}"/>
              </a:ext>
            </a:extLst>
          </p:cNvPr>
          <p:cNvCxnSpPr>
            <a:cxnSpLocks/>
          </p:cNvCxnSpPr>
          <p:nvPr/>
        </p:nvCxnSpPr>
        <p:spPr>
          <a:xfrm>
            <a:off x="7244003" y="3070860"/>
            <a:ext cx="0" cy="2667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de Seta Reta 45">
            <a:extLst>
              <a:ext uri="{FF2B5EF4-FFF2-40B4-BE49-F238E27FC236}">
                <a16:creationId xmlns:a16="http://schemas.microsoft.com/office/drawing/2014/main" id="{1B6D2684-2D5C-A7A3-67CC-50DD97F295B5}"/>
              </a:ext>
            </a:extLst>
          </p:cNvPr>
          <p:cNvCxnSpPr>
            <a:cxnSpLocks/>
          </p:cNvCxnSpPr>
          <p:nvPr/>
        </p:nvCxnSpPr>
        <p:spPr>
          <a:xfrm>
            <a:off x="7191373" y="4210507"/>
            <a:ext cx="0" cy="20854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de Seta Reta 46">
            <a:extLst>
              <a:ext uri="{FF2B5EF4-FFF2-40B4-BE49-F238E27FC236}">
                <a16:creationId xmlns:a16="http://schemas.microsoft.com/office/drawing/2014/main" id="{EE76A94D-697E-9E3D-E093-B20B6C2988BB}"/>
              </a:ext>
            </a:extLst>
          </p:cNvPr>
          <p:cNvCxnSpPr>
            <a:cxnSpLocks/>
          </p:cNvCxnSpPr>
          <p:nvPr/>
        </p:nvCxnSpPr>
        <p:spPr>
          <a:xfrm flipH="1">
            <a:off x="6261173" y="4785555"/>
            <a:ext cx="830675" cy="67227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de Seta Reta 51">
            <a:extLst>
              <a:ext uri="{FF2B5EF4-FFF2-40B4-BE49-F238E27FC236}">
                <a16:creationId xmlns:a16="http://schemas.microsoft.com/office/drawing/2014/main" id="{FAD37C2D-FB52-1206-5F51-E4FF2CB6D355}"/>
              </a:ext>
            </a:extLst>
          </p:cNvPr>
          <p:cNvCxnSpPr>
            <a:cxnSpLocks/>
          </p:cNvCxnSpPr>
          <p:nvPr/>
        </p:nvCxnSpPr>
        <p:spPr>
          <a:xfrm>
            <a:off x="8201025" y="3952326"/>
            <a:ext cx="1028700" cy="4667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tângulo 53">
            <a:extLst>
              <a:ext uri="{FF2B5EF4-FFF2-40B4-BE49-F238E27FC236}">
                <a16:creationId xmlns:a16="http://schemas.microsoft.com/office/drawing/2014/main" id="{7CB25EF2-6E82-6BEB-E46B-150904DAA4F2}"/>
              </a:ext>
            </a:extLst>
          </p:cNvPr>
          <p:cNvSpPr/>
          <p:nvPr/>
        </p:nvSpPr>
        <p:spPr>
          <a:xfrm>
            <a:off x="8564547" y="920459"/>
            <a:ext cx="2190746" cy="8309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5" name="Conector de Seta Reta 54">
            <a:extLst>
              <a:ext uri="{FF2B5EF4-FFF2-40B4-BE49-F238E27FC236}">
                <a16:creationId xmlns:a16="http://schemas.microsoft.com/office/drawing/2014/main" id="{C6B3F4F0-8104-649F-5FDE-1E5F8BAA96F6}"/>
              </a:ext>
            </a:extLst>
          </p:cNvPr>
          <p:cNvCxnSpPr/>
          <p:nvPr/>
        </p:nvCxnSpPr>
        <p:spPr>
          <a:xfrm>
            <a:off x="9758603" y="1724846"/>
            <a:ext cx="0" cy="4667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5259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/>
      <p:bldP spid="8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5" grpId="2"/>
      <p:bldP spid="15" grpId="3"/>
      <p:bldP spid="16" grpId="0"/>
      <p:bldP spid="17" grpId="0"/>
      <p:bldP spid="18" grpId="0"/>
      <p:bldP spid="18" grpId="1"/>
      <p:bldP spid="19" grpId="0"/>
      <p:bldP spid="20" grpId="0"/>
      <p:bldP spid="22" grpId="0"/>
      <p:bldP spid="23" grpId="0" animBg="1"/>
      <p:bldP spid="24" grpId="0" animBg="1"/>
      <p:bldP spid="42" grpId="0" animBg="1"/>
      <p:bldP spid="5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A0EE8A2-90C7-51C9-380A-23EFF1F02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5" y="492383"/>
            <a:ext cx="10610850" cy="138588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DC464ED-DDE5-9938-962C-8ACA98A2AC59}"/>
              </a:ext>
            </a:extLst>
          </p:cNvPr>
          <p:cNvSpPr txBox="1"/>
          <p:nvPr/>
        </p:nvSpPr>
        <p:spPr>
          <a:xfrm>
            <a:off x="1976601" y="30718"/>
            <a:ext cx="87439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Conduta para gestantes a partir de 16 semanas de gestação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430CC64-A9E9-7E77-0869-E4C27D402560}"/>
              </a:ext>
            </a:extLst>
          </p:cNvPr>
          <p:cNvSpPr txBox="1"/>
          <p:nvPr/>
        </p:nvSpPr>
        <p:spPr>
          <a:xfrm>
            <a:off x="1219200" y="2409825"/>
            <a:ext cx="19368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/>
              <a:t>IMUNE</a:t>
            </a:r>
          </a:p>
          <a:p>
            <a:pPr algn="ctr"/>
            <a:r>
              <a:rPr lang="pt-BR" sz="2400" dirty="0"/>
              <a:t>ORIENTAÇÕES</a:t>
            </a:r>
          </a:p>
        </p:txBody>
      </p: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6434492D-1B76-6E35-0308-B3A1FB28C9E7}"/>
              </a:ext>
            </a:extLst>
          </p:cNvPr>
          <p:cNvCxnSpPr/>
          <p:nvPr/>
        </p:nvCxnSpPr>
        <p:spPr>
          <a:xfrm>
            <a:off x="2184462" y="1943100"/>
            <a:ext cx="0" cy="4667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F68A6846-1063-B880-8E3B-ED49AF217343}"/>
              </a:ext>
            </a:extLst>
          </p:cNvPr>
          <p:cNvSpPr txBox="1"/>
          <p:nvPr/>
        </p:nvSpPr>
        <p:spPr>
          <a:xfrm>
            <a:off x="3551715" y="2339936"/>
            <a:ext cx="22057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POSSIBILIDADE</a:t>
            </a:r>
          </a:p>
          <a:p>
            <a:pPr algn="ctr"/>
            <a:r>
              <a:rPr lang="pt-BR" sz="2000" dirty="0"/>
              <a:t>INFECÇÃO AGUDA*</a:t>
            </a:r>
          </a:p>
        </p:txBody>
      </p: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AB4A247E-E359-C75F-F9D9-7F9404F1AF0B}"/>
              </a:ext>
            </a:extLst>
          </p:cNvPr>
          <p:cNvCxnSpPr/>
          <p:nvPr/>
        </p:nvCxnSpPr>
        <p:spPr>
          <a:xfrm>
            <a:off x="4651437" y="1943100"/>
            <a:ext cx="0" cy="4667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7C593FC4-88A9-305B-C90C-32BB51C181E6}"/>
              </a:ext>
            </a:extLst>
          </p:cNvPr>
          <p:cNvSpPr txBox="1"/>
          <p:nvPr/>
        </p:nvSpPr>
        <p:spPr>
          <a:xfrm>
            <a:off x="3288052" y="3243144"/>
            <a:ext cx="254980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INICIAR ESPIRAMICINA</a:t>
            </a:r>
          </a:p>
          <a:p>
            <a:pPr algn="ctr"/>
            <a:r>
              <a:rPr lang="pt-BR" sz="2000" dirty="0"/>
              <a:t>ENCAMINHAR PARA</a:t>
            </a:r>
          </a:p>
          <a:p>
            <a:pPr algn="ctr"/>
            <a:r>
              <a:rPr lang="pt-BR" sz="2000" dirty="0" err="1"/>
              <a:t>AlTO</a:t>
            </a:r>
            <a:r>
              <a:rPr lang="pt-BR" sz="2000" dirty="0"/>
              <a:t> RISCO</a:t>
            </a:r>
          </a:p>
          <a:p>
            <a:pPr algn="ctr"/>
            <a:endParaRPr lang="pt-BR" sz="20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B09D050-99FB-F555-2FD6-4055BCFD60FA}"/>
              </a:ext>
            </a:extLst>
          </p:cNvPr>
          <p:cNvSpPr txBox="1"/>
          <p:nvPr/>
        </p:nvSpPr>
        <p:spPr>
          <a:xfrm>
            <a:off x="6261173" y="2138096"/>
            <a:ext cx="209512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INFECÇÃO MUITO </a:t>
            </a:r>
          </a:p>
          <a:p>
            <a:pPr algn="ctr"/>
            <a:r>
              <a:rPr lang="pt-BR" sz="2000" dirty="0"/>
              <a:t>RECENTE OU </a:t>
            </a:r>
          </a:p>
          <a:p>
            <a:pPr algn="ctr"/>
            <a:r>
              <a:rPr lang="pt-BR" sz="2000" dirty="0"/>
              <a:t>IgM FALSO +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1FB3ACF-B781-B049-C6BE-189C447A71E1}"/>
              </a:ext>
            </a:extLst>
          </p:cNvPr>
          <p:cNvSpPr txBox="1"/>
          <p:nvPr/>
        </p:nvSpPr>
        <p:spPr>
          <a:xfrm>
            <a:off x="6033834" y="3241002"/>
            <a:ext cx="254980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INICIAR ESPIRAMICINA</a:t>
            </a:r>
          </a:p>
          <a:p>
            <a:pPr algn="ctr"/>
            <a:r>
              <a:rPr lang="pt-BR" sz="2000" dirty="0"/>
              <a:t>REPETIR IgM e IgG</a:t>
            </a:r>
          </a:p>
          <a:p>
            <a:pPr algn="ctr"/>
            <a:r>
              <a:rPr lang="pt-BR" sz="2000" dirty="0"/>
              <a:t>2/3 SEMANAS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4CE58DB-0171-CB8A-EAB5-76C04D997C15}"/>
              </a:ext>
            </a:extLst>
          </p:cNvPr>
          <p:cNvSpPr txBox="1"/>
          <p:nvPr/>
        </p:nvSpPr>
        <p:spPr>
          <a:xfrm>
            <a:off x="6486362" y="4343857"/>
            <a:ext cx="1521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IgG + / IgM +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CA246BD-FA02-8F8A-DC9B-A57D2F78FDF5}"/>
              </a:ext>
            </a:extLst>
          </p:cNvPr>
          <p:cNvSpPr txBox="1"/>
          <p:nvPr/>
        </p:nvSpPr>
        <p:spPr>
          <a:xfrm>
            <a:off x="8564547" y="4343857"/>
            <a:ext cx="16498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/>
              <a:t>IgG - / IgM -/+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24D4D58-F8EA-E0BA-D02D-C03656522F97}"/>
              </a:ext>
            </a:extLst>
          </p:cNvPr>
          <p:cNvSpPr txBox="1"/>
          <p:nvPr/>
        </p:nvSpPr>
        <p:spPr>
          <a:xfrm>
            <a:off x="7650017" y="4889213"/>
            <a:ext cx="380027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/>
              <a:t>Interromper Espiramicina</a:t>
            </a:r>
          </a:p>
          <a:p>
            <a:pPr algn="ctr"/>
            <a:r>
              <a:rPr lang="pt-BR" dirty="0"/>
              <a:t>Orientações Prevenção</a:t>
            </a:r>
          </a:p>
          <a:p>
            <a:pPr algn="ctr"/>
            <a:r>
              <a:rPr lang="pt-BR" dirty="0"/>
              <a:t>Repetir Sorologia 30 dias, se mantiver</a:t>
            </a:r>
          </a:p>
          <a:p>
            <a:pPr algn="ctr"/>
            <a:r>
              <a:rPr lang="pt-BR" dirty="0"/>
              <a:t>Inalterada considerar suscetível.</a:t>
            </a:r>
          </a:p>
          <a:p>
            <a:pPr algn="ctr"/>
            <a:r>
              <a:rPr lang="pt-BR" dirty="0"/>
              <a:t>Repetir Sorologia idealmente mensal </a:t>
            </a:r>
          </a:p>
          <a:p>
            <a:pPr algn="ctr"/>
            <a:r>
              <a:rPr lang="pt-BR" dirty="0"/>
              <a:t>ou no mínimo trimestral e no Parto</a:t>
            </a:r>
          </a:p>
        </p:txBody>
      </p:sp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id="{8FC06336-5EC4-14BB-EF48-0F241C2161B3}"/>
              </a:ext>
            </a:extLst>
          </p:cNvPr>
          <p:cNvCxnSpPr>
            <a:cxnSpLocks/>
          </p:cNvCxnSpPr>
          <p:nvPr/>
        </p:nvCxnSpPr>
        <p:spPr>
          <a:xfrm>
            <a:off x="7244003" y="3070860"/>
            <a:ext cx="0" cy="2667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E774A7B9-C863-A217-156D-59A3CDCB600F}"/>
              </a:ext>
            </a:extLst>
          </p:cNvPr>
          <p:cNvCxnSpPr>
            <a:cxnSpLocks/>
          </p:cNvCxnSpPr>
          <p:nvPr/>
        </p:nvCxnSpPr>
        <p:spPr>
          <a:xfrm>
            <a:off x="7191373" y="4210507"/>
            <a:ext cx="0" cy="20854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D78D31C4-B7B9-6C98-CF24-D4DB7E342447}"/>
              </a:ext>
            </a:extLst>
          </p:cNvPr>
          <p:cNvCxnSpPr>
            <a:cxnSpLocks/>
          </p:cNvCxnSpPr>
          <p:nvPr/>
        </p:nvCxnSpPr>
        <p:spPr>
          <a:xfrm>
            <a:off x="8201025" y="3952326"/>
            <a:ext cx="1028700" cy="4667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6F80A8B9-5D92-F51F-FF00-CD17AEC90A06}"/>
              </a:ext>
            </a:extLst>
          </p:cNvPr>
          <p:cNvCxnSpPr>
            <a:cxnSpLocks/>
            <a:stCxn id="12" idx="1"/>
          </p:cNvCxnSpPr>
          <p:nvPr/>
        </p:nvCxnSpPr>
        <p:spPr>
          <a:xfrm flipH="1" flipV="1">
            <a:off x="5498501" y="3904863"/>
            <a:ext cx="987861" cy="63904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>
            <a:extLst>
              <a:ext uri="{FF2B5EF4-FFF2-40B4-BE49-F238E27FC236}">
                <a16:creationId xmlns:a16="http://schemas.microsoft.com/office/drawing/2014/main" id="{63C968B4-05B3-2E39-C17E-50408CFE5715}"/>
              </a:ext>
            </a:extLst>
          </p:cNvPr>
          <p:cNvCxnSpPr>
            <a:cxnSpLocks/>
          </p:cNvCxnSpPr>
          <p:nvPr/>
        </p:nvCxnSpPr>
        <p:spPr>
          <a:xfrm>
            <a:off x="7177326" y="1878271"/>
            <a:ext cx="0" cy="2667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2216A500-68CF-33FC-CA6F-C32F4D8EE145}"/>
              </a:ext>
            </a:extLst>
          </p:cNvPr>
          <p:cNvCxnSpPr>
            <a:cxnSpLocks/>
          </p:cNvCxnSpPr>
          <p:nvPr/>
        </p:nvCxnSpPr>
        <p:spPr>
          <a:xfrm>
            <a:off x="4562952" y="3005169"/>
            <a:ext cx="0" cy="2667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C83D1A2-1C0D-0ABD-4981-96FAA4F4913B}"/>
              </a:ext>
            </a:extLst>
          </p:cNvPr>
          <p:cNvSpPr txBox="1"/>
          <p:nvPr/>
        </p:nvSpPr>
        <p:spPr>
          <a:xfrm>
            <a:off x="8356298" y="2532839"/>
            <a:ext cx="40118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/>
              <a:t>Orientações Prevenção</a:t>
            </a:r>
          </a:p>
          <a:p>
            <a:pPr algn="ctr"/>
            <a:r>
              <a:rPr lang="pt-BR" dirty="0"/>
              <a:t>Repetir Sorologia idealmente mensal </a:t>
            </a:r>
          </a:p>
          <a:p>
            <a:pPr algn="ctr"/>
            <a:r>
              <a:rPr lang="pt-BR" dirty="0"/>
              <a:t>ou no mínimo trimestral e no Parto</a:t>
            </a:r>
          </a:p>
          <a:p>
            <a:pPr algn="ctr"/>
            <a:endParaRPr lang="pt-BR" dirty="0"/>
          </a:p>
        </p:txBody>
      </p:sp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id="{42A14A3A-49D9-7907-8BB0-A23DEFC92336}"/>
              </a:ext>
            </a:extLst>
          </p:cNvPr>
          <p:cNvCxnSpPr/>
          <p:nvPr/>
        </p:nvCxnSpPr>
        <p:spPr>
          <a:xfrm>
            <a:off x="9663353" y="2011621"/>
            <a:ext cx="0" cy="4667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tângulo 25">
            <a:extLst>
              <a:ext uri="{FF2B5EF4-FFF2-40B4-BE49-F238E27FC236}">
                <a16:creationId xmlns:a16="http://schemas.microsoft.com/office/drawing/2014/main" id="{9877E718-B760-9FDB-0765-63115AECC9DD}"/>
              </a:ext>
            </a:extLst>
          </p:cNvPr>
          <p:cNvSpPr/>
          <p:nvPr/>
        </p:nvSpPr>
        <p:spPr>
          <a:xfrm>
            <a:off x="3516851" y="986347"/>
            <a:ext cx="2408853" cy="9340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0A1EE03C-E305-2156-8C6C-2405197567FD}"/>
              </a:ext>
            </a:extLst>
          </p:cNvPr>
          <p:cNvSpPr/>
          <p:nvPr/>
        </p:nvSpPr>
        <p:spPr>
          <a:xfrm>
            <a:off x="5986946" y="982051"/>
            <a:ext cx="2408853" cy="895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CA60F2F2-7FDA-2C24-1DD9-77EBDBDD8411}"/>
              </a:ext>
            </a:extLst>
          </p:cNvPr>
          <p:cNvSpPr/>
          <p:nvPr/>
        </p:nvSpPr>
        <p:spPr>
          <a:xfrm>
            <a:off x="8458926" y="1007361"/>
            <a:ext cx="2408853" cy="8709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676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3" grpId="0"/>
      <p:bldP spid="14" grpId="0"/>
      <p:bldP spid="24" grpId="0"/>
      <p:bldP spid="26" grpId="0" animBg="1"/>
      <p:bldP spid="27" grpId="0" animBg="1"/>
      <p:bldP spid="2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33AFB-2512-5091-39A2-50B1D4FC5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8A13449A-66F1-D24C-812D-037192363F38}"/>
              </a:ext>
            </a:extLst>
          </p:cNvPr>
          <p:cNvSpPr txBox="1"/>
          <p:nvPr/>
        </p:nvSpPr>
        <p:spPr>
          <a:xfrm>
            <a:off x="240030" y="107398"/>
            <a:ext cx="117863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/>
              <a:t>A transmissão vertical é confirmada:  </a:t>
            </a:r>
          </a:p>
          <a:p>
            <a:pPr algn="just"/>
            <a:endParaRPr lang="pt-BR" sz="2800" dirty="0"/>
          </a:p>
          <a:p>
            <a:pPr algn="just"/>
            <a:r>
              <a:rPr lang="pt-BR" sz="2800" dirty="0"/>
              <a:t>                          Amniocentese  entre  a  18ª e  a  32ª semana – RT-PCR </a:t>
            </a:r>
          </a:p>
        </p:txBody>
      </p:sp>
      <p:pic>
        <p:nvPicPr>
          <p:cNvPr id="6146" name="Picture 2" descr="Amniocentese – Fetali – Medicina Fetal e Ultrassonografia">
            <a:extLst>
              <a:ext uri="{FF2B5EF4-FFF2-40B4-BE49-F238E27FC236}">
                <a16:creationId xmlns:a16="http://schemas.microsoft.com/office/drawing/2014/main" id="{AF9D77A0-D8E1-7521-BD73-B98D9EEA8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719" y="1647146"/>
            <a:ext cx="5605463" cy="2224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780B4AD-AEC1-65E0-FAF2-CC31EB991C00}"/>
              </a:ext>
            </a:extLst>
          </p:cNvPr>
          <p:cNvSpPr txBox="1"/>
          <p:nvPr/>
        </p:nvSpPr>
        <p:spPr>
          <a:xfrm>
            <a:off x="240030" y="4099895"/>
            <a:ext cx="116585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800" dirty="0"/>
          </a:p>
          <a:p>
            <a:pPr algn="just"/>
            <a:r>
              <a:rPr lang="pt-BR" sz="2800" dirty="0"/>
              <a:t>                            Sinais  Ultrassonográficos de infecção fetal : </a:t>
            </a:r>
          </a:p>
          <a:p>
            <a:pPr algn="ctr"/>
            <a:r>
              <a:rPr lang="pt-BR" sz="2800" dirty="0"/>
              <a:t>  M</a:t>
            </a:r>
            <a:r>
              <a:rPr lang="pt-BR" sz="2800" b="0" i="0" dirty="0">
                <a:effectLst/>
              </a:rPr>
              <a:t>icrocefalia, Hidrocefalia, Calcificações cerebrais, Catarata,</a:t>
            </a:r>
            <a:r>
              <a:rPr lang="pt-BR" sz="2800" dirty="0"/>
              <a:t> H</a:t>
            </a:r>
            <a:r>
              <a:rPr lang="pt-BR" sz="2800" b="0" i="0" dirty="0">
                <a:effectLst/>
              </a:rPr>
              <a:t>epatomegalia</a:t>
            </a:r>
            <a:r>
              <a:rPr lang="pt-BR" sz="2800" dirty="0"/>
              <a:t>,  </a:t>
            </a:r>
          </a:p>
          <a:p>
            <a:pPr algn="ctr"/>
            <a:r>
              <a:rPr lang="pt-BR" sz="2800" dirty="0"/>
              <a:t>  Restrição de crescimento intrauterino ,  Espessamentos placentários. </a:t>
            </a:r>
          </a:p>
        </p:txBody>
      </p:sp>
    </p:spTree>
    <p:extLst>
      <p:ext uri="{BB962C8B-B14F-4D97-AF65-F5344CB8AC3E}">
        <p14:creationId xmlns:p14="http://schemas.microsoft.com/office/powerpoint/2010/main" val="374166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6444604-EF09-579E-6870-5136D89674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10"/>
          <a:stretch>
            <a:fillRect/>
          </a:stretch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098C4CB-4898-C01B-7DB8-096E73F48D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464" y="6491767"/>
            <a:ext cx="6210300" cy="36195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4D472671-34D2-AD3E-2B2C-275CEFA2648F}"/>
              </a:ext>
            </a:extLst>
          </p:cNvPr>
          <p:cNvSpPr/>
          <p:nvPr/>
        </p:nvSpPr>
        <p:spPr>
          <a:xfrm>
            <a:off x="258417" y="2564296"/>
            <a:ext cx="11459818" cy="31854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5CDFD5C-84A9-ABF0-1039-9E51BC1836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928" y="2836834"/>
            <a:ext cx="9780105" cy="136840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477E0C8-54F1-1F9B-5C3B-759A474A81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481" y="4455927"/>
            <a:ext cx="9525000" cy="1368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3350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5B89D6F-DC08-39EC-058F-12ECBC0E151E}"/>
              </a:ext>
            </a:extLst>
          </p:cNvPr>
          <p:cNvSpPr txBox="1"/>
          <p:nvPr/>
        </p:nvSpPr>
        <p:spPr>
          <a:xfrm>
            <a:off x="3376819" y="0"/>
            <a:ext cx="6097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/>
              <a:t>PROFILAXIA E TRATAMENTO</a:t>
            </a:r>
            <a:endParaRPr lang="pt-BR" sz="32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95C2504-C9C8-2C78-4E6F-5A95C9B8B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5133" y="737774"/>
            <a:ext cx="8362950" cy="85248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5D75FFF-D18F-1854-613E-EAFA5A1EFF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191" y="2193482"/>
            <a:ext cx="9780105" cy="136840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F2AC644-8382-DC8D-CDB4-66A3215B8F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555" y="4165108"/>
            <a:ext cx="9525000" cy="136840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E55B833-6316-02C0-C5EE-D72DA76325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099" y="6520070"/>
            <a:ext cx="5457281" cy="238539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9E91A96F-466C-898A-3483-A8B52356D6AC}"/>
              </a:ext>
            </a:extLst>
          </p:cNvPr>
          <p:cNvSpPr/>
          <p:nvPr/>
        </p:nvSpPr>
        <p:spPr>
          <a:xfrm>
            <a:off x="907774" y="3484396"/>
            <a:ext cx="10376452" cy="22363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6098BAF-6126-CA21-CCBD-02E50B4B2309}"/>
              </a:ext>
            </a:extLst>
          </p:cNvPr>
          <p:cNvSpPr txBox="1"/>
          <p:nvPr/>
        </p:nvSpPr>
        <p:spPr>
          <a:xfrm>
            <a:off x="1142999" y="3687186"/>
            <a:ext cx="99060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800" dirty="0"/>
              <a:t> - Métodos invasivos de diagnóstico fetal não estão mais indicados.</a:t>
            </a:r>
          </a:p>
          <a:p>
            <a:pPr algn="just"/>
            <a:r>
              <a:rPr lang="pt-BR" sz="2800" dirty="0"/>
              <a:t> - Alto risco de transmissão vertical.</a:t>
            </a:r>
          </a:p>
        </p:txBody>
      </p:sp>
    </p:spTree>
    <p:extLst>
      <p:ext uri="{BB962C8B-B14F-4D97-AF65-F5344CB8AC3E}">
        <p14:creationId xmlns:p14="http://schemas.microsoft.com/office/powerpoint/2010/main" val="125610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/>
      <p:bldP spid="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87800C1-188A-E2DD-8D88-84D4D57BE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729995"/>
            <a:ext cx="10905066" cy="293637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0564627-BD9F-2937-F536-3A8ACAC6C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8813" y="127907"/>
            <a:ext cx="7459038" cy="7043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3020BAB-8B2C-A90D-120C-8F406B7AC7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69905"/>
            <a:ext cx="6618514" cy="328748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100248C-9FA6-8897-179C-E51B4DDABC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8515" y="3669905"/>
            <a:ext cx="5299508" cy="2936378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8996C309-DA2A-6328-9CB0-9B14D8649343}"/>
              </a:ext>
            </a:extLst>
          </p:cNvPr>
          <p:cNvSpPr/>
          <p:nvPr/>
        </p:nvSpPr>
        <p:spPr>
          <a:xfrm>
            <a:off x="10037851" y="542057"/>
            <a:ext cx="452064" cy="2363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2E02053-FB3B-BDDD-78C3-D9648FB10515}"/>
              </a:ext>
            </a:extLst>
          </p:cNvPr>
          <p:cNvSpPr txBox="1"/>
          <p:nvPr/>
        </p:nvSpPr>
        <p:spPr>
          <a:xfrm>
            <a:off x="9847177" y="-125047"/>
            <a:ext cx="19273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/>
              <a:t>+ </a:t>
            </a:r>
            <a:r>
              <a:rPr lang="pt-BR" sz="6600" b="1" dirty="0"/>
              <a:t>Z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8D0A283B-F001-8105-F7EB-27B83D842849}"/>
              </a:ext>
            </a:extLst>
          </p:cNvPr>
          <p:cNvSpPr/>
          <p:nvPr/>
        </p:nvSpPr>
        <p:spPr>
          <a:xfrm>
            <a:off x="719190" y="778363"/>
            <a:ext cx="4325421" cy="464810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542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B49ECA1-CB3B-DA94-A131-77D9EE6FA865}"/>
              </a:ext>
            </a:extLst>
          </p:cNvPr>
          <p:cNvSpPr txBox="1"/>
          <p:nvPr/>
        </p:nvSpPr>
        <p:spPr>
          <a:xfrm>
            <a:off x="106845" y="193020"/>
            <a:ext cx="6097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/>
              <a:t>PROFILAXIA E TRATAMENTO</a:t>
            </a:r>
            <a:endParaRPr lang="pt-BR" sz="32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A15B684-5D71-B5C1-E383-25D74445E837}"/>
              </a:ext>
            </a:extLst>
          </p:cNvPr>
          <p:cNvSpPr txBox="1"/>
          <p:nvPr/>
        </p:nvSpPr>
        <p:spPr>
          <a:xfrm>
            <a:off x="106845" y="1059140"/>
            <a:ext cx="11978310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/>
              <a:t>Toda gestante em investigação de infecção aguda deve iniciar o tratamento profilático com a Espiramicina – Reduz em até 50% risco de transmissão</a:t>
            </a:r>
          </a:p>
          <a:p>
            <a:endParaRPr lang="pt-BR" sz="2600" dirty="0"/>
          </a:p>
          <a:p>
            <a:r>
              <a:rPr lang="pt-BR" sz="3200" dirty="0"/>
              <a:t>Caso a suspeição de quadro agudo não seja confirmada - suspender o tratamento. </a:t>
            </a:r>
          </a:p>
          <a:p>
            <a:endParaRPr lang="pt-BR" sz="3200" dirty="0"/>
          </a:p>
          <a:p>
            <a:r>
              <a:rPr lang="pt-BR" sz="3200" dirty="0"/>
              <a:t>Em se confirmando o uso da droga deve ser mantido até o momento do parto.</a:t>
            </a:r>
          </a:p>
          <a:p>
            <a:endParaRPr lang="pt-BR" sz="2400" dirty="0"/>
          </a:p>
          <a:p>
            <a:r>
              <a:rPr lang="pt-BR" sz="2400" dirty="0"/>
              <a:t> </a:t>
            </a:r>
          </a:p>
          <a:p>
            <a:r>
              <a:rPr lang="pt-BR" sz="3200" dirty="0"/>
              <a:t>Posologia: Espiramicina 01 grama 8/8 horas.</a:t>
            </a:r>
          </a:p>
          <a:p>
            <a:endParaRPr lang="pt-BR" sz="2400" dirty="0"/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4650672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0E047DDB-105A-0E70-FE05-5F3BF150483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279226" y="1179209"/>
            <a:ext cx="11633546" cy="5416826"/>
          </a:xfrm>
          <a:prstGeom prst="rect">
            <a:avLst/>
          </a:prstGeom>
        </p:spPr>
      </p:pic>
      <p:pic>
        <p:nvPicPr>
          <p:cNvPr id="9" name="Picture 4" descr="http://www.pitterpatter.com.my/wp-content/uploads/2012/07/PREGNANCY34.jpg">
            <a:extLst>
              <a:ext uri="{FF2B5EF4-FFF2-40B4-BE49-F238E27FC236}">
                <a16:creationId xmlns:a16="http://schemas.microsoft.com/office/drawing/2014/main" id="{10A832D6-8A79-CFE9-7CA7-7F3B4777B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7" y="1727034"/>
            <a:ext cx="5661025" cy="446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0B999F97-5C03-86F1-D183-372033C178EE}"/>
              </a:ext>
            </a:extLst>
          </p:cNvPr>
          <p:cNvSpPr/>
          <p:nvPr/>
        </p:nvSpPr>
        <p:spPr>
          <a:xfrm>
            <a:off x="3278077" y="408007"/>
            <a:ext cx="541686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pt-BR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 ESPIRAMICINA</a:t>
            </a:r>
          </a:p>
        </p:txBody>
      </p:sp>
      <p:sp>
        <p:nvSpPr>
          <p:cNvPr id="12" name="Seta dobrada 11">
            <a:extLst>
              <a:ext uri="{FF2B5EF4-FFF2-40B4-BE49-F238E27FC236}">
                <a16:creationId xmlns:a16="http://schemas.microsoft.com/office/drawing/2014/main" id="{63767BE0-A302-025A-70A0-511AF42C4D56}"/>
              </a:ext>
            </a:extLst>
          </p:cNvPr>
          <p:cNvSpPr/>
          <p:nvPr/>
        </p:nvSpPr>
        <p:spPr>
          <a:xfrm rot="10800000">
            <a:off x="7362715" y="1910557"/>
            <a:ext cx="2413000" cy="2424112"/>
          </a:xfrm>
          <a:prstGeom prst="bentArrow">
            <a:avLst>
              <a:gd name="adj1" fmla="val 25000"/>
              <a:gd name="adj2" fmla="val 30965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14" name="Seta dobrada 13">
            <a:extLst>
              <a:ext uri="{FF2B5EF4-FFF2-40B4-BE49-F238E27FC236}">
                <a16:creationId xmlns:a16="http://schemas.microsoft.com/office/drawing/2014/main" id="{60227C77-7DCB-6CB6-75D8-B2B3E97EA863}"/>
              </a:ext>
            </a:extLst>
          </p:cNvPr>
          <p:cNvSpPr/>
          <p:nvPr/>
        </p:nvSpPr>
        <p:spPr>
          <a:xfrm rot="10800000" flipH="1">
            <a:off x="2823210" y="1727034"/>
            <a:ext cx="1510831" cy="2160587"/>
          </a:xfrm>
          <a:prstGeom prst="bentArrow">
            <a:avLst>
              <a:gd name="adj1" fmla="val 4073"/>
              <a:gd name="adj2" fmla="val 4065"/>
              <a:gd name="adj3" fmla="val 28841"/>
              <a:gd name="adj4" fmla="val 423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2FDB2C7E-D49C-5D13-89F4-469F2FC2A541}"/>
              </a:ext>
            </a:extLst>
          </p:cNvPr>
          <p:cNvSpPr txBox="1"/>
          <p:nvPr/>
        </p:nvSpPr>
        <p:spPr>
          <a:xfrm>
            <a:off x="753788" y="3588068"/>
            <a:ext cx="1095027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/>
              <a:t>POSOLOGIA:</a:t>
            </a:r>
          </a:p>
          <a:p>
            <a:r>
              <a:rPr lang="pt-BR" sz="2800" dirty="0"/>
              <a:t>Sulfadiazina 500 mg – 02 </a:t>
            </a:r>
            <a:r>
              <a:rPr lang="pt-BR" sz="2800" dirty="0" err="1"/>
              <a:t>comps</a:t>
            </a:r>
            <a:r>
              <a:rPr lang="pt-BR" sz="2800" dirty="0"/>
              <a:t> 8/8 horas</a:t>
            </a:r>
          </a:p>
          <a:p>
            <a:r>
              <a:rPr lang="pt-BR" sz="2800" dirty="0"/>
              <a:t>Pirimetamina 25 mg – 02 </a:t>
            </a:r>
            <a:r>
              <a:rPr lang="pt-BR" sz="2800" dirty="0" err="1"/>
              <a:t>comps</a:t>
            </a:r>
            <a:r>
              <a:rPr lang="pt-BR" sz="2800" dirty="0"/>
              <a:t> dia</a:t>
            </a:r>
          </a:p>
          <a:p>
            <a:r>
              <a:rPr lang="pt-BR" sz="2800" dirty="0"/>
              <a:t>Ácido Folínico 15 mg – 01 </a:t>
            </a:r>
            <a:r>
              <a:rPr lang="pt-BR" sz="2800" dirty="0" err="1"/>
              <a:t>comp</a:t>
            </a:r>
            <a:r>
              <a:rPr lang="pt-BR" sz="2800" dirty="0"/>
              <a:t> dia</a:t>
            </a:r>
          </a:p>
          <a:p>
            <a:endParaRPr lang="pt-BR" sz="2800" dirty="0"/>
          </a:p>
          <a:p>
            <a:r>
              <a:rPr lang="pt-BR" sz="3200" dirty="0"/>
              <a:t>             O esquema deve ser mantido até final da gestação.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71D19D7-F212-7DDC-B75C-E9708FDC4FE1}"/>
              </a:ext>
            </a:extLst>
          </p:cNvPr>
          <p:cNvSpPr txBox="1"/>
          <p:nvPr/>
        </p:nvSpPr>
        <p:spPr>
          <a:xfrm>
            <a:off x="8362640" y="6477401"/>
            <a:ext cx="618648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50" dirty="0"/>
              <a:t>Fonte: Adaptado de MITSUKA-BREGANÓ, 2010, BRASIL, 201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B6227E4-B127-E5FD-1B47-B892C5A36DA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DFD7AF3-CE10-F757-3F43-5332C094390C}"/>
              </a:ext>
            </a:extLst>
          </p:cNvPr>
          <p:cNvSpPr txBox="1"/>
          <p:nvPr/>
        </p:nvSpPr>
        <p:spPr>
          <a:xfrm>
            <a:off x="-209428" y="126683"/>
            <a:ext cx="117447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/>
              <a:t>Esquema tríplice: </a:t>
            </a:r>
          </a:p>
          <a:p>
            <a:pPr algn="ctr"/>
            <a:r>
              <a:rPr lang="pt-BR" sz="2800" dirty="0"/>
              <a:t>        </a:t>
            </a:r>
            <a:r>
              <a:rPr lang="pt-BR" sz="3200" dirty="0"/>
              <a:t>Sulfadiazina, Pirimetamina e Ác. Folínico.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3E09C4C-D83C-5BF5-837B-2F80A1D90487}"/>
              </a:ext>
            </a:extLst>
          </p:cNvPr>
          <p:cNvSpPr txBox="1"/>
          <p:nvPr/>
        </p:nvSpPr>
        <p:spPr>
          <a:xfrm>
            <a:off x="753788" y="1676303"/>
            <a:ext cx="114349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/>
              <a:t>O esquema tríplice -  após a 16ª semana. </a:t>
            </a:r>
          </a:p>
          <a:p>
            <a:r>
              <a:rPr lang="pt-BR" sz="3200" dirty="0"/>
              <a:t>Até lá, mesmo o acometimento fetal - Espiramicina.</a:t>
            </a:r>
          </a:p>
        </p:txBody>
      </p:sp>
    </p:spTree>
    <p:extLst>
      <p:ext uri="{BB962C8B-B14F-4D97-AF65-F5344CB8AC3E}">
        <p14:creationId xmlns:p14="http://schemas.microsoft.com/office/powerpoint/2010/main" val="7963949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intese-purinas">
            <a:extLst>
              <a:ext uri="{FF2B5EF4-FFF2-40B4-BE49-F238E27FC236}">
                <a16:creationId xmlns:a16="http://schemas.microsoft.com/office/drawing/2014/main" id="{0C134CDC-2DD9-E7FA-817A-4F7A4A6CF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8982" y="1083365"/>
            <a:ext cx="8766313" cy="4984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08B007C-1E8E-17C9-6CC2-BE5B0C91B2F9}"/>
              </a:ext>
            </a:extLst>
          </p:cNvPr>
          <p:cNvSpPr txBox="1"/>
          <p:nvPr/>
        </p:nvSpPr>
        <p:spPr>
          <a:xfrm>
            <a:off x="1343436" y="114367"/>
            <a:ext cx="98167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2800" b="1" dirty="0">
                <a:solidFill>
                  <a:srgbClr val="0085BA"/>
                </a:solidFill>
                <a:effectLst/>
                <a:highlight>
                  <a:srgbClr val="FFFFFF"/>
                </a:highlight>
                <a:latin typeface="Raleway" pitchFamily="2" charset="0"/>
              </a:rPr>
              <a:t>INIBIDORES DA SÍNTESE DE FOLATOS E SUA REDUÇÃO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EDC9A88-DCFC-96C6-0E35-987786CA2C1B}"/>
              </a:ext>
            </a:extLst>
          </p:cNvPr>
          <p:cNvSpPr/>
          <p:nvPr/>
        </p:nvSpPr>
        <p:spPr>
          <a:xfrm>
            <a:off x="1898374" y="5237922"/>
            <a:ext cx="8494644" cy="912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6211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agem 1">
            <a:extLst>
              <a:ext uri="{FF2B5EF4-FFF2-40B4-BE49-F238E27FC236}">
                <a16:creationId xmlns:a16="http://schemas.microsoft.com/office/drawing/2014/main" id="{F208DDE7-CD89-159C-F9C5-311649CA1E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404813"/>
            <a:ext cx="69723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de cantos arredondados 2">
            <a:extLst>
              <a:ext uri="{FF2B5EF4-FFF2-40B4-BE49-F238E27FC236}">
                <a16:creationId xmlns:a16="http://schemas.microsoft.com/office/drawing/2014/main" id="{AD9F3ADB-A2AB-F5EF-75C9-E138C7854B48}"/>
              </a:ext>
            </a:extLst>
          </p:cNvPr>
          <p:cNvSpPr/>
          <p:nvPr/>
        </p:nvSpPr>
        <p:spPr>
          <a:xfrm>
            <a:off x="2208213" y="1341438"/>
            <a:ext cx="7848600" cy="496728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endParaRPr lang="pt-BR" dirty="0"/>
          </a:p>
        </p:txBody>
      </p:sp>
      <p:sp>
        <p:nvSpPr>
          <p:cNvPr id="32772" name="CaixaDeTexto 3">
            <a:extLst>
              <a:ext uri="{FF2B5EF4-FFF2-40B4-BE49-F238E27FC236}">
                <a16:creationId xmlns:a16="http://schemas.microsoft.com/office/drawing/2014/main" id="{DB1A3833-BAA3-54E5-0D0F-C73DE2334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2158" y="1239659"/>
            <a:ext cx="5774530" cy="120032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>
              <a:defRPr/>
            </a:pPr>
            <a:endParaRPr lang="pt-BR" sz="2400" dirty="0"/>
          </a:p>
          <a:p>
            <a:pPr marL="0" indent="0">
              <a:defRPr/>
            </a:pPr>
            <a:endParaRPr lang="pt-BR" sz="2400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pt-BR" sz="2400" dirty="0"/>
              <a:t> INICIO DA GRAVIDEZ – 1º trimestre</a:t>
            </a:r>
          </a:p>
        </p:txBody>
      </p:sp>
      <p:pic>
        <p:nvPicPr>
          <p:cNvPr id="33797" name="Imagem 3">
            <a:extLst>
              <a:ext uri="{FF2B5EF4-FFF2-40B4-BE49-F238E27FC236}">
                <a16:creationId xmlns:a16="http://schemas.microsoft.com/office/drawing/2014/main" id="{316F34B2-EAF8-3599-D1F8-86658E57E5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0" y="2929794"/>
            <a:ext cx="4464050" cy="3615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Imagem 4">
            <a:extLst>
              <a:ext uri="{FF2B5EF4-FFF2-40B4-BE49-F238E27FC236}">
                <a16:creationId xmlns:a16="http://schemas.microsoft.com/office/drawing/2014/main" id="{70600849-2324-DBFD-96CC-E968CD3D17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2932043"/>
            <a:ext cx="4105275" cy="3602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Imagem 1">
            <a:extLst>
              <a:ext uri="{FF2B5EF4-FFF2-40B4-BE49-F238E27FC236}">
                <a16:creationId xmlns:a16="http://schemas.microsoft.com/office/drawing/2014/main" id="{D3E6CFDF-1C16-22D4-4AD9-AC0B88DAA6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981075"/>
            <a:ext cx="69723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769DFFA4-6778-2006-1F35-3BAF9708E8A7}"/>
              </a:ext>
            </a:extLst>
          </p:cNvPr>
          <p:cNvSpPr/>
          <p:nvPr/>
        </p:nvSpPr>
        <p:spPr>
          <a:xfrm>
            <a:off x="2616200" y="4292600"/>
            <a:ext cx="2089150" cy="360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F3AABE6-4719-26B1-50D1-D05CC57E047B}"/>
              </a:ext>
            </a:extLst>
          </p:cNvPr>
          <p:cNvSpPr/>
          <p:nvPr/>
        </p:nvSpPr>
        <p:spPr>
          <a:xfrm>
            <a:off x="3295650" y="3897313"/>
            <a:ext cx="720725" cy="395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A54279D-E1C4-2860-C767-5CF3FFBB58E8}"/>
              </a:ext>
            </a:extLst>
          </p:cNvPr>
          <p:cNvSpPr/>
          <p:nvPr/>
        </p:nvSpPr>
        <p:spPr>
          <a:xfrm>
            <a:off x="2616200" y="3357563"/>
            <a:ext cx="5146261" cy="503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Albumina    </a:t>
            </a:r>
            <a:r>
              <a:rPr lang="pt-BR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  <a:r>
              <a:rPr lang="pt-B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Bilirrubina INDIRETA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655FC740-2997-29AD-96CB-F99425CBD7D4}"/>
              </a:ext>
            </a:extLst>
          </p:cNvPr>
          <p:cNvSpPr/>
          <p:nvPr/>
        </p:nvSpPr>
        <p:spPr>
          <a:xfrm rot="19083654">
            <a:off x="4762500" y="3951288"/>
            <a:ext cx="520700" cy="5635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B80244F6-85D6-8FBC-1CB0-031881E88D43}"/>
              </a:ext>
            </a:extLst>
          </p:cNvPr>
          <p:cNvSpPr/>
          <p:nvPr/>
        </p:nvSpPr>
        <p:spPr>
          <a:xfrm>
            <a:off x="5170488" y="3897313"/>
            <a:ext cx="233362" cy="2524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C421F0C8-B317-AFF0-924A-4C04388DC4B0}"/>
              </a:ext>
            </a:extLst>
          </p:cNvPr>
          <p:cNvSpPr/>
          <p:nvPr/>
        </p:nvSpPr>
        <p:spPr>
          <a:xfrm>
            <a:off x="4486149" y="3447341"/>
            <a:ext cx="309424" cy="38624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43000B74-6F8E-A3A5-FB1B-85017BD3F06F}"/>
              </a:ext>
            </a:extLst>
          </p:cNvPr>
          <p:cNvSpPr/>
          <p:nvPr/>
        </p:nvSpPr>
        <p:spPr>
          <a:xfrm>
            <a:off x="5233988" y="3876675"/>
            <a:ext cx="4030662" cy="2105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FC1281A-1077-4676-3823-EFC1E34FCB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7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E49E83C-FC59-BCF1-D922-E2CB35CEAE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80" r="9094" b="-1"/>
          <a:stretch>
            <a:fillRect/>
          </a:stretch>
        </p:blipFill>
        <p:spPr bwMode="auto">
          <a:xfrm>
            <a:off x="2915455" y="10"/>
            <a:ext cx="9276545" cy="6857990"/>
          </a:xfrm>
          <a:custGeom>
            <a:avLst/>
            <a:gdLst/>
            <a:ahLst/>
            <a:cxnLst/>
            <a:rect l="l" t="t" r="r" b="b"/>
            <a:pathLst>
              <a:path w="9276545" h="6871647">
                <a:moveTo>
                  <a:pt x="9276545" y="0"/>
                </a:moveTo>
                <a:lnTo>
                  <a:pt x="9276545" y="6858000"/>
                </a:lnTo>
                <a:lnTo>
                  <a:pt x="1546051" y="6871647"/>
                </a:lnTo>
                <a:lnTo>
                  <a:pt x="1535751" y="6828910"/>
                </a:lnTo>
                <a:cubicBezTo>
                  <a:pt x="1530460" y="6775140"/>
                  <a:pt x="1515370" y="6618042"/>
                  <a:pt x="1514301" y="6549029"/>
                </a:cubicBezTo>
                <a:cubicBezTo>
                  <a:pt x="1518045" y="6491396"/>
                  <a:pt x="1528503" y="6450608"/>
                  <a:pt x="1529339" y="6414828"/>
                </a:cubicBezTo>
                <a:cubicBezTo>
                  <a:pt x="1525062" y="6359280"/>
                  <a:pt x="1502062" y="6307149"/>
                  <a:pt x="1493941" y="6268848"/>
                </a:cubicBezTo>
                <a:cubicBezTo>
                  <a:pt x="1502669" y="6254191"/>
                  <a:pt x="1469920" y="6200171"/>
                  <a:pt x="1480613" y="6185025"/>
                </a:cubicBezTo>
                <a:cubicBezTo>
                  <a:pt x="1481020" y="6164522"/>
                  <a:pt x="1458164" y="6060790"/>
                  <a:pt x="1443364" y="6018360"/>
                </a:cubicBezTo>
                <a:cubicBezTo>
                  <a:pt x="1426694" y="5970758"/>
                  <a:pt x="1390307" y="5920074"/>
                  <a:pt x="1380584" y="5899407"/>
                </a:cubicBezTo>
                <a:cubicBezTo>
                  <a:pt x="1370860" y="5878740"/>
                  <a:pt x="1392244" y="5920877"/>
                  <a:pt x="1385023" y="5894356"/>
                </a:cubicBezTo>
                <a:cubicBezTo>
                  <a:pt x="1377800" y="5867835"/>
                  <a:pt x="1345702" y="5770498"/>
                  <a:pt x="1337254" y="5740279"/>
                </a:cubicBezTo>
                <a:cubicBezTo>
                  <a:pt x="1353956" y="5738860"/>
                  <a:pt x="1323673" y="5722040"/>
                  <a:pt x="1334321" y="5713042"/>
                </a:cubicBezTo>
                <a:cubicBezTo>
                  <a:pt x="1343675" y="5706701"/>
                  <a:pt x="1336672" y="5700118"/>
                  <a:pt x="1335877" y="5692870"/>
                </a:cubicBezTo>
                <a:cubicBezTo>
                  <a:pt x="1343201" y="5683812"/>
                  <a:pt x="1329617" y="5652064"/>
                  <a:pt x="1319978" y="5643427"/>
                </a:cubicBezTo>
                <a:cubicBezTo>
                  <a:pt x="1286551" y="5622177"/>
                  <a:pt x="1310947" y="5579803"/>
                  <a:pt x="1285321" y="5562271"/>
                </a:cubicBezTo>
                <a:cubicBezTo>
                  <a:pt x="1281540" y="5556238"/>
                  <a:pt x="1279983" y="5550455"/>
                  <a:pt x="1279815" y="5544867"/>
                </a:cubicBezTo>
                <a:lnTo>
                  <a:pt x="1282507" y="5529404"/>
                </a:lnTo>
                <a:lnTo>
                  <a:pt x="1289604" y="5525378"/>
                </a:lnTo>
                <a:lnTo>
                  <a:pt x="1287766" y="5515726"/>
                </a:lnTo>
                <a:lnTo>
                  <a:pt x="1288829" y="5513051"/>
                </a:lnTo>
                <a:cubicBezTo>
                  <a:pt x="1290896" y="5507946"/>
                  <a:pt x="1292688" y="5502897"/>
                  <a:pt x="1293373" y="5497833"/>
                </a:cubicBezTo>
                <a:cubicBezTo>
                  <a:pt x="1288690" y="5483829"/>
                  <a:pt x="1272696" y="5459278"/>
                  <a:pt x="1260736" y="5429027"/>
                </a:cubicBezTo>
                <a:cubicBezTo>
                  <a:pt x="1238579" y="5396416"/>
                  <a:pt x="1238884" y="5351600"/>
                  <a:pt x="1221610" y="5316328"/>
                </a:cubicBezTo>
                <a:lnTo>
                  <a:pt x="1216099" y="5309330"/>
                </a:lnTo>
                <a:lnTo>
                  <a:pt x="1217278" y="5279477"/>
                </a:lnTo>
                <a:cubicBezTo>
                  <a:pt x="1221588" y="5274318"/>
                  <a:pt x="1222716" y="5266940"/>
                  <a:pt x="1218469" y="5260597"/>
                </a:cubicBezTo>
                <a:lnTo>
                  <a:pt x="1206220" y="5152555"/>
                </a:lnTo>
                <a:cubicBezTo>
                  <a:pt x="1205294" y="5116878"/>
                  <a:pt x="1196908" y="5101727"/>
                  <a:pt x="1212921" y="5046536"/>
                </a:cubicBezTo>
                <a:cubicBezTo>
                  <a:pt x="1234138" y="4987918"/>
                  <a:pt x="1204801" y="4903116"/>
                  <a:pt x="1212183" y="4837345"/>
                </a:cubicBezTo>
                <a:cubicBezTo>
                  <a:pt x="1183151" y="4802424"/>
                  <a:pt x="1209228" y="4821062"/>
                  <a:pt x="1202048" y="4784195"/>
                </a:cubicBezTo>
                <a:cubicBezTo>
                  <a:pt x="1202483" y="4760878"/>
                  <a:pt x="1202919" y="4737561"/>
                  <a:pt x="1203354" y="4714245"/>
                </a:cubicBezTo>
                <a:lnTo>
                  <a:pt x="1201502" y="4700836"/>
                </a:lnTo>
                <a:lnTo>
                  <a:pt x="1194919" y="4697224"/>
                </a:lnTo>
                <a:lnTo>
                  <a:pt x="1187792" y="4677162"/>
                </a:lnTo>
                <a:cubicBezTo>
                  <a:pt x="1186060" y="4669625"/>
                  <a:pt x="1185291" y="4661478"/>
                  <a:pt x="1186080" y="4652429"/>
                </a:cubicBezTo>
                <a:cubicBezTo>
                  <a:pt x="1199189" y="4622456"/>
                  <a:pt x="1167081" y="4571771"/>
                  <a:pt x="1184722" y="4534840"/>
                </a:cubicBezTo>
                <a:cubicBezTo>
                  <a:pt x="1182407" y="4499077"/>
                  <a:pt x="1175424" y="4460227"/>
                  <a:pt x="1172188" y="4437851"/>
                </a:cubicBezTo>
                <a:cubicBezTo>
                  <a:pt x="1161331" y="4428466"/>
                  <a:pt x="1178123" y="4398274"/>
                  <a:pt x="1165306" y="4400581"/>
                </a:cubicBezTo>
                <a:cubicBezTo>
                  <a:pt x="1171061" y="4389819"/>
                  <a:pt x="1173552" y="4346771"/>
                  <a:pt x="1168602" y="4335651"/>
                </a:cubicBezTo>
                <a:lnTo>
                  <a:pt x="1178384" y="4280215"/>
                </a:lnTo>
                <a:lnTo>
                  <a:pt x="1177294" y="4274660"/>
                </a:lnTo>
                <a:cubicBezTo>
                  <a:pt x="1177138" y="4268882"/>
                  <a:pt x="1177520" y="4251103"/>
                  <a:pt x="1177448" y="4245552"/>
                </a:cubicBezTo>
                <a:cubicBezTo>
                  <a:pt x="1177252" y="4244155"/>
                  <a:pt x="1177058" y="4242757"/>
                  <a:pt x="1176863" y="4241361"/>
                </a:cubicBezTo>
                <a:lnTo>
                  <a:pt x="1162386" y="4207167"/>
                </a:lnTo>
                <a:cubicBezTo>
                  <a:pt x="1162950" y="4202536"/>
                  <a:pt x="1174655" y="4199565"/>
                  <a:pt x="1174343" y="4192380"/>
                </a:cubicBezTo>
                <a:lnTo>
                  <a:pt x="1160516" y="4164062"/>
                </a:lnTo>
                <a:lnTo>
                  <a:pt x="1161365" y="4158623"/>
                </a:lnTo>
                <a:lnTo>
                  <a:pt x="1144878" y="4076261"/>
                </a:lnTo>
                <a:lnTo>
                  <a:pt x="1123687" y="4005692"/>
                </a:lnTo>
                <a:lnTo>
                  <a:pt x="1096720" y="3754257"/>
                </a:lnTo>
                <a:cubicBezTo>
                  <a:pt x="1083618" y="3639924"/>
                  <a:pt x="1064313" y="3636659"/>
                  <a:pt x="1047682" y="3517638"/>
                </a:cubicBezTo>
                <a:cubicBezTo>
                  <a:pt x="1048550" y="3477187"/>
                  <a:pt x="1049418" y="3436735"/>
                  <a:pt x="1050285" y="3396284"/>
                </a:cubicBezTo>
                <a:lnTo>
                  <a:pt x="1030166" y="3320814"/>
                </a:lnTo>
                <a:lnTo>
                  <a:pt x="1034128" y="3260443"/>
                </a:lnTo>
                <a:lnTo>
                  <a:pt x="1007751" y="3198916"/>
                </a:lnTo>
                <a:cubicBezTo>
                  <a:pt x="1003323" y="3193074"/>
                  <a:pt x="1001150" y="3187393"/>
                  <a:pt x="1000384" y="3181839"/>
                </a:cubicBezTo>
                <a:cubicBezTo>
                  <a:pt x="1000734" y="3176675"/>
                  <a:pt x="1001085" y="3171511"/>
                  <a:pt x="1001435" y="3166346"/>
                </a:cubicBezTo>
                <a:lnTo>
                  <a:pt x="968918" y="3112638"/>
                </a:lnTo>
                <a:cubicBezTo>
                  <a:pt x="957125" y="3092489"/>
                  <a:pt x="955617" y="3065232"/>
                  <a:pt x="934483" y="3031628"/>
                </a:cubicBezTo>
                <a:cubicBezTo>
                  <a:pt x="914631" y="2997037"/>
                  <a:pt x="908933" y="3005661"/>
                  <a:pt x="879229" y="2948196"/>
                </a:cubicBezTo>
                <a:cubicBezTo>
                  <a:pt x="850845" y="2897154"/>
                  <a:pt x="820829" y="2806798"/>
                  <a:pt x="798666" y="2761198"/>
                </a:cubicBezTo>
                <a:cubicBezTo>
                  <a:pt x="773970" y="2714562"/>
                  <a:pt x="758278" y="2715446"/>
                  <a:pt x="746962" y="2694939"/>
                </a:cubicBezTo>
                <a:lnTo>
                  <a:pt x="712796" y="2614779"/>
                </a:lnTo>
                <a:lnTo>
                  <a:pt x="697701" y="2600020"/>
                </a:lnTo>
                <a:cubicBezTo>
                  <a:pt x="697743" y="2598787"/>
                  <a:pt x="697784" y="2597555"/>
                  <a:pt x="697823" y="2596321"/>
                </a:cubicBezTo>
                <a:lnTo>
                  <a:pt x="679645" y="2572602"/>
                </a:lnTo>
                <a:lnTo>
                  <a:pt x="680789" y="2571831"/>
                </a:lnTo>
                <a:cubicBezTo>
                  <a:pt x="682946" y="2569560"/>
                  <a:pt x="683757" y="2566863"/>
                  <a:pt x="681771" y="2563200"/>
                </a:cubicBezTo>
                <a:cubicBezTo>
                  <a:pt x="705290" y="2562299"/>
                  <a:pt x="688388" y="2558438"/>
                  <a:pt x="680456" y="2547723"/>
                </a:cubicBezTo>
                <a:cubicBezTo>
                  <a:pt x="679482" y="2534148"/>
                  <a:pt x="677183" y="2493617"/>
                  <a:pt x="675922" y="2481749"/>
                </a:cubicBezTo>
                <a:lnTo>
                  <a:pt x="672894" y="2476509"/>
                </a:lnTo>
                <a:lnTo>
                  <a:pt x="673143" y="2476297"/>
                </a:lnTo>
                <a:cubicBezTo>
                  <a:pt x="673152" y="2474932"/>
                  <a:pt x="672405" y="2473126"/>
                  <a:pt x="670567" y="2470561"/>
                </a:cubicBezTo>
                <a:lnTo>
                  <a:pt x="667369" y="2466951"/>
                </a:lnTo>
                <a:lnTo>
                  <a:pt x="661495" y="2456785"/>
                </a:lnTo>
                <a:cubicBezTo>
                  <a:pt x="661510" y="2455387"/>
                  <a:pt x="661525" y="2453987"/>
                  <a:pt x="661540" y="2452588"/>
                </a:cubicBezTo>
                <a:lnTo>
                  <a:pt x="664540" y="2449913"/>
                </a:lnTo>
                <a:lnTo>
                  <a:pt x="663581" y="2449129"/>
                </a:lnTo>
                <a:cubicBezTo>
                  <a:pt x="653014" y="2444453"/>
                  <a:pt x="642406" y="2445872"/>
                  <a:pt x="663129" y="2426579"/>
                </a:cubicBezTo>
                <a:cubicBezTo>
                  <a:pt x="643271" y="2414167"/>
                  <a:pt x="657229" y="2404769"/>
                  <a:pt x="650205" y="2379928"/>
                </a:cubicBezTo>
                <a:cubicBezTo>
                  <a:pt x="634911" y="2374359"/>
                  <a:pt x="634260" y="2365346"/>
                  <a:pt x="638008" y="2354824"/>
                </a:cubicBezTo>
                <a:cubicBezTo>
                  <a:pt x="621083" y="2334576"/>
                  <a:pt x="620949" y="2310146"/>
                  <a:pt x="609851" y="2284299"/>
                </a:cubicBezTo>
                <a:lnTo>
                  <a:pt x="585585" y="2155739"/>
                </a:lnTo>
                <a:lnTo>
                  <a:pt x="581391" y="2152892"/>
                </a:lnTo>
                <a:cubicBezTo>
                  <a:pt x="578821" y="2150768"/>
                  <a:pt x="577525" y="2149149"/>
                  <a:pt x="577083" y="2147807"/>
                </a:cubicBezTo>
                <a:lnTo>
                  <a:pt x="577251" y="2147544"/>
                </a:lnTo>
                <a:lnTo>
                  <a:pt x="546845" y="2085601"/>
                </a:lnTo>
                <a:cubicBezTo>
                  <a:pt x="538270" y="2073917"/>
                  <a:pt x="486356" y="1955894"/>
                  <a:pt x="470837" y="1931362"/>
                </a:cubicBezTo>
                <a:lnTo>
                  <a:pt x="428154" y="1657167"/>
                </a:lnTo>
                <a:lnTo>
                  <a:pt x="392797" y="1510175"/>
                </a:lnTo>
                <a:cubicBezTo>
                  <a:pt x="380165" y="1504446"/>
                  <a:pt x="369910" y="1451095"/>
                  <a:pt x="372847" y="1440507"/>
                </a:cubicBezTo>
                <a:cubicBezTo>
                  <a:pt x="369015" y="1433783"/>
                  <a:pt x="338503" y="1376212"/>
                  <a:pt x="344479" y="1367690"/>
                </a:cubicBezTo>
                <a:cubicBezTo>
                  <a:pt x="332264" y="1342150"/>
                  <a:pt x="321736" y="1310521"/>
                  <a:pt x="299558" y="1287266"/>
                </a:cubicBezTo>
                <a:cubicBezTo>
                  <a:pt x="277380" y="1264010"/>
                  <a:pt x="259203" y="1269909"/>
                  <a:pt x="243216" y="1249403"/>
                </a:cubicBezTo>
                <a:cubicBezTo>
                  <a:pt x="227230" y="1228898"/>
                  <a:pt x="218454" y="1166841"/>
                  <a:pt x="203639" y="1164232"/>
                </a:cubicBezTo>
                <a:cubicBezTo>
                  <a:pt x="192352" y="1144923"/>
                  <a:pt x="198158" y="1133798"/>
                  <a:pt x="169195" y="1087898"/>
                </a:cubicBezTo>
                <a:cubicBezTo>
                  <a:pt x="139228" y="1002950"/>
                  <a:pt x="140891" y="969630"/>
                  <a:pt x="98775" y="910071"/>
                </a:cubicBezTo>
                <a:cubicBezTo>
                  <a:pt x="45025" y="831068"/>
                  <a:pt x="34038" y="817468"/>
                  <a:pt x="43820" y="712632"/>
                </a:cubicBezTo>
                <a:cubicBezTo>
                  <a:pt x="34816" y="659496"/>
                  <a:pt x="43273" y="613587"/>
                  <a:pt x="44748" y="591246"/>
                </a:cubicBezTo>
                <a:lnTo>
                  <a:pt x="36767" y="546725"/>
                </a:lnTo>
                <a:cubicBezTo>
                  <a:pt x="36093" y="528360"/>
                  <a:pt x="35418" y="509996"/>
                  <a:pt x="34744" y="491632"/>
                </a:cubicBezTo>
                <a:cubicBezTo>
                  <a:pt x="34670" y="458441"/>
                  <a:pt x="29296" y="473054"/>
                  <a:pt x="29222" y="439863"/>
                </a:cubicBezTo>
                <a:cubicBezTo>
                  <a:pt x="29152" y="439762"/>
                  <a:pt x="2578" y="397168"/>
                  <a:pt x="2507" y="397065"/>
                </a:cubicBezTo>
                <a:cubicBezTo>
                  <a:pt x="-7796" y="385479"/>
                  <a:pt x="17492" y="336832"/>
                  <a:pt x="9810" y="317232"/>
                </a:cubicBezTo>
                <a:lnTo>
                  <a:pt x="25323" y="268841"/>
                </a:lnTo>
                <a:cubicBezTo>
                  <a:pt x="20582" y="241406"/>
                  <a:pt x="55391" y="238509"/>
                  <a:pt x="50278" y="195107"/>
                </a:cubicBezTo>
                <a:cubicBezTo>
                  <a:pt x="49891" y="157638"/>
                  <a:pt x="41873" y="124837"/>
                  <a:pt x="47653" y="93413"/>
                </a:cubicBezTo>
                <a:cubicBezTo>
                  <a:pt x="41389" y="80245"/>
                  <a:pt x="38874" y="67990"/>
                  <a:pt x="48323" y="56668"/>
                </a:cubicBezTo>
                <a:cubicBezTo>
                  <a:pt x="46028" y="30349"/>
                  <a:pt x="37896" y="18658"/>
                  <a:pt x="38423" y="5323"/>
                </a:cubicBezTo>
                <a:lnTo>
                  <a:pt x="39875" y="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C90FCC30-5038-4F57-135A-5113DBEB19ED}"/>
              </a:ext>
            </a:extLst>
          </p:cNvPr>
          <p:cNvSpPr/>
          <p:nvPr/>
        </p:nvSpPr>
        <p:spPr>
          <a:xfrm>
            <a:off x="145080" y="2389157"/>
            <a:ext cx="3492641" cy="26402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0" cap="none" spc="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+mj-lt"/>
                <a:ea typeface="+mj-ea"/>
                <a:cs typeface="+mj-cs"/>
              </a:rPr>
              <a:t>SÍFILIS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+mj-lt"/>
                <a:ea typeface="+mj-ea"/>
                <a:cs typeface="+mj-cs"/>
              </a:rPr>
              <a:t>GESTACIONAL</a:t>
            </a:r>
            <a:endParaRPr lang="en-US" sz="4400" b="0" cap="none" spc="0" dirty="0">
              <a:ln w="0"/>
              <a:solidFill>
                <a:schemeClr val="tx1">
                  <a:lumMod val="85000"/>
                  <a:lumOff val="15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700585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Picture 2" descr="Resultado de imagem para sÃ­filis"/>
          <p:cNvPicPr/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0" y="0"/>
            <a:ext cx="1219140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3" name="Retângulo 3"/>
          <p:cNvSpPr/>
          <p:nvPr/>
        </p:nvSpPr>
        <p:spPr>
          <a:xfrm>
            <a:off x="0" y="105120"/>
            <a:ext cx="12010320" cy="6739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457200">
              <a:lnSpc>
                <a:spcPct val="100000"/>
              </a:lnSpc>
            </a:pPr>
            <a:r>
              <a:rPr lang="pt-BR" sz="4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                               Conceito</a:t>
            </a:r>
            <a:endParaRPr lang="pt-BR" sz="4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algn="just" defTabSz="4572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Infecção sistêmica, privativa do ser humano.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algn="just" defTabSz="4572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Evolução crônica.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algn="just" defTabSz="4572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Surtos de agudização e períodos de latência.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algn="just" defTabSz="4572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Alta infectividade – </a:t>
            </a:r>
            <a:r>
              <a:rPr lang="pt-BR" sz="2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Notadamente nos estágios iniciais.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algn="just" defTabSz="4572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Transmissão preponderantemente sexual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            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54" name="Conector de seta reta 5"/>
          <p:cNvCxnSpPr/>
          <p:nvPr/>
        </p:nvCxnSpPr>
        <p:spPr>
          <a:xfrm>
            <a:off x="7328880" y="6010920"/>
            <a:ext cx="886680" cy="10080"/>
          </a:xfrm>
          <a:prstGeom prst="straightConnector1">
            <a:avLst/>
          </a:prstGeom>
          <a:ln w="28575">
            <a:solidFill>
              <a:srgbClr val="002060"/>
            </a:solidFill>
            <a:round/>
            <a:tailEnd type="triangle" w="med" len="med"/>
          </a:ln>
        </p:spPr>
      </p:cxnSp>
      <p:sp>
        <p:nvSpPr>
          <p:cNvPr id="355" name="Retângulo 6"/>
          <p:cNvSpPr/>
          <p:nvPr/>
        </p:nvSpPr>
        <p:spPr>
          <a:xfrm>
            <a:off x="8115480" y="5749200"/>
            <a:ext cx="1259280" cy="522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2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Vertical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56" name="Conector angulado 2"/>
          <p:cNvCxnSpPr/>
          <p:nvPr/>
        </p:nvCxnSpPr>
        <p:spPr>
          <a:xfrm flipV="1">
            <a:off x="9352080" y="5657760"/>
            <a:ext cx="744480" cy="363240"/>
          </a:xfrm>
          <a:prstGeom prst="bentConnector3">
            <a:avLst>
              <a:gd name="adj1" fmla="val 49975"/>
            </a:avLst>
          </a:prstGeom>
          <a:ln w="28575">
            <a:solidFill>
              <a:srgbClr val="002060"/>
            </a:solidFill>
            <a:round/>
            <a:tailEnd type="triangle" w="med" len="med"/>
          </a:ln>
        </p:spPr>
      </p:cxnSp>
      <p:cxnSp>
        <p:nvCxnSpPr>
          <p:cNvPr id="357" name="Conector angulado 8"/>
          <p:cNvCxnSpPr/>
          <p:nvPr/>
        </p:nvCxnSpPr>
        <p:spPr>
          <a:xfrm>
            <a:off x="9385920" y="6020280"/>
            <a:ext cx="676800" cy="373320"/>
          </a:xfrm>
          <a:prstGeom prst="bentConnector3">
            <a:avLst>
              <a:gd name="adj1" fmla="val 49973"/>
            </a:avLst>
          </a:prstGeom>
          <a:ln w="28575">
            <a:solidFill>
              <a:srgbClr val="002060"/>
            </a:solidFill>
            <a:round/>
            <a:tailEnd type="triangle" w="med" len="med"/>
          </a:ln>
        </p:spPr>
      </p:cxnSp>
      <p:sp>
        <p:nvSpPr>
          <p:cNvPr id="358" name="CaixaDeTexto 9"/>
          <p:cNvSpPr/>
          <p:nvPr/>
        </p:nvSpPr>
        <p:spPr>
          <a:xfrm>
            <a:off x="10044360" y="5403960"/>
            <a:ext cx="1965960" cy="799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PLACENTA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9" name="CaixaDeTexto 11"/>
          <p:cNvSpPr/>
          <p:nvPr/>
        </p:nvSpPr>
        <p:spPr>
          <a:xfrm>
            <a:off x="9959400" y="6142680"/>
            <a:ext cx="1591200" cy="799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2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 </a:t>
            </a: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PARTO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7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0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3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6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CaixaDeTexto 3"/>
          <p:cNvSpPr/>
          <p:nvPr/>
        </p:nvSpPr>
        <p:spPr>
          <a:xfrm>
            <a:off x="3747960" y="1372680"/>
            <a:ext cx="5400000" cy="76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4400" b="0" i="1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Treponema pallidum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1" name="Retângulo 4"/>
          <p:cNvSpPr/>
          <p:nvPr/>
        </p:nvSpPr>
        <p:spPr>
          <a:xfrm>
            <a:off x="4363200" y="-118080"/>
            <a:ext cx="3436560" cy="1568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 defTabSz="457200">
              <a:lnSpc>
                <a:spcPct val="100000"/>
              </a:lnSpc>
            </a:pPr>
            <a:r>
              <a:rPr lang="pt-BR" sz="9600" b="0" u="none" strike="noStrike">
                <a:solidFill>
                  <a:srgbClr val="FF0000"/>
                </a:solidFill>
                <a:effectLst/>
                <a:uFillTx/>
                <a:latin typeface="Bauhaus 93"/>
              </a:rPr>
              <a:t>SÍFILIS</a:t>
            </a:r>
            <a:endParaRPr lang="pt-BR" sz="9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2" name="Retângulo 5"/>
          <p:cNvSpPr/>
          <p:nvPr/>
        </p:nvSpPr>
        <p:spPr>
          <a:xfrm>
            <a:off x="745920" y="2142360"/>
            <a:ext cx="9848520" cy="181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 </a:t>
            </a: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- Microrganismo espiralado.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 - Dotado de motilidade (</a:t>
            </a:r>
            <a:r>
              <a:rPr lang="pt-BR" sz="2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tipo saca-rolhas</a:t>
            </a: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) o que facilita grandemente 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   sua penetração nos tecidos.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63" name="Imagem 6"/>
          <p:cNvPicPr/>
          <p:nvPr/>
        </p:nvPicPr>
        <p:blipFill>
          <a:blip r:embed="rId2"/>
          <a:stretch/>
        </p:blipFill>
        <p:spPr>
          <a:xfrm>
            <a:off x="3135240" y="3708360"/>
            <a:ext cx="4565880" cy="2450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4" name="Picture 2" descr="Sífilis cresce e atinge status de epidemia no Distrito Federal, diz governo  - Bio-Manguinhos/Fiocruz || Public Health Innovation"/>
          <p:cNvPicPr/>
          <p:nvPr/>
        </p:nvPicPr>
        <p:blipFill>
          <a:blip r:embed="rId3"/>
          <a:stretch/>
        </p:blipFill>
        <p:spPr>
          <a:xfrm>
            <a:off x="69480" y="2142360"/>
            <a:ext cx="11975760" cy="45342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6" dur="1000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" dur="1000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8" dur="1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rdiopatias Congênitas SP | Cirurgião Cardíaco SP">
            <a:extLst>
              <a:ext uri="{FF2B5EF4-FFF2-40B4-BE49-F238E27FC236}">
                <a16:creationId xmlns:a16="http://schemas.microsoft.com/office/drawing/2014/main" id="{25D1A4E6-0DC4-F354-9298-87496B20BA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3" r="16182" b="-1"/>
          <a:stretch/>
        </p:blipFill>
        <p:spPr bwMode="auto">
          <a:xfrm>
            <a:off x="8274513" y="3314699"/>
            <a:ext cx="3774612" cy="3543291"/>
          </a:xfrm>
          <a:custGeom>
            <a:avLst/>
            <a:gdLst/>
            <a:ahLst/>
            <a:cxnLst/>
            <a:rect l="l" t="t" r="r" b="b"/>
            <a:pathLst>
              <a:path w="4196274" h="4600575">
                <a:moveTo>
                  <a:pt x="698533" y="23"/>
                </a:moveTo>
                <a:cubicBezTo>
                  <a:pt x="1054085" y="-1460"/>
                  <a:pt x="2609539" y="68645"/>
                  <a:pt x="3265768" y="1088109"/>
                </a:cubicBezTo>
                <a:cubicBezTo>
                  <a:pt x="3279190" y="1093398"/>
                  <a:pt x="3294289" y="1107275"/>
                  <a:pt x="3298987" y="1120493"/>
                </a:cubicBezTo>
                <a:cubicBezTo>
                  <a:pt x="3321470" y="1182283"/>
                  <a:pt x="3376502" y="1209047"/>
                  <a:pt x="3426164" y="1242419"/>
                </a:cubicBezTo>
                <a:cubicBezTo>
                  <a:pt x="3469788" y="1271828"/>
                  <a:pt x="3516097" y="1302557"/>
                  <a:pt x="3534217" y="1352122"/>
                </a:cubicBezTo>
                <a:cubicBezTo>
                  <a:pt x="3558041" y="1418206"/>
                  <a:pt x="3490259" y="1364016"/>
                  <a:pt x="3477841" y="1389129"/>
                </a:cubicBezTo>
                <a:cubicBezTo>
                  <a:pt x="3503679" y="1423492"/>
                  <a:pt x="3543613" y="1454883"/>
                  <a:pt x="3554015" y="1493873"/>
                </a:cubicBezTo>
                <a:cubicBezTo>
                  <a:pt x="3591931" y="1634635"/>
                  <a:pt x="3673808" y="1737067"/>
                  <a:pt x="3796288" y="1816698"/>
                </a:cubicBezTo>
                <a:cubicBezTo>
                  <a:pt x="3831522" y="1839498"/>
                  <a:pt x="3854674" y="1881132"/>
                  <a:pt x="3902658" y="1887738"/>
                </a:cubicBezTo>
                <a:cubicBezTo>
                  <a:pt x="4009367" y="1902279"/>
                  <a:pt x="3975811" y="2015945"/>
                  <a:pt x="4032186" y="2066499"/>
                </a:cubicBezTo>
                <a:cubicBezTo>
                  <a:pt x="4042924" y="2076084"/>
                  <a:pt x="4052655" y="2094915"/>
                  <a:pt x="4050642" y="2107801"/>
                </a:cubicBezTo>
                <a:cubicBezTo>
                  <a:pt x="4047624" y="2126309"/>
                  <a:pt x="4034870" y="2143820"/>
                  <a:pt x="4024133" y="2160342"/>
                </a:cubicBezTo>
                <a:cubicBezTo>
                  <a:pt x="4013059" y="2176862"/>
                  <a:pt x="3996282" y="2191402"/>
                  <a:pt x="4004335" y="2213209"/>
                </a:cubicBezTo>
                <a:cubicBezTo>
                  <a:pt x="4007687" y="2222130"/>
                  <a:pt x="4005342" y="2253190"/>
                  <a:pt x="4030173" y="2228740"/>
                </a:cubicBezTo>
                <a:cubicBezTo>
                  <a:pt x="4098290" y="2161662"/>
                  <a:pt x="4137888" y="2225102"/>
                  <a:pt x="4196274" y="2255503"/>
                </a:cubicBezTo>
                <a:cubicBezTo>
                  <a:pt x="4149296" y="2286895"/>
                  <a:pt x="4107016" y="2309031"/>
                  <a:pt x="4099968" y="2355951"/>
                </a:cubicBezTo>
                <a:cubicBezTo>
                  <a:pt x="4085540" y="2452767"/>
                  <a:pt x="4023800" y="2497043"/>
                  <a:pt x="3930177" y="2505635"/>
                </a:cubicBezTo>
                <a:cubicBezTo>
                  <a:pt x="3964739" y="2599144"/>
                  <a:pt x="3964739" y="2599144"/>
                  <a:pt x="3852997" y="2612033"/>
                </a:cubicBezTo>
                <a:cubicBezTo>
                  <a:pt x="3895949" y="2671508"/>
                  <a:pt x="3895949" y="2686707"/>
                  <a:pt x="3843936" y="2707194"/>
                </a:cubicBezTo>
                <a:cubicBezTo>
                  <a:pt x="3793938" y="2726690"/>
                  <a:pt x="3738572" y="2733299"/>
                  <a:pt x="3692263" y="2763365"/>
                </a:cubicBezTo>
                <a:cubicBezTo>
                  <a:pt x="3734880" y="2839364"/>
                  <a:pt x="3746960" y="2927586"/>
                  <a:pt x="3834876" y="2964596"/>
                </a:cubicBezTo>
                <a:cubicBezTo>
                  <a:pt x="3848634" y="2970213"/>
                  <a:pt x="3858030" y="2993012"/>
                  <a:pt x="3849307" y="3006229"/>
                </a:cubicBezTo>
                <a:cubicBezTo>
                  <a:pt x="3817428" y="3054139"/>
                  <a:pt x="3863064" y="3145008"/>
                  <a:pt x="3763740" y="3155250"/>
                </a:cubicBezTo>
                <a:cubicBezTo>
                  <a:pt x="3751322" y="3156241"/>
                  <a:pt x="3739912" y="3166155"/>
                  <a:pt x="3749644" y="3179042"/>
                </a:cubicBezTo>
                <a:cubicBezTo>
                  <a:pt x="3783202" y="3223978"/>
                  <a:pt x="3742598" y="3221006"/>
                  <a:pt x="3718104" y="3226623"/>
                </a:cubicBezTo>
                <a:cubicBezTo>
                  <a:pt x="3688572" y="3233560"/>
                  <a:pt x="3655017" y="3213736"/>
                  <a:pt x="3627501" y="3238187"/>
                </a:cubicBezTo>
                <a:cubicBezTo>
                  <a:pt x="3633878" y="3263961"/>
                  <a:pt x="3657701" y="3263631"/>
                  <a:pt x="3674479" y="3271890"/>
                </a:cubicBezTo>
                <a:cubicBezTo>
                  <a:pt x="3723470" y="3295682"/>
                  <a:pt x="3763404" y="3324097"/>
                  <a:pt x="3765753" y="3385888"/>
                </a:cubicBezTo>
                <a:cubicBezTo>
                  <a:pt x="3767428" y="3435782"/>
                  <a:pt x="3772798" y="3479727"/>
                  <a:pt x="3705014" y="3494928"/>
                </a:cubicBezTo>
                <a:cubicBezTo>
                  <a:pt x="3676828" y="3501208"/>
                  <a:pt x="3684884" y="3537222"/>
                  <a:pt x="3700990" y="3555066"/>
                </a:cubicBezTo>
                <a:cubicBezTo>
                  <a:pt x="3729848" y="3586786"/>
                  <a:pt x="3753670" y="3629080"/>
                  <a:pt x="3803335" y="3632054"/>
                </a:cubicBezTo>
                <a:cubicBezTo>
                  <a:pt x="3833535" y="3634035"/>
                  <a:pt x="3856689" y="3647255"/>
                  <a:pt x="3880513" y="3662453"/>
                </a:cubicBezTo>
                <a:cubicBezTo>
                  <a:pt x="3897626" y="3673360"/>
                  <a:pt x="3918095" y="3682610"/>
                  <a:pt x="3916083" y="3706069"/>
                </a:cubicBezTo>
                <a:cubicBezTo>
                  <a:pt x="3914069" y="3728539"/>
                  <a:pt x="3894273" y="3737791"/>
                  <a:pt x="3874137" y="3742416"/>
                </a:cubicBezTo>
                <a:cubicBezTo>
                  <a:pt x="3807024" y="3757285"/>
                  <a:pt x="3743942" y="3779093"/>
                  <a:pt x="3687901" y="3828987"/>
                </a:cubicBezTo>
                <a:cubicBezTo>
                  <a:pt x="3725150" y="3855422"/>
                  <a:pt x="3760718" y="3874586"/>
                  <a:pt x="3788234" y="3901352"/>
                </a:cubicBezTo>
                <a:cubicBezTo>
                  <a:pt x="3854674" y="3966112"/>
                  <a:pt x="3291941" y="4169986"/>
                  <a:pt x="3263755" y="4242681"/>
                </a:cubicBezTo>
                <a:cubicBezTo>
                  <a:pt x="3255030" y="4265149"/>
                  <a:pt x="3225166" y="4288278"/>
                  <a:pt x="3200332" y="4294887"/>
                </a:cubicBezTo>
                <a:cubicBezTo>
                  <a:pt x="3083895" y="4325948"/>
                  <a:pt x="2982893" y="4395668"/>
                  <a:pt x="2863768" y="4421442"/>
                </a:cubicBezTo>
                <a:cubicBezTo>
                  <a:pt x="2751355" y="4445892"/>
                  <a:pt x="2640621" y="4478605"/>
                  <a:pt x="2517472" y="4510985"/>
                </a:cubicBezTo>
                <a:cubicBezTo>
                  <a:pt x="2555222" y="4551627"/>
                  <a:pt x="2607569" y="4569553"/>
                  <a:pt x="2654380" y="4591980"/>
                </a:cubicBezTo>
                <a:lnTo>
                  <a:pt x="2667892" y="4600575"/>
                </a:lnTo>
                <a:lnTo>
                  <a:pt x="0" y="4600575"/>
                </a:lnTo>
                <a:lnTo>
                  <a:pt x="0" y="144733"/>
                </a:lnTo>
                <a:lnTo>
                  <a:pt x="121106" y="102309"/>
                </a:lnTo>
                <a:cubicBezTo>
                  <a:pt x="290510" y="47726"/>
                  <a:pt x="463596" y="8200"/>
                  <a:pt x="644044" y="1014"/>
                </a:cubicBezTo>
                <a:cubicBezTo>
                  <a:pt x="656459" y="538"/>
                  <a:pt x="674830" y="121"/>
                  <a:pt x="698533" y="2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grotóxicos causam má-formação em bebês no Brasil e nos EUA, apontam  estudos - De Olho nos Ruralistas">
            <a:extLst>
              <a:ext uri="{FF2B5EF4-FFF2-40B4-BE49-F238E27FC236}">
                <a16:creationId xmlns:a16="http://schemas.microsoft.com/office/drawing/2014/main" id="{17B90E4A-5D1D-0C2D-BCF8-571B8CA57B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47" b="-3"/>
          <a:stretch/>
        </p:blipFill>
        <p:spPr bwMode="auto">
          <a:xfrm>
            <a:off x="5460694" y="464683"/>
            <a:ext cx="3095653" cy="2736930"/>
          </a:xfrm>
          <a:custGeom>
            <a:avLst/>
            <a:gdLst/>
            <a:ahLst/>
            <a:cxnLst/>
            <a:rect l="l" t="t" r="r" b="b"/>
            <a:pathLst>
              <a:path w="3359190" h="3476265">
                <a:moveTo>
                  <a:pt x="450539" y="15"/>
                </a:moveTo>
                <a:cubicBezTo>
                  <a:pt x="458434" y="271"/>
                  <a:pt x="466600" y="3856"/>
                  <a:pt x="473999" y="4995"/>
                </a:cubicBezTo>
                <a:cubicBezTo>
                  <a:pt x="637327" y="30493"/>
                  <a:pt x="800653" y="58040"/>
                  <a:pt x="964158" y="82398"/>
                </a:cubicBezTo>
                <a:cubicBezTo>
                  <a:pt x="1117018" y="105163"/>
                  <a:pt x="1270959" y="110398"/>
                  <a:pt x="1424540" y="122237"/>
                </a:cubicBezTo>
                <a:cubicBezTo>
                  <a:pt x="1610425" y="136579"/>
                  <a:pt x="1795950" y="156841"/>
                  <a:pt x="1980752" y="188711"/>
                </a:cubicBezTo>
                <a:cubicBezTo>
                  <a:pt x="2109067" y="211022"/>
                  <a:pt x="2238645" y="226502"/>
                  <a:pt x="2368766" y="208745"/>
                </a:cubicBezTo>
                <a:cubicBezTo>
                  <a:pt x="2375261" y="207834"/>
                  <a:pt x="2382661" y="204876"/>
                  <a:pt x="2388075" y="207834"/>
                </a:cubicBezTo>
                <a:cubicBezTo>
                  <a:pt x="2451242" y="241073"/>
                  <a:pt x="2520180" y="217168"/>
                  <a:pt x="2585691" y="238113"/>
                </a:cubicBezTo>
                <a:cubicBezTo>
                  <a:pt x="2568908" y="318930"/>
                  <a:pt x="2496899" y="312327"/>
                  <a:pt x="2456294" y="368331"/>
                </a:cubicBezTo>
                <a:cubicBezTo>
                  <a:pt x="2522527" y="390639"/>
                  <a:pt x="2582081" y="413178"/>
                  <a:pt x="2642540" y="430023"/>
                </a:cubicBezTo>
                <a:cubicBezTo>
                  <a:pt x="2706608" y="447780"/>
                  <a:pt x="2760929" y="495816"/>
                  <a:pt x="2823551" y="517215"/>
                </a:cubicBezTo>
                <a:cubicBezTo>
                  <a:pt x="2836907" y="521769"/>
                  <a:pt x="2852969" y="537704"/>
                  <a:pt x="2857661" y="553184"/>
                </a:cubicBezTo>
                <a:cubicBezTo>
                  <a:pt x="2872820" y="603269"/>
                  <a:pt x="3175470" y="743732"/>
                  <a:pt x="3139737" y="788350"/>
                </a:cubicBezTo>
                <a:cubicBezTo>
                  <a:pt x="3124939" y="806790"/>
                  <a:pt x="3105809" y="819994"/>
                  <a:pt x="3085776" y="838207"/>
                </a:cubicBezTo>
                <a:cubicBezTo>
                  <a:pt x="3115916" y="872582"/>
                  <a:pt x="3149843" y="887608"/>
                  <a:pt x="3185938" y="897851"/>
                </a:cubicBezTo>
                <a:cubicBezTo>
                  <a:pt x="3196767" y="901039"/>
                  <a:pt x="3207414" y="907413"/>
                  <a:pt x="3208497" y="922894"/>
                </a:cubicBezTo>
                <a:cubicBezTo>
                  <a:pt x="3209580" y="939056"/>
                  <a:pt x="3198571" y="945429"/>
                  <a:pt x="3189367" y="952944"/>
                </a:cubicBezTo>
                <a:cubicBezTo>
                  <a:pt x="3176554" y="963415"/>
                  <a:pt x="3164101" y="972523"/>
                  <a:pt x="3147859" y="973888"/>
                </a:cubicBezTo>
                <a:cubicBezTo>
                  <a:pt x="3121148" y="975937"/>
                  <a:pt x="3108336" y="1005076"/>
                  <a:pt x="3092816" y="1026930"/>
                </a:cubicBezTo>
                <a:cubicBezTo>
                  <a:pt x="3084153" y="1039224"/>
                  <a:pt x="3079821" y="1064037"/>
                  <a:pt x="3094980" y="1068363"/>
                </a:cubicBezTo>
                <a:cubicBezTo>
                  <a:pt x="3131436" y="1078836"/>
                  <a:pt x="3128548" y="1109114"/>
                  <a:pt x="3127647" y="1143489"/>
                </a:cubicBezTo>
                <a:cubicBezTo>
                  <a:pt x="3126383" y="1186061"/>
                  <a:pt x="3104906" y="1205638"/>
                  <a:pt x="3078557" y="1222030"/>
                </a:cubicBezTo>
                <a:cubicBezTo>
                  <a:pt x="3069534" y="1227720"/>
                  <a:pt x="3056721" y="1227493"/>
                  <a:pt x="3053292" y="1245250"/>
                </a:cubicBezTo>
                <a:cubicBezTo>
                  <a:pt x="3068090" y="1262097"/>
                  <a:pt x="3086137" y="1248439"/>
                  <a:pt x="3102020" y="1253218"/>
                </a:cubicBezTo>
                <a:cubicBezTo>
                  <a:pt x="3115193" y="1257088"/>
                  <a:pt x="3137031" y="1255040"/>
                  <a:pt x="3118983" y="1286000"/>
                </a:cubicBezTo>
                <a:cubicBezTo>
                  <a:pt x="3113749" y="1294878"/>
                  <a:pt x="3119885" y="1301709"/>
                  <a:pt x="3126564" y="1302392"/>
                </a:cubicBezTo>
                <a:cubicBezTo>
                  <a:pt x="3179982" y="1309448"/>
                  <a:pt x="3155438" y="1372054"/>
                  <a:pt x="3172584" y="1405063"/>
                </a:cubicBezTo>
                <a:cubicBezTo>
                  <a:pt x="3177275" y="1414169"/>
                  <a:pt x="3172222" y="1429877"/>
                  <a:pt x="3164822" y="1433747"/>
                </a:cubicBezTo>
                <a:cubicBezTo>
                  <a:pt x="3117539" y="1459245"/>
                  <a:pt x="3111043" y="1520028"/>
                  <a:pt x="3088122" y="1572389"/>
                </a:cubicBezTo>
                <a:cubicBezTo>
                  <a:pt x="3113028" y="1593104"/>
                  <a:pt x="3142805" y="1597657"/>
                  <a:pt x="3169695" y="1611089"/>
                </a:cubicBezTo>
                <a:cubicBezTo>
                  <a:pt x="3197669" y="1625204"/>
                  <a:pt x="3197669" y="1635676"/>
                  <a:pt x="3174569" y="1676653"/>
                </a:cubicBezTo>
                <a:cubicBezTo>
                  <a:pt x="3234665" y="1685532"/>
                  <a:pt x="3234665" y="1685532"/>
                  <a:pt x="3216077" y="1749957"/>
                </a:cubicBezTo>
                <a:cubicBezTo>
                  <a:pt x="3266430" y="1755877"/>
                  <a:pt x="3299635" y="1786382"/>
                  <a:pt x="3307395" y="1853085"/>
                </a:cubicBezTo>
                <a:cubicBezTo>
                  <a:pt x="3311185" y="1885411"/>
                  <a:pt x="3333924" y="1900663"/>
                  <a:pt x="3359190" y="1922291"/>
                </a:cubicBezTo>
                <a:cubicBezTo>
                  <a:pt x="3327789" y="1943236"/>
                  <a:pt x="3306492" y="1986945"/>
                  <a:pt x="3269857" y="1940730"/>
                </a:cubicBezTo>
                <a:cubicBezTo>
                  <a:pt x="3256503" y="1923885"/>
                  <a:pt x="3257764" y="1945284"/>
                  <a:pt x="3255961" y="1951430"/>
                </a:cubicBezTo>
                <a:cubicBezTo>
                  <a:pt x="3251630" y="1966455"/>
                  <a:pt x="3260653" y="1976472"/>
                  <a:pt x="3266609" y="1987854"/>
                </a:cubicBezTo>
                <a:cubicBezTo>
                  <a:pt x="3272384" y="1999237"/>
                  <a:pt x="3279243" y="2011302"/>
                  <a:pt x="3280866" y="2024054"/>
                </a:cubicBezTo>
                <a:cubicBezTo>
                  <a:pt x="3281948" y="2032931"/>
                  <a:pt x="3276715" y="2045905"/>
                  <a:pt x="3270940" y="2052509"/>
                </a:cubicBezTo>
                <a:cubicBezTo>
                  <a:pt x="3240620" y="2087340"/>
                  <a:pt x="3258667" y="2165652"/>
                  <a:pt x="3201277" y="2175670"/>
                </a:cubicBezTo>
                <a:cubicBezTo>
                  <a:pt x="3175470" y="2180221"/>
                  <a:pt x="3163018" y="2208906"/>
                  <a:pt x="3144069" y="2224614"/>
                </a:cubicBezTo>
                <a:cubicBezTo>
                  <a:pt x="3078197" y="2279478"/>
                  <a:pt x="3034161" y="2350051"/>
                  <a:pt x="3013769" y="2447031"/>
                </a:cubicBezTo>
                <a:cubicBezTo>
                  <a:pt x="3008175" y="2473894"/>
                  <a:pt x="2986698" y="2495522"/>
                  <a:pt x="2972802" y="2519197"/>
                </a:cubicBezTo>
                <a:cubicBezTo>
                  <a:pt x="2979480" y="2536499"/>
                  <a:pt x="3015935" y="2499164"/>
                  <a:pt x="3003121" y="2544694"/>
                </a:cubicBezTo>
                <a:cubicBezTo>
                  <a:pt x="2993376" y="2578843"/>
                  <a:pt x="2968470" y="2600014"/>
                  <a:pt x="2945008" y="2620276"/>
                </a:cubicBezTo>
                <a:cubicBezTo>
                  <a:pt x="2918299" y="2643268"/>
                  <a:pt x="2888702" y="2661708"/>
                  <a:pt x="2876610" y="2704279"/>
                </a:cubicBezTo>
                <a:cubicBezTo>
                  <a:pt x="2874083" y="2713386"/>
                  <a:pt x="2865963" y="2722947"/>
                  <a:pt x="2858744" y="2726591"/>
                </a:cubicBezTo>
                <a:cubicBezTo>
                  <a:pt x="2482281" y="3475797"/>
                  <a:pt x="1555563" y="3480805"/>
                  <a:pt x="1448724" y="3475568"/>
                </a:cubicBezTo>
                <a:cubicBezTo>
                  <a:pt x="1319326" y="3468966"/>
                  <a:pt x="1196966" y="3422753"/>
                  <a:pt x="1076954" y="3365156"/>
                </a:cubicBezTo>
                <a:cubicBezTo>
                  <a:pt x="1026241" y="3340797"/>
                  <a:pt x="979138" y="3306195"/>
                  <a:pt x="929868" y="3279332"/>
                </a:cubicBezTo>
                <a:cubicBezTo>
                  <a:pt x="861832" y="3242223"/>
                  <a:pt x="809315" y="3171424"/>
                  <a:pt x="741457" y="3141601"/>
                </a:cubicBezTo>
                <a:cubicBezTo>
                  <a:pt x="671616" y="3110867"/>
                  <a:pt x="611879" y="3054638"/>
                  <a:pt x="540052" y="3030734"/>
                </a:cubicBezTo>
                <a:cubicBezTo>
                  <a:pt x="502153" y="3017985"/>
                  <a:pt x="465517" y="2994993"/>
                  <a:pt x="471471" y="2929200"/>
                </a:cubicBezTo>
                <a:cubicBezTo>
                  <a:pt x="473096" y="2910532"/>
                  <a:pt x="463171" y="2895282"/>
                  <a:pt x="447469" y="2900745"/>
                </a:cubicBezTo>
                <a:cubicBezTo>
                  <a:pt x="417513" y="2910989"/>
                  <a:pt x="403977" y="2883898"/>
                  <a:pt x="387373" y="2863636"/>
                </a:cubicBezTo>
                <a:cubicBezTo>
                  <a:pt x="357776" y="2827667"/>
                  <a:pt x="329623" y="2789422"/>
                  <a:pt x="282519" y="2783503"/>
                </a:cubicBezTo>
                <a:cubicBezTo>
                  <a:pt x="291543" y="2755272"/>
                  <a:pt x="306883" y="2759371"/>
                  <a:pt x="320959" y="2765290"/>
                </a:cubicBezTo>
                <a:cubicBezTo>
                  <a:pt x="357956" y="2780772"/>
                  <a:pt x="394592" y="2798300"/>
                  <a:pt x="431588" y="2813781"/>
                </a:cubicBezTo>
                <a:cubicBezTo>
                  <a:pt x="455771" y="2823799"/>
                  <a:pt x="479775" y="2837912"/>
                  <a:pt x="512079" y="2826755"/>
                </a:cubicBezTo>
                <a:cubicBezTo>
                  <a:pt x="484286" y="2769843"/>
                  <a:pt x="437003" y="2759598"/>
                  <a:pt x="398743" y="2742071"/>
                </a:cubicBezTo>
                <a:cubicBezTo>
                  <a:pt x="350919" y="2719988"/>
                  <a:pt x="322765" y="2678326"/>
                  <a:pt x="289016" y="2631885"/>
                </a:cubicBezTo>
                <a:cubicBezTo>
                  <a:pt x="324209" y="2620730"/>
                  <a:pt x="346045" y="2654879"/>
                  <a:pt x="373657" y="2653056"/>
                </a:cubicBezTo>
                <a:cubicBezTo>
                  <a:pt x="375101" y="2647140"/>
                  <a:pt x="377627" y="2638488"/>
                  <a:pt x="377267" y="2638259"/>
                </a:cubicBezTo>
                <a:cubicBezTo>
                  <a:pt x="332149" y="2612763"/>
                  <a:pt x="311034" y="2564956"/>
                  <a:pt x="303995" y="2507131"/>
                </a:cubicBezTo>
                <a:cubicBezTo>
                  <a:pt x="300386" y="2477310"/>
                  <a:pt x="283963" y="2467976"/>
                  <a:pt x="267720" y="2454316"/>
                </a:cubicBezTo>
                <a:cubicBezTo>
                  <a:pt x="211053" y="2405826"/>
                  <a:pt x="151137" y="2361890"/>
                  <a:pt x="104574" y="2295188"/>
                </a:cubicBezTo>
                <a:cubicBezTo>
                  <a:pt x="158355" y="2304066"/>
                  <a:pt x="201487" y="2347547"/>
                  <a:pt x="259420" y="2366215"/>
                </a:cubicBezTo>
                <a:cubicBezTo>
                  <a:pt x="213400" y="2292910"/>
                  <a:pt x="153843" y="2255803"/>
                  <a:pt x="99521" y="2211409"/>
                </a:cubicBezTo>
                <a:cubicBezTo>
                  <a:pt x="74797" y="2191149"/>
                  <a:pt x="51878" y="2165197"/>
                  <a:pt x="21920" y="2154269"/>
                </a:cubicBezTo>
                <a:cubicBezTo>
                  <a:pt x="11271" y="2150400"/>
                  <a:pt x="-6235" y="2142204"/>
                  <a:pt x="2248" y="2120577"/>
                </a:cubicBezTo>
                <a:cubicBezTo>
                  <a:pt x="9466" y="2102593"/>
                  <a:pt x="23723" y="2108055"/>
                  <a:pt x="36718" y="2113292"/>
                </a:cubicBezTo>
                <a:cubicBezTo>
                  <a:pt x="67939" y="2126269"/>
                  <a:pt x="100244" y="2126495"/>
                  <a:pt x="142474" y="2126269"/>
                </a:cubicBezTo>
                <a:cubicBezTo>
                  <a:pt x="107102" y="2066851"/>
                  <a:pt x="42311" y="2084608"/>
                  <a:pt x="11993" y="2022231"/>
                </a:cubicBezTo>
                <a:cubicBezTo>
                  <a:pt x="49892" y="2011302"/>
                  <a:pt x="79128" y="2033841"/>
                  <a:pt x="109809" y="2038166"/>
                </a:cubicBezTo>
                <a:cubicBezTo>
                  <a:pt x="137600" y="2042036"/>
                  <a:pt x="144459" y="2031565"/>
                  <a:pt x="137962" y="1997188"/>
                </a:cubicBezTo>
                <a:cubicBezTo>
                  <a:pt x="127856" y="1943690"/>
                  <a:pt x="143015" y="1916371"/>
                  <a:pt x="183441" y="1930941"/>
                </a:cubicBezTo>
                <a:cubicBezTo>
                  <a:pt x="220978" y="1944601"/>
                  <a:pt x="224948" y="1924568"/>
                  <a:pt x="214842" y="1894062"/>
                </a:cubicBezTo>
                <a:cubicBezTo>
                  <a:pt x="200405" y="1849671"/>
                  <a:pt x="216827" y="1815295"/>
                  <a:pt x="228017" y="1777960"/>
                </a:cubicBezTo>
                <a:cubicBezTo>
                  <a:pt x="245162" y="1721045"/>
                  <a:pt x="237944" y="1693272"/>
                  <a:pt x="200946" y="1650929"/>
                </a:cubicBezTo>
                <a:cubicBezTo>
                  <a:pt x="180193" y="1627251"/>
                  <a:pt x="157815" y="1607219"/>
                  <a:pt x="127675" y="1586731"/>
                </a:cubicBezTo>
                <a:cubicBezTo>
                  <a:pt x="197157" y="1575576"/>
                  <a:pt x="124246" y="1538013"/>
                  <a:pt x="148791" y="1514564"/>
                </a:cubicBezTo>
                <a:cubicBezTo>
                  <a:pt x="197878" y="1505003"/>
                  <a:pt x="237944" y="1579673"/>
                  <a:pt x="304718" y="1558274"/>
                </a:cubicBezTo>
                <a:cubicBezTo>
                  <a:pt x="222243" y="1493618"/>
                  <a:pt x="131104" y="1472448"/>
                  <a:pt x="71369" y="1386396"/>
                </a:cubicBezTo>
                <a:cubicBezTo>
                  <a:pt x="85084" y="1366817"/>
                  <a:pt x="98799" y="1385029"/>
                  <a:pt x="110530" y="1377745"/>
                </a:cubicBezTo>
                <a:cubicBezTo>
                  <a:pt x="110169" y="1373192"/>
                  <a:pt x="111073" y="1366361"/>
                  <a:pt x="108906" y="1364313"/>
                </a:cubicBezTo>
                <a:cubicBezTo>
                  <a:pt x="64330" y="1317416"/>
                  <a:pt x="63607" y="1316279"/>
                  <a:pt x="111433" y="1281675"/>
                </a:cubicBezTo>
                <a:cubicBezTo>
                  <a:pt x="128217" y="1269609"/>
                  <a:pt x="126772" y="1258909"/>
                  <a:pt x="117930" y="1243657"/>
                </a:cubicBezTo>
                <a:cubicBezTo>
                  <a:pt x="111612" y="1232957"/>
                  <a:pt x="104033" y="1223395"/>
                  <a:pt x="107643" y="1199947"/>
                </a:cubicBezTo>
                <a:cubicBezTo>
                  <a:pt x="133810" y="1229998"/>
                  <a:pt x="260321" y="1220208"/>
                  <a:pt x="282700" y="1217021"/>
                </a:cubicBezTo>
                <a:cubicBezTo>
                  <a:pt x="307786" y="1213607"/>
                  <a:pt x="332510" y="1199037"/>
                  <a:pt x="358858" y="1207003"/>
                </a:cubicBezTo>
                <a:cubicBezTo>
                  <a:pt x="379973" y="1213381"/>
                  <a:pt x="477788" y="1275073"/>
                  <a:pt x="491685" y="1204273"/>
                </a:cubicBezTo>
                <a:cubicBezTo>
                  <a:pt x="492408" y="1200857"/>
                  <a:pt x="531930" y="1208826"/>
                  <a:pt x="553226" y="1212696"/>
                </a:cubicBezTo>
                <a:cubicBezTo>
                  <a:pt x="571995" y="1215883"/>
                  <a:pt x="593110" y="1229998"/>
                  <a:pt x="605743" y="1201769"/>
                </a:cubicBezTo>
                <a:cubicBezTo>
                  <a:pt x="613143" y="1185150"/>
                  <a:pt x="582643" y="1153051"/>
                  <a:pt x="555391" y="1150320"/>
                </a:cubicBezTo>
                <a:cubicBezTo>
                  <a:pt x="531749" y="1147814"/>
                  <a:pt x="507025" y="1144172"/>
                  <a:pt x="484466" y="1151001"/>
                </a:cubicBezTo>
                <a:cubicBezTo>
                  <a:pt x="456674" y="1159198"/>
                  <a:pt x="441696" y="1145994"/>
                  <a:pt x="433934" y="1117538"/>
                </a:cubicBezTo>
                <a:cubicBezTo>
                  <a:pt x="425273" y="1086122"/>
                  <a:pt x="408668" y="1071550"/>
                  <a:pt x="385749" y="1056980"/>
                </a:cubicBezTo>
                <a:cubicBezTo>
                  <a:pt x="330163" y="1021696"/>
                  <a:pt x="276744" y="980946"/>
                  <a:pt x="215745" y="960456"/>
                </a:cubicBezTo>
                <a:cubicBezTo>
                  <a:pt x="203653" y="956358"/>
                  <a:pt x="190298" y="950894"/>
                  <a:pt x="184704" y="923805"/>
                </a:cubicBezTo>
                <a:cubicBezTo>
                  <a:pt x="349836" y="964326"/>
                  <a:pt x="500349" y="1069958"/>
                  <a:pt x="670713" y="1063811"/>
                </a:cubicBezTo>
                <a:cubicBezTo>
                  <a:pt x="624151" y="1030346"/>
                  <a:pt x="570192" y="1028524"/>
                  <a:pt x="520561" y="1005076"/>
                </a:cubicBezTo>
                <a:cubicBezTo>
                  <a:pt x="555753" y="987546"/>
                  <a:pt x="588779" y="1005759"/>
                  <a:pt x="622167" y="1015777"/>
                </a:cubicBezTo>
                <a:cubicBezTo>
                  <a:pt x="650140" y="1023970"/>
                  <a:pt x="675405" y="1025337"/>
                  <a:pt x="678473" y="976393"/>
                </a:cubicBezTo>
                <a:cubicBezTo>
                  <a:pt x="677389" y="973205"/>
                  <a:pt x="677570" y="969107"/>
                  <a:pt x="677751" y="965238"/>
                </a:cubicBezTo>
                <a:cubicBezTo>
                  <a:pt x="668365" y="944976"/>
                  <a:pt x="653749" y="934504"/>
                  <a:pt x="636423" y="928584"/>
                </a:cubicBezTo>
                <a:cubicBezTo>
                  <a:pt x="625955" y="924942"/>
                  <a:pt x="612060" y="919478"/>
                  <a:pt x="612239" y="904909"/>
                </a:cubicBezTo>
                <a:cubicBezTo>
                  <a:pt x="612781" y="850955"/>
                  <a:pt x="579394" y="835246"/>
                  <a:pt x="546007" y="819539"/>
                </a:cubicBezTo>
                <a:cubicBezTo>
                  <a:pt x="564596" y="792676"/>
                  <a:pt x="579213" y="812481"/>
                  <a:pt x="593290" y="810433"/>
                </a:cubicBezTo>
                <a:cubicBezTo>
                  <a:pt x="602495" y="809067"/>
                  <a:pt x="610796" y="806563"/>
                  <a:pt x="610796" y="792676"/>
                </a:cubicBezTo>
                <a:cubicBezTo>
                  <a:pt x="610977" y="781065"/>
                  <a:pt x="606645" y="767861"/>
                  <a:pt x="597622" y="767635"/>
                </a:cubicBezTo>
                <a:cubicBezTo>
                  <a:pt x="541135" y="765585"/>
                  <a:pt x="509913" y="690914"/>
                  <a:pt x="451260" y="690687"/>
                </a:cubicBezTo>
                <a:cubicBezTo>
                  <a:pt x="416248" y="690687"/>
                  <a:pt x="469488" y="648571"/>
                  <a:pt x="439891" y="631042"/>
                </a:cubicBezTo>
                <a:cubicBezTo>
                  <a:pt x="433393" y="627171"/>
                  <a:pt x="456855" y="621254"/>
                  <a:pt x="467323" y="622164"/>
                </a:cubicBezTo>
                <a:cubicBezTo>
                  <a:pt x="477609" y="623074"/>
                  <a:pt x="486813" y="634229"/>
                  <a:pt x="499265" y="626261"/>
                </a:cubicBezTo>
                <a:cubicBezTo>
                  <a:pt x="506123" y="597806"/>
                  <a:pt x="488438" y="587332"/>
                  <a:pt x="473818" y="579365"/>
                </a:cubicBezTo>
                <a:cubicBezTo>
                  <a:pt x="440070" y="560925"/>
                  <a:pt x="407224" y="538615"/>
                  <a:pt x="370228" y="532013"/>
                </a:cubicBezTo>
                <a:cubicBezTo>
                  <a:pt x="357055" y="529737"/>
                  <a:pt x="389177" y="499231"/>
                  <a:pt x="395494" y="488532"/>
                </a:cubicBezTo>
                <a:cubicBezTo>
                  <a:pt x="376883" y="474474"/>
                  <a:pt x="357801" y="462263"/>
                  <a:pt x="338331" y="451478"/>
                </a:cubicBezTo>
                <a:lnTo>
                  <a:pt x="331729" y="448316"/>
                </a:lnTo>
                <a:lnTo>
                  <a:pt x="333477" y="428106"/>
                </a:lnTo>
                <a:cubicBezTo>
                  <a:pt x="333477" y="428106"/>
                  <a:pt x="322127" y="376930"/>
                  <a:pt x="314427" y="351906"/>
                </a:cubicBezTo>
                <a:lnTo>
                  <a:pt x="296726" y="307655"/>
                </a:lnTo>
                <a:lnTo>
                  <a:pt x="312139" y="309596"/>
                </a:lnTo>
                <a:cubicBezTo>
                  <a:pt x="327682" y="313807"/>
                  <a:pt x="343879" y="321889"/>
                  <a:pt x="357956" y="329174"/>
                </a:cubicBezTo>
                <a:cubicBezTo>
                  <a:pt x="381237" y="341238"/>
                  <a:pt x="403435" y="344425"/>
                  <a:pt x="434297" y="329174"/>
                </a:cubicBezTo>
                <a:cubicBezTo>
                  <a:pt x="406324" y="319841"/>
                  <a:pt x="384846" y="311645"/>
                  <a:pt x="362829" y="305953"/>
                </a:cubicBezTo>
                <a:cubicBezTo>
                  <a:pt x="345323" y="301400"/>
                  <a:pt x="387012" y="282960"/>
                  <a:pt x="408307" y="285237"/>
                </a:cubicBezTo>
                <a:cubicBezTo>
                  <a:pt x="438085" y="288423"/>
                  <a:pt x="421302" y="276586"/>
                  <a:pt x="416248" y="260195"/>
                </a:cubicBezTo>
                <a:cubicBezTo>
                  <a:pt x="410835" y="242665"/>
                  <a:pt x="426897" y="237203"/>
                  <a:pt x="437003" y="240844"/>
                </a:cubicBezTo>
                <a:cubicBezTo>
                  <a:pt x="475803" y="255187"/>
                  <a:pt x="514425" y="229917"/>
                  <a:pt x="554491" y="250407"/>
                </a:cubicBezTo>
                <a:cubicBezTo>
                  <a:pt x="544384" y="199867"/>
                  <a:pt x="522546" y="177784"/>
                  <a:pt x="476887" y="170726"/>
                </a:cubicBezTo>
                <a:cubicBezTo>
                  <a:pt x="459741" y="167996"/>
                  <a:pt x="441876" y="172093"/>
                  <a:pt x="427076" y="157522"/>
                </a:cubicBezTo>
                <a:cubicBezTo>
                  <a:pt x="418594" y="149101"/>
                  <a:pt x="409030" y="139084"/>
                  <a:pt x="415707" y="123603"/>
                </a:cubicBezTo>
                <a:cubicBezTo>
                  <a:pt x="420400" y="112674"/>
                  <a:pt x="430506" y="112674"/>
                  <a:pt x="438808" y="116318"/>
                </a:cubicBezTo>
                <a:cubicBezTo>
                  <a:pt x="475984" y="132483"/>
                  <a:pt x="514786" y="138400"/>
                  <a:pt x="553586" y="144320"/>
                </a:cubicBezTo>
                <a:cubicBezTo>
                  <a:pt x="559543" y="145230"/>
                  <a:pt x="566220" y="148191"/>
                  <a:pt x="572898" y="133164"/>
                </a:cubicBezTo>
                <a:cubicBezTo>
                  <a:pt x="500349" y="108805"/>
                  <a:pt x="431408" y="74202"/>
                  <a:pt x="356874" y="60770"/>
                </a:cubicBezTo>
                <a:cubicBezTo>
                  <a:pt x="357956" y="54397"/>
                  <a:pt x="359038" y="48022"/>
                  <a:pt x="360122" y="41649"/>
                </a:cubicBezTo>
                <a:cubicBezTo>
                  <a:pt x="418413" y="50753"/>
                  <a:pt x="476707" y="59859"/>
                  <a:pt x="550338" y="71243"/>
                </a:cubicBezTo>
                <a:cubicBezTo>
                  <a:pt x="505041" y="35045"/>
                  <a:pt x="462269" y="47111"/>
                  <a:pt x="428701" y="15013"/>
                </a:cubicBezTo>
                <a:cubicBezTo>
                  <a:pt x="435018" y="2833"/>
                  <a:pt x="442643" y="-241"/>
                  <a:pt x="450539" y="1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omo saber se a criança possui uma malformação craniofacial? - Clarice  Abreu, M.D.">
            <a:extLst>
              <a:ext uri="{FF2B5EF4-FFF2-40B4-BE49-F238E27FC236}">
                <a16:creationId xmlns:a16="http://schemas.microsoft.com/office/drawing/2014/main" id="{D6D58689-CE81-7EDF-617C-273F674EB8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55" r="-2" b="-2"/>
          <a:stretch/>
        </p:blipFill>
        <p:spPr bwMode="auto">
          <a:xfrm>
            <a:off x="480178" y="3"/>
            <a:ext cx="4977466" cy="2440831"/>
          </a:xfrm>
          <a:custGeom>
            <a:avLst/>
            <a:gdLst/>
            <a:ahLst/>
            <a:cxnLst/>
            <a:rect l="l" t="t" r="r" b="b"/>
            <a:pathLst>
              <a:path w="4980517" h="2440831">
                <a:moveTo>
                  <a:pt x="287929" y="0"/>
                </a:moveTo>
                <a:lnTo>
                  <a:pt x="4817890" y="0"/>
                </a:lnTo>
                <a:lnTo>
                  <a:pt x="4816841" y="3177"/>
                </a:lnTo>
                <a:cubicBezTo>
                  <a:pt x="4816707" y="6109"/>
                  <a:pt x="4816908" y="9403"/>
                  <a:pt x="4816641" y="12038"/>
                </a:cubicBezTo>
                <a:cubicBezTo>
                  <a:pt x="4834033" y="20468"/>
                  <a:pt x="4854369" y="-611"/>
                  <a:pt x="4874703" y="22050"/>
                </a:cubicBezTo>
                <a:cubicBezTo>
                  <a:pt x="4786137" y="121645"/>
                  <a:pt x="4651010" y="146147"/>
                  <a:pt x="4528727" y="220979"/>
                </a:cubicBezTo>
                <a:cubicBezTo>
                  <a:pt x="4627731" y="245745"/>
                  <a:pt x="4687133" y="159323"/>
                  <a:pt x="4759914" y="170389"/>
                </a:cubicBezTo>
                <a:cubicBezTo>
                  <a:pt x="4796305" y="197528"/>
                  <a:pt x="4688204" y="241003"/>
                  <a:pt x="4791221" y="253914"/>
                </a:cubicBezTo>
                <a:cubicBezTo>
                  <a:pt x="4746534" y="277627"/>
                  <a:pt x="4713355" y="300811"/>
                  <a:pt x="4682585" y="328215"/>
                </a:cubicBezTo>
                <a:cubicBezTo>
                  <a:pt x="4627731" y="377223"/>
                  <a:pt x="4617028" y="409367"/>
                  <a:pt x="4642449" y="475239"/>
                </a:cubicBezTo>
                <a:cubicBezTo>
                  <a:pt x="4659039" y="518450"/>
                  <a:pt x="4683387" y="558237"/>
                  <a:pt x="4661983" y="609614"/>
                </a:cubicBezTo>
                <a:cubicBezTo>
                  <a:pt x="4646998" y="644922"/>
                  <a:pt x="4652885" y="668107"/>
                  <a:pt x="4708539" y="652298"/>
                </a:cubicBezTo>
                <a:cubicBezTo>
                  <a:pt x="4768476" y="635435"/>
                  <a:pt x="4790952" y="667053"/>
                  <a:pt x="4775969" y="728971"/>
                </a:cubicBezTo>
                <a:cubicBezTo>
                  <a:pt x="4766336" y="768758"/>
                  <a:pt x="4776506" y="780877"/>
                  <a:pt x="4817710" y="776398"/>
                </a:cubicBezTo>
                <a:cubicBezTo>
                  <a:pt x="4863199" y="771392"/>
                  <a:pt x="4906546" y="745306"/>
                  <a:pt x="4962737" y="757955"/>
                </a:cubicBezTo>
                <a:cubicBezTo>
                  <a:pt x="4917786" y="830149"/>
                  <a:pt x="4821724" y="809597"/>
                  <a:pt x="4769279" y="878367"/>
                </a:cubicBezTo>
                <a:cubicBezTo>
                  <a:pt x="4831892" y="878629"/>
                  <a:pt x="4879788" y="878367"/>
                  <a:pt x="4926079" y="863347"/>
                </a:cubicBezTo>
                <a:cubicBezTo>
                  <a:pt x="4945346" y="857286"/>
                  <a:pt x="4966484" y="850965"/>
                  <a:pt x="4977186" y="871779"/>
                </a:cubicBezTo>
                <a:cubicBezTo>
                  <a:pt x="4989762" y="896809"/>
                  <a:pt x="4963808" y="906295"/>
                  <a:pt x="4948019" y="910774"/>
                </a:cubicBezTo>
                <a:cubicBezTo>
                  <a:pt x="4903602" y="923421"/>
                  <a:pt x="4869621" y="953458"/>
                  <a:pt x="4832963" y="976907"/>
                </a:cubicBezTo>
                <a:cubicBezTo>
                  <a:pt x="4752423" y="1028288"/>
                  <a:pt x="4664121" y="1071235"/>
                  <a:pt x="4595889" y="1156077"/>
                </a:cubicBezTo>
                <a:cubicBezTo>
                  <a:pt x="4681783" y="1134471"/>
                  <a:pt x="4745733" y="1084147"/>
                  <a:pt x="4825471" y="1073871"/>
                </a:cubicBezTo>
                <a:cubicBezTo>
                  <a:pt x="4756436" y="1151071"/>
                  <a:pt x="4667600" y="1201922"/>
                  <a:pt x="4583583" y="1258044"/>
                </a:cubicBezTo>
                <a:cubicBezTo>
                  <a:pt x="4559500" y="1273853"/>
                  <a:pt x="4535151" y="1284656"/>
                  <a:pt x="4529799" y="1319171"/>
                </a:cubicBezTo>
                <a:cubicBezTo>
                  <a:pt x="4519362" y="1386097"/>
                  <a:pt x="4488056" y="1441427"/>
                  <a:pt x="4421163" y="1470936"/>
                </a:cubicBezTo>
                <a:cubicBezTo>
                  <a:pt x="4420628" y="1471202"/>
                  <a:pt x="4424373" y="1481215"/>
                  <a:pt x="4426515" y="1488062"/>
                </a:cubicBezTo>
                <a:cubicBezTo>
                  <a:pt x="4467453" y="1490172"/>
                  <a:pt x="4499829" y="1450649"/>
                  <a:pt x="4552008" y="1463559"/>
                </a:cubicBezTo>
                <a:cubicBezTo>
                  <a:pt x="4501970" y="1517309"/>
                  <a:pt x="4460227" y="1565528"/>
                  <a:pt x="4389321" y="1591086"/>
                </a:cubicBezTo>
                <a:cubicBezTo>
                  <a:pt x="4332594" y="1611373"/>
                  <a:pt x="4262490" y="1623230"/>
                  <a:pt x="4221282" y="1689099"/>
                </a:cubicBezTo>
                <a:cubicBezTo>
                  <a:pt x="4269178" y="1702012"/>
                  <a:pt x="4304768" y="1685677"/>
                  <a:pt x="4340623" y="1674082"/>
                </a:cubicBezTo>
                <a:cubicBezTo>
                  <a:pt x="4395475" y="1656165"/>
                  <a:pt x="4449794" y="1635878"/>
                  <a:pt x="4504647" y="1617960"/>
                </a:cubicBezTo>
                <a:cubicBezTo>
                  <a:pt x="4525518" y="1611110"/>
                  <a:pt x="4548262" y="1606365"/>
                  <a:pt x="4561640" y="1639039"/>
                </a:cubicBezTo>
                <a:cubicBezTo>
                  <a:pt x="4491801" y="1645890"/>
                  <a:pt x="4450060" y="1690154"/>
                  <a:pt x="4406179" y="1731784"/>
                </a:cubicBezTo>
                <a:cubicBezTo>
                  <a:pt x="4381561" y="1755234"/>
                  <a:pt x="4361492" y="1786589"/>
                  <a:pt x="4317076" y="1774733"/>
                </a:cubicBezTo>
                <a:cubicBezTo>
                  <a:pt x="4293796" y="1768410"/>
                  <a:pt x="4279080" y="1786061"/>
                  <a:pt x="4281490" y="1807667"/>
                </a:cubicBezTo>
                <a:cubicBezTo>
                  <a:pt x="4290317" y="1883815"/>
                  <a:pt x="4236000" y="1910425"/>
                  <a:pt x="4179809" y="1925180"/>
                </a:cubicBezTo>
                <a:cubicBezTo>
                  <a:pt x="4073313" y="1952846"/>
                  <a:pt x="3984744" y="2017925"/>
                  <a:pt x="3881194" y="2053496"/>
                </a:cubicBezTo>
                <a:cubicBezTo>
                  <a:pt x="3780584" y="2088012"/>
                  <a:pt x="3702720" y="2169955"/>
                  <a:pt x="3601845" y="2212904"/>
                </a:cubicBezTo>
                <a:cubicBezTo>
                  <a:pt x="3528795" y="2243995"/>
                  <a:pt x="3458958" y="2284043"/>
                  <a:pt x="3383767" y="2312235"/>
                </a:cubicBezTo>
                <a:cubicBezTo>
                  <a:pt x="3205831" y="2378897"/>
                  <a:pt x="3024414" y="2432384"/>
                  <a:pt x="2832561" y="2440024"/>
                </a:cubicBezTo>
                <a:cubicBezTo>
                  <a:pt x="2674156" y="2446085"/>
                  <a:pt x="1300154" y="2440289"/>
                  <a:pt x="741989" y="1573170"/>
                </a:cubicBezTo>
                <a:cubicBezTo>
                  <a:pt x="731286" y="1568953"/>
                  <a:pt x="719246" y="1557887"/>
                  <a:pt x="715500" y="1547347"/>
                </a:cubicBezTo>
                <a:cubicBezTo>
                  <a:pt x="697572" y="1498075"/>
                  <a:pt x="653689" y="1476733"/>
                  <a:pt x="614088" y="1450123"/>
                </a:cubicBezTo>
                <a:cubicBezTo>
                  <a:pt x="579303" y="1426672"/>
                  <a:pt x="542376" y="1402169"/>
                  <a:pt x="527927" y="1362645"/>
                </a:cubicBezTo>
                <a:cubicBezTo>
                  <a:pt x="508929" y="1309949"/>
                  <a:pt x="562979" y="1353160"/>
                  <a:pt x="572881" y="1333136"/>
                </a:cubicBezTo>
                <a:cubicBezTo>
                  <a:pt x="552277" y="1305735"/>
                  <a:pt x="520434" y="1280703"/>
                  <a:pt x="512140" y="1249612"/>
                </a:cubicBezTo>
                <a:cubicBezTo>
                  <a:pt x="481905" y="1137368"/>
                  <a:pt x="416616" y="1055689"/>
                  <a:pt x="318951" y="992190"/>
                </a:cubicBezTo>
                <a:cubicBezTo>
                  <a:pt x="290855" y="974010"/>
                  <a:pt x="272393" y="940811"/>
                  <a:pt x="234131" y="935543"/>
                </a:cubicBezTo>
                <a:cubicBezTo>
                  <a:pt x="149040" y="923949"/>
                  <a:pt x="175798" y="833311"/>
                  <a:pt x="130844" y="792998"/>
                </a:cubicBezTo>
                <a:cubicBezTo>
                  <a:pt x="122282" y="785355"/>
                  <a:pt x="114523" y="770339"/>
                  <a:pt x="116127" y="760064"/>
                </a:cubicBezTo>
                <a:cubicBezTo>
                  <a:pt x="118534" y="745306"/>
                  <a:pt x="128704" y="731343"/>
                  <a:pt x="137266" y="718168"/>
                </a:cubicBezTo>
                <a:cubicBezTo>
                  <a:pt x="146097" y="704995"/>
                  <a:pt x="159474" y="693400"/>
                  <a:pt x="153053" y="676011"/>
                </a:cubicBezTo>
                <a:cubicBezTo>
                  <a:pt x="150380" y="668898"/>
                  <a:pt x="152250" y="644130"/>
                  <a:pt x="132450" y="663627"/>
                </a:cubicBezTo>
                <a:cubicBezTo>
                  <a:pt x="78133" y="717115"/>
                  <a:pt x="46557" y="666528"/>
                  <a:pt x="0" y="642286"/>
                </a:cubicBezTo>
                <a:cubicBezTo>
                  <a:pt x="37460" y="617254"/>
                  <a:pt x="71175" y="599602"/>
                  <a:pt x="76795" y="562188"/>
                </a:cubicBezTo>
                <a:cubicBezTo>
                  <a:pt x="88300" y="484987"/>
                  <a:pt x="137532" y="449681"/>
                  <a:pt x="212187" y="442830"/>
                </a:cubicBezTo>
                <a:cubicBezTo>
                  <a:pt x="184627" y="368265"/>
                  <a:pt x="184627" y="368265"/>
                  <a:pt x="273730" y="357988"/>
                </a:cubicBezTo>
                <a:cubicBezTo>
                  <a:pt x="239480" y="310562"/>
                  <a:pt x="239480" y="298442"/>
                  <a:pt x="280956" y="282106"/>
                </a:cubicBezTo>
                <a:cubicBezTo>
                  <a:pt x="320824" y="266560"/>
                  <a:pt x="364973" y="261290"/>
                  <a:pt x="401900" y="237315"/>
                </a:cubicBezTo>
                <a:cubicBezTo>
                  <a:pt x="367917" y="176713"/>
                  <a:pt x="358285" y="106364"/>
                  <a:pt x="288180" y="76852"/>
                </a:cubicBezTo>
                <a:cubicBezTo>
                  <a:pt x="277209" y="72374"/>
                  <a:pt x="269717" y="54193"/>
                  <a:pt x="276673" y="43654"/>
                </a:cubicBezTo>
                <a:cubicBezTo>
                  <a:pt x="283028" y="34103"/>
                  <a:pt x="285520" y="22412"/>
                  <a:pt x="286921" y="1011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Anencefalia – Wikipédia, a enciclopédia livre">
            <a:extLst>
              <a:ext uri="{FF2B5EF4-FFF2-40B4-BE49-F238E27FC236}">
                <a16:creationId xmlns:a16="http://schemas.microsoft.com/office/drawing/2014/main" id="{9A5B39DA-DFAB-9740-109D-CECE9652EB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4986"/>
          <a:stretch/>
        </p:blipFill>
        <p:spPr bwMode="auto">
          <a:xfrm>
            <a:off x="8556350" y="10"/>
            <a:ext cx="3635653" cy="3660317"/>
          </a:xfrm>
          <a:custGeom>
            <a:avLst/>
            <a:gdLst/>
            <a:ahLst/>
            <a:cxnLst/>
            <a:rect l="l" t="t" r="r" b="b"/>
            <a:pathLst>
              <a:path w="3635653" h="3660327">
                <a:moveTo>
                  <a:pt x="402121" y="0"/>
                </a:moveTo>
                <a:lnTo>
                  <a:pt x="3635653" y="0"/>
                </a:lnTo>
                <a:lnTo>
                  <a:pt x="3635653" y="3605403"/>
                </a:lnTo>
                <a:lnTo>
                  <a:pt x="3616543" y="3610878"/>
                </a:lnTo>
                <a:cubicBezTo>
                  <a:pt x="3510165" y="3637200"/>
                  <a:pt x="3401766" y="3654952"/>
                  <a:pt x="3290337" y="3659389"/>
                </a:cubicBezTo>
                <a:cubicBezTo>
                  <a:pt x="3106332" y="3666430"/>
                  <a:pt x="1510274" y="3659697"/>
                  <a:pt x="861903" y="2652440"/>
                </a:cubicBezTo>
                <a:cubicBezTo>
                  <a:pt x="849470" y="2647542"/>
                  <a:pt x="835485" y="2634687"/>
                  <a:pt x="831133" y="2622444"/>
                </a:cubicBezTo>
                <a:cubicBezTo>
                  <a:pt x="810307" y="2565210"/>
                  <a:pt x="759333" y="2540419"/>
                  <a:pt x="713332" y="2509507"/>
                </a:cubicBezTo>
                <a:cubicBezTo>
                  <a:pt x="672925" y="2482267"/>
                  <a:pt x="630030" y="2453803"/>
                  <a:pt x="613246" y="2407892"/>
                </a:cubicBezTo>
                <a:cubicBezTo>
                  <a:pt x="591178" y="2346680"/>
                  <a:pt x="653963" y="2396875"/>
                  <a:pt x="665465" y="2373614"/>
                </a:cubicBezTo>
                <a:cubicBezTo>
                  <a:pt x="641532" y="2341785"/>
                  <a:pt x="604543" y="2312707"/>
                  <a:pt x="594908" y="2276592"/>
                </a:cubicBezTo>
                <a:cubicBezTo>
                  <a:pt x="559787" y="2146208"/>
                  <a:pt x="483946" y="2051328"/>
                  <a:pt x="370497" y="1977567"/>
                </a:cubicBezTo>
                <a:cubicBezTo>
                  <a:pt x="337860" y="1956449"/>
                  <a:pt x="316415" y="1917884"/>
                  <a:pt x="271969" y="1911765"/>
                </a:cubicBezTo>
                <a:cubicBezTo>
                  <a:pt x="173127" y="1898297"/>
                  <a:pt x="204209" y="1793011"/>
                  <a:pt x="151990" y="1746183"/>
                </a:cubicBezTo>
                <a:cubicBezTo>
                  <a:pt x="142044" y="1737306"/>
                  <a:pt x="133031" y="1719862"/>
                  <a:pt x="134895" y="1707927"/>
                </a:cubicBezTo>
                <a:cubicBezTo>
                  <a:pt x="137691" y="1690784"/>
                  <a:pt x="149504" y="1674564"/>
                  <a:pt x="159450" y="1659260"/>
                </a:cubicBezTo>
                <a:cubicBezTo>
                  <a:pt x="169707" y="1643958"/>
                  <a:pt x="185247" y="1630489"/>
                  <a:pt x="177788" y="1610290"/>
                </a:cubicBezTo>
                <a:cubicBezTo>
                  <a:pt x="174683" y="1602027"/>
                  <a:pt x="176855" y="1573257"/>
                  <a:pt x="153855" y="1595904"/>
                </a:cubicBezTo>
                <a:cubicBezTo>
                  <a:pt x="90759" y="1658037"/>
                  <a:pt x="54081" y="1599274"/>
                  <a:pt x="0" y="1571114"/>
                </a:cubicBezTo>
                <a:cubicBezTo>
                  <a:pt x="43514" y="1542037"/>
                  <a:pt x="82677" y="1521532"/>
                  <a:pt x="89205" y="1478072"/>
                </a:cubicBezTo>
                <a:cubicBezTo>
                  <a:pt x="102570" y="1388394"/>
                  <a:pt x="159758" y="1347382"/>
                  <a:pt x="246479" y="1339424"/>
                </a:cubicBezTo>
                <a:cubicBezTo>
                  <a:pt x="214465" y="1252808"/>
                  <a:pt x="214465" y="1252808"/>
                  <a:pt x="317968" y="1240870"/>
                </a:cubicBezTo>
                <a:cubicBezTo>
                  <a:pt x="278183" y="1185780"/>
                  <a:pt x="278183" y="1171701"/>
                  <a:pt x="326361" y="1152725"/>
                </a:cubicBezTo>
                <a:cubicBezTo>
                  <a:pt x="372673" y="1134666"/>
                  <a:pt x="423957" y="1128545"/>
                  <a:pt x="466852" y="1100695"/>
                </a:cubicBezTo>
                <a:cubicBezTo>
                  <a:pt x="427377" y="1030299"/>
                  <a:pt x="416187" y="948581"/>
                  <a:pt x="334753" y="914300"/>
                </a:cubicBezTo>
                <a:cubicBezTo>
                  <a:pt x="322010" y="909097"/>
                  <a:pt x="313307" y="887979"/>
                  <a:pt x="321386" y="875737"/>
                </a:cubicBezTo>
                <a:cubicBezTo>
                  <a:pt x="350915" y="831359"/>
                  <a:pt x="308644" y="747189"/>
                  <a:pt x="400645" y="737702"/>
                </a:cubicBezTo>
                <a:cubicBezTo>
                  <a:pt x="412147" y="736784"/>
                  <a:pt x="422716" y="727601"/>
                  <a:pt x="413701" y="715664"/>
                </a:cubicBezTo>
                <a:cubicBezTo>
                  <a:pt x="382618" y="674041"/>
                  <a:pt x="420228" y="676794"/>
                  <a:pt x="442916" y="671592"/>
                </a:cubicBezTo>
                <a:cubicBezTo>
                  <a:pt x="470270" y="665166"/>
                  <a:pt x="501352" y="683528"/>
                  <a:pt x="526840" y="660880"/>
                </a:cubicBezTo>
                <a:cubicBezTo>
                  <a:pt x="520932" y="637006"/>
                  <a:pt x="498866" y="637312"/>
                  <a:pt x="483325" y="629661"/>
                </a:cubicBezTo>
                <a:cubicBezTo>
                  <a:pt x="437945" y="607624"/>
                  <a:pt x="400956" y="581304"/>
                  <a:pt x="398780" y="524068"/>
                </a:cubicBezTo>
                <a:cubicBezTo>
                  <a:pt x="397228" y="477853"/>
                  <a:pt x="392254" y="437148"/>
                  <a:pt x="455041" y="423067"/>
                </a:cubicBezTo>
                <a:cubicBezTo>
                  <a:pt x="481149" y="417251"/>
                  <a:pt x="473687" y="383892"/>
                  <a:pt x="458768" y="367363"/>
                </a:cubicBezTo>
                <a:cubicBezTo>
                  <a:pt x="432038" y="337982"/>
                  <a:pt x="409972" y="298806"/>
                  <a:pt x="363968" y="296052"/>
                </a:cubicBezTo>
                <a:cubicBezTo>
                  <a:pt x="335995" y="294216"/>
                  <a:pt x="314548" y="281971"/>
                  <a:pt x="292481" y="267894"/>
                </a:cubicBezTo>
                <a:cubicBezTo>
                  <a:pt x="276630" y="257791"/>
                  <a:pt x="257670" y="249223"/>
                  <a:pt x="259533" y="227493"/>
                </a:cubicBezTo>
                <a:cubicBezTo>
                  <a:pt x="261399" y="206680"/>
                  <a:pt x="279736" y="198111"/>
                  <a:pt x="298387" y="193826"/>
                </a:cubicBezTo>
                <a:cubicBezTo>
                  <a:pt x="360552" y="180054"/>
                  <a:pt x="418983" y="159853"/>
                  <a:pt x="470893" y="113638"/>
                </a:cubicBezTo>
                <a:cubicBezTo>
                  <a:pt x="436390" y="89152"/>
                  <a:pt x="403444" y="71400"/>
                  <a:pt x="377957" y="46608"/>
                </a:cubicBezTo>
                <a:cubicBezTo>
                  <a:pt x="370264" y="39110"/>
                  <a:pt x="371678" y="29598"/>
                  <a:pt x="380092" y="1856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206E04C-1819-22CC-D8B3-CDEEA6F99EC3}"/>
              </a:ext>
            </a:extLst>
          </p:cNvPr>
          <p:cNvSpPr txBox="1"/>
          <p:nvPr/>
        </p:nvSpPr>
        <p:spPr>
          <a:xfrm>
            <a:off x="4498849" y="5000822"/>
            <a:ext cx="6864411" cy="1355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E05690-2C3C-9851-F0FF-DF3142AFA665}"/>
              </a:ext>
            </a:extLst>
          </p:cNvPr>
          <p:cNvSpPr txBox="1"/>
          <p:nvPr/>
        </p:nvSpPr>
        <p:spPr>
          <a:xfrm>
            <a:off x="311274" y="2659987"/>
            <a:ext cx="7681404" cy="373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800" dirty="0" err="1"/>
              <a:t>G</a:t>
            </a:r>
            <a:r>
              <a:rPr lang="en-US" sz="2800" b="0" i="0" dirty="0" err="1">
                <a:effectLst/>
              </a:rPr>
              <a:t>estante</a:t>
            </a:r>
            <a:r>
              <a:rPr lang="en-US" sz="2800" b="0" i="0" dirty="0">
                <a:effectLst/>
              </a:rPr>
              <a:t>  </a:t>
            </a:r>
            <a:r>
              <a:rPr lang="en-US" sz="2800" b="0" i="0" dirty="0" err="1">
                <a:effectLst/>
              </a:rPr>
              <a:t>infectada</a:t>
            </a:r>
            <a:r>
              <a:rPr lang="en-US" sz="2800" b="0" i="0" dirty="0">
                <a:effectLst/>
              </a:rPr>
              <a:t> STORCH+Z </a:t>
            </a:r>
            <a:r>
              <a:rPr lang="en-US" sz="2800" b="0" i="0" dirty="0" err="1">
                <a:effectLst/>
              </a:rPr>
              <a:t>poderá</a:t>
            </a:r>
            <a:r>
              <a:rPr lang="en-US" sz="2800" b="0" i="0" dirty="0">
                <a:effectLst/>
              </a:rPr>
              <a:t> </a:t>
            </a:r>
            <a:r>
              <a:rPr lang="en-US" sz="2800" b="0" i="0" dirty="0" err="1">
                <a:effectLst/>
              </a:rPr>
              <a:t>resultar</a:t>
            </a:r>
            <a:r>
              <a:rPr lang="en-US" sz="2800" b="0" i="0" dirty="0">
                <a:effectLst/>
              </a:rPr>
              <a:t>: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A</a:t>
            </a:r>
            <a:r>
              <a:rPr lang="en-US" sz="2800" b="0" i="0" dirty="0" err="1">
                <a:effectLst/>
              </a:rPr>
              <a:t>borto</a:t>
            </a:r>
            <a:r>
              <a:rPr lang="en-US" sz="2800" b="0" i="0" dirty="0">
                <a:effectLst/>
              </a:rPr>
              <a:t> </a:t>
            </a:r>
            <a:r>
              <a:rPr lang="en-US" sz="2800" b="0" i="0" dirty="0" err="1">
                <a:effectLst/>
              </a:rPr>
              <a:t>espontâneo</a:t>
            </a:r>
            <a:r>
              <a:rPr lang="en-US" sz="2800" b="0" i="0" dirty="0">
                <a:effectLst/>
              </a:rPr>
              <a:t>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Ó</a:t>
            </a:r>
            <a:r>
              <a:rPr lang="en-US" sz="2800" b="0" i="0" dirty="0" err="1">
                <a:effectLst/>
              </a:rPr>
              <a:t>bito</a:t>
            </a:r>
            <a:r>
              <a:rPr lang="en-US" sz="2800" b="0" i="0" dirty="0">
                <a:effectLst/>
              </a:rPr>
              <a:t> fetal 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A</a:t>
            </a:r>
            <a:r>
              <a:rPr lang="en-US" sz="2800" b="0" i="0" dirty="0" err="1">
                <a:effectLst/>
              </a:rPr>
              <a:t>nomalias</a:t>
            </a:r>
            <a:r>
              <a:rPr lang="en-US" sz="2800" b="0" i="0" dirty="0">
                <a:effectLst/>
              </a:rPr>
              <a:t> </a:t>
            </a:r>
            <a:r>
              <a:rPr lang="en-US" sz="2800" b="0" i="0" dirty="0" err="1">
                <a:effectLst/>
              </a:rPr>
              <a:t>congênitas</a:t>
            </a:r>
            <a:r>
              <a:rPr lang="en-US" sz="2800" b="0" i="0" dirty="0">
                <a:effectLst/>
              </a:rPr>
              <a:t>, </a:t>
            </a:r>
            <a:r>
              <a:rPr lang="en-US" sz="2800" b="0" i="0" dirty="0" err="1">
                <a:effectLst/>
              </a:rPr>
              <a:t>principalmente</a:t>
            </a:r>
            <a:r>
              <a:rPr lang="en-US" sz="2800" b="0" i="0" dirty="0">
                <a:effectLst/>
              </a:rPr>
              <a:t> do SNC, 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  </a:t>
            </a:r>
            <a:r>
              <a:rPr lang="en-US" sz="2800" b="0" i="0" dirty="0" err="1">
                <a:effectLst/>
              </a:rPr>
              <a:t>coração</a:t>
            </a:r>
            <a:r>
              <a:rPr lang="en-US" sz="2800" b="0" i="0" dirty="0">
                <a:effectLst/>
              </a:rPr>
              <a:t> e </a:t>
            </a:r>
            <a:r>
              <a:rPr lang="en-US" sz="2800" b="0" i="0" dirty="0" err="1">
                <a:effectLst/>
              </a:rPr>
              <a:t>olhos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008241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CaixaDeTexto 3"/>
          <p:cNvSpPr/>
          <p:nvPr/>
        </p:nvSpPr>
        <p:spPr>
          <a:xfrm>
            <a:off x="3747960" y="1372680"/>
            <a:ext cx="5400000" cy="76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4400" b="0" i="1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Treponema pallidum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6" name="Retângulo 4"/>
          <p:cNvSpPr/>
          <p:nvPr/>
        </p:nvSpPr>
        <p:spPr>
          <a:xfrm>
            <a:off x="4363200" y="-118080"/>
            <a:ext cx="3436560" cy="1568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 defTabSz="457200">
              <a:lnSpc>
                <a:spcPct val="100000"/>
              </a:lnSpc>
            </a:pPr>
            <a:r>
              <a:rPr lang="pt-BR" sz="9600" b="0" u="none" strike="noStrike">
                <a:solidFill>
                  <a:srgbClr val="FF0000"/>
                </a:solidFill>
                <a:effectLst/>
                <a:uFillTx/>
                <a:latin typeface="Bauhaus 93"/>
              </a:rPr>
              <a:t>SÍFILIS</a:t>
            </a:r>
            <a:endParaRPr lang="pt-BR" sz="9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7" name="Retângulo 5"/>
          <p:cNvSpPr/>
          <p:nvPr/>
        </p:nvSpPr>
        <p:spPr>
          <a:xfrm>
            <a:off x="745920" y="2142360"/>
            <a:ext cx="9755280" cy="799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 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 - Baixa resistência ao meio ambiente, ressecando-se rapidamente.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68" name="Imagem 2"/>
          <p:cNvPicPr/>
          <p:nvPr/>
        </p:nvPicPr>
        <p:blipFill>
          <a:blip r:embed="rId2"/>
          <a:stretch/>
        </p:blipFill>
        <p:spPr>
          <a:xfrm>
            <a:off x="543240" y="3372480"/>
            <a:ext cx="5199840" cy="3156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9" name="Imagem 7"/>
          <p:cNvPicPr/>
          <p:nvPr/>
        </p:nvPicPr>
        <p:blipFill>
          <a:blip r:embed="rId3"/>
          <a:stretch/>
        </p:blipFill>
        <p:spPr>
          <a:xfrm>
            <a:off x="6448320" y="3372480"/>
            <a:ext cx="5199840" cy="3156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0" name="CaixaDeTexto 12"/>
          <p:cNvSpPr/>
          <p:nvPr/>
        </p:nvSpPr>
        <p:spPr>
          <a:xfrm>
            <a:off x="3048840" y="3020760"/>
            <a:ext cx="6096960" cy="36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371" name="CaixaDeTexto 14"/>
          <p:cNvSpPr/>
          <p:nvPr/>
        </p:nvSpPr>
        <p:spPr>
          <a:xfrm>
            <a:off x="3048840" y="3020760"/>
            <a:ext cx="6096960" cy="36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pic>
        <p:nvPicPr>
          <p:cNvPr id="372" name="Imagem 16"/>
          <p:cNvPicPr/>
          <p:nvPr/>
        </p:nvPicPr>
        <p:blipFill>
          <a:blip r:embed="rId4"/>
          <a:stretch/>
        </p:blipFill>
        <p:spPr>
          <a:xfrm>
            <a:off x="1797120" y="3372480"/>
            <a:ext cx="8568720" cy="33192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Texto Explicativo 1 9"/>
          <p:cNvSpPr/>
          <p:nvPr/>
        </p:nvSpPr>
        <p:spPr>
          <a:xfrm flipV="1">
            <a:off x="4107960" y="1890000"/>
            <a:ext cx="5694480" cy="1145880"/>
          </a:xfrm>
          <a:prstGeom prst="borderCallout1">
            <a:avLst>
              <a:gd name="adj1" fmla="val 98563"/>
              <a:gd name="adj2" fmla="val -192"/>
              <a:gd name="adj3" fmla="val 99121"/>
              <a:gd name="adj4" fmla="val 242"/>
            </a:avLst>
          </a:prstGeom>
          <a:solidFill>
            <a:srgbClr val="50B4C8"/>
          </a:solidFill>
          <a:ln>
            <a:solidFill>
              <a:srgbClr val="3B859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rgbClr val="FFFFFF"/>
              </a:solidFill>
              <a:effectLst/>
              <a:uFillTx/>
              <a:latin typeface="Calibri Light"/>
            </a:endParaRPr>
          </a:p>
        </p:txBody>
      </p:sp>
      <p:pic>
        <p:nvPicPr>
          <p:cNvPr id="374" name="Imagem 2"/>
          <p:cNvPicPr/>
          <p:nvPr/>
        </p:nvPicPr>
        <p:blipFill>
          <a:blip r:embed="rId2"/>
          <a:stretch/>
        </p:blipFill>
        <p:spPr>
          <a:xfrm>
            <a:off x="0" y="0"/>
            <a:ext cx="187956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5" name="Retângulo 6"/>
          <p:cNvSpPr/>
          <p:nvPr/>
        </p:nvSpPr>
        <p:spPr>
          <a:xfrm>
            <a:off x="4879800" y="1872000"/>
            <a:ext cx="4052160" cy="119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 defTabSz="457200">
              <a:lnSpc>
                <a:spcPct val="100000"/>
              </a:lnSpc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Cancro Duro. Linfonodos Regionais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Aparece ≈ 21 dias após a infecção.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Desaparece após 4 a 6 semanas.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Não percebida em 15-30% dos pacientes 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76" name="Imagem 7"/>
          <p:cNvPicPr/>
          <p:nvPr/>
        </p:nvPicPr>
        <p:blipFill>
          <a:blip r:embed="rId3"/>
          <a:stretch/>
        </p:blipFill>
        <p:spPr>
          <a:xfrm>
            <a:off x="7000920" y="3229560"/>
            <a:ext cx="2959560" cy="1789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7" name="Imagem 8"/>
          <p:cNvPicPr/>
          <p:nvPr/>
        </p:nvPicPr>
        <p:blipFill>
          <a:blip r:embed="rId4"/>
          <a:stretch/>
        </p:blipFill>
        <p:spPr>
          <a:xfrm>
            <a:off x="4040640" y="3229560"/>
            <a:ext cx="2959560" cy="1789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8" name="Retângulo 10"/>
          <p:cNvSpPr/>
          <p:nvPr/>
        </p:nvSpPr>
        <p:spPr>
          <a:xfrm>
            <a:off x="4082760" y="1882440"/>
            <a:ext cx="5653080" cy="119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 defTabSz="457200">
              <a:lnSpc>
                <a:spcPct val="100000"/>
              </a:lnSpc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Febre, Cefaleia, Artralgia,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Manchas rosadas descamativas na pele, condiloma plano.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6 semanas a 6 meses depois da cicatrização lesão inicial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79" name="Imagem 12"/>
          <p:cNvPicPr/>
          <p:nvPr/>
        </p:nvPicPr>
        <p:blipFill>
          <a:blip r:embed="rId5"/>
          <a:stretch/>
        </p:blipFill>
        <p:spPr>
          <a:xfrm>
            <a:off x="5941800" y="3173400"/>
            <a:ext cx="2959560" cy="1845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0" name="Imagem 13"/>
          <p:cNvPicPr/>
          <p:nvPr/>
        </p:nvPicPr>
        <p:blipFill>
          <a:blip r:embed="rId6"/>
          <a:stretch/>
        </p:blipFill>
        <p:spPr>
          <a:xfrm>
            <a:off x="2981520" y="3173400"/>
            <a:ext cx="2959560" cy="1845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1" name="Retângulo 15"/>
          <p:cNvSpPr/>
          <p:nvPr/>
        </p:nvSpPr>
        <p:spPr>
          <a:xfrm>
            <a:off x="4912920" y="1872000"/>
            <a:ext cx="3906720" cy="146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 defTabSz="457200">
              <a:lnSpc>
                <a:spcPct val="100000"/>
              </a:lnSpc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Lesões gomosas e nodulares pele além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de acometimento de articulações, ossos,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coração e cérebro.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De 1 a 40 anos – 1/3 infectados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82" name="Conector reto 16"/>
          <p:cNvCxnSpPr/>
          <p:nvPr/>
        </p:nvCxnSpPr>
        <p:spPr>
          <a:xfrm>
            <a:off x="1880280" y="940680"/>
            <a:ext cx="2228040" cy="990360"/>
          </a:xfrm>
          <a:prstGeom prst="straightConnector1">
            <a:avLst/>
          </a:prstGeom>
          <a:ln w="0">
            <a:solidFill>
              <a:srgbClr val="50B4C8"/>
            </a:solidFill>
          </a:ln>
        </p:spPr>
      </p:cxnSp>
      <p:pic>
        <p:nvPicPr>
          <p:cNvPr id="383" name="Imagem 17"/>
          <p:cNvPicPr/>
          <p:nvPr/>
        </p:nvPicPr>
        <p:blipFill>
          <a:blip r:embed="rId7"/>
          <a:stretch/>
        </p:blipFill>
        <p:spPr>
          <a:xfrm>
            <a:off x="2793960" y="3152520"/>
            <a:ext cx="2959560" cy="1866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4" name="Picture 4" descr="Resultado de imagem para aortite sifilítica"/>
          <p:cNvPicPr/>
          <p:nvPr/>
        </p:nvPicPr>
        <p:blipFill>
          <a:blip r:embed="rId8"/>
          <a:stretch/>
        </p:blipFill>
        <p:spPr>
          <a:xfrm>
            <a:off x="5754240" y="3152520"/>
            <a:ext cx="2959560" cy="1866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5" name="Imagem 18"/>
          <p:cNvPicPr/>
          <p:nvPr/>
        </p:nvPicPr>
        <p:blipFill>
          <a:blip r:embed="rId9"/>
          <a:stretch/>
        </p:blipFill>
        <p:spPr>
          <a:xfrm>
            <a:off x="8714520" y="3150000"/>
            <a:ext cx="2846880" cy="1862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386" name="Conector reto 22"/>
          <p:cNvCxnSpPr/>
          <p:nvPr/>
        </p:nvCxnSpPr>
        <p:spPr>
          <a:xfrm flipV="1">
            <a:off x="1978560" y="1940760"/>
            <a:ext cx="2129760" cy="463320"/>
          </a:xfrm>
          <a:prstGeom prst="straightConnector1">
            <a:avLst/>
          </a:prstGeom>
          <a:ln w="0">
            <a:solidFill>
              <a:srgbClr val="50B4C8"/>
            </a:solidFill>
          </a:ln>
        </p:spPr>
      </p:cxnSp>
      <p:cxnSp>
        <p:nvCxnSpPr>
          <p:cNvPr id="387" name="Conector reto 23"/>
          <p:cNvCxnSpPr/>
          <p:nvPr/>
        </p:nvCxnSpPr>
        <p:spPr>
          <a:xfrm flipV="1">
            <a:off x="1880280" y="1904400"/>
            <a:ext cx="2228040" cy="3672000"/>
          </a:xfrm>
          <a:prstGeom prst="straightConnector1">
            <a:avLst/>
          </a:prstGeom>
          <a:ln w="0">
            <a:solidFill>
              <a:srgbClr val="50B4C8"/>
            </a:solidFill>
          </a:ln>
        </p:spPr>
      </p:cxnSp>
      <p:sp>
        <p:nvSpPr>
          <p:cNvPr id="388" name="CaixaDeTexto 1"/>
          <p:cNvSpPr/>
          <p:nvPr/>
        </p:nvSpPr>
        <p:spPr>
          <a:xfrm>
            <a:off x="4395960" y="11520"/>
            <a:ext cx="4718880" cy="522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2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SÍFILIS - EVOLUÇÃO CLÍNICA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89" name="Imagem 3"/>
          <p:cNvPicPr/>
          <p:nvPr/>
        </p:nvPicPr>
        <p:blipFill>
          <a:blip r:embed="rId10"/>
          <a:stretch/>
        </p:blipFill>
        <p:spPr>
          <a:xfrm>
            <a:off x="8881560" y="3173400"/>
            <a:ext cx="2446560" cy="1845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0" name="Imagem 11"/>
          <p:cNvPicPr/>
          <p:nvPr/>
        </p:nvPicPr>
        <p:blipFill>
          <a:blip r:embed="rId11"/>
          <a:stretch/>
        </p:blipFill>
        <p:spPr>
          <a:xfrm>
            <a:off x="2793960" y="5060160"/>
            <a:ext cx="2959560" cy="1711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1" name="Imagem 19" descr="Imagem editada de rosto de pessoa com boca aberta&#10;&#10;Descrição gerada automaticamente com confiança média"/>
          <p:cNvPicPr/>
          <p:nvPr/>
        </p:nvPicPr>
        <p:blipFill>
          <a:blip r:embed="rId12"/>
          <a:stretch/>
        </p:blipFill>
        <p:spPr>
          <a:xfrm>
            <a:off x="8658000" y="5067720"/>
            <a:ext cx="2903400" cy="1721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2" name="Imagem 21" descr="Uma imagem contendo no interior, pessoa, homem, marrom&#10;&#10;Descrição gerada automaticamente"/>
          <p:cNvPicPr/>
          <p:nvPr/>
        </p:nvPicPr>
        <p:blipFill>
          <a:blip r:embed="rId13"/>
          <a:stretch/>
        </p:blipFill>
        <p:spPr>
          <a:xfrm>
            <a:off x="5797080" y="5050080"/>
            <a:ext cx="2817720" cy="1721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Imagem 2"/>
          <p:cNvPicPr/>
          <p:nvPr/>
        </p:nvPicPr>
        <p:blipFill>
          <a:blip r:embed="rId2"/>
          <a:stretch/>
        </p:blipFill>
        <p:spPr>
          <a:xfrm>
            <a:off x="0" y="0"/>
            <a:ext cx="1879560" cy="6857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Imagem 2"/>
          <p:cNvPicPr/>
          <p:nvPr/>
        </p:nvPicPr>
        <p:blipFill>
          <a:blip r:embed="rId2"/>
          <a:stretch/>
        </p:blipFill>
        <p:spPr>
          <a:xfrm>
            <a:off x="0" y="0"/>
            <a:ext cx="187956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5" name="CaixaDeTexto 1"/>
          <p:cNvSpPr/>
          <p:nvPr/>
        </p:nvSpPr>
        <p:spPr>
          <a:xfrm>
            <a:off x="3426840" y="45720"/>
            <a:ext cx="6252120" cy="699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40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  SÍFILIS - EVOLUÇÃO CLÍNICA</a:t>
            </a:r>
            <a:endParaRPr lang="pt-BR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6" name="Retângulo 4"/>
          <p:cNvSpPr/>
          <p:nvPr/>
        </p:nvSpPr>
        <p:spPr>
          <a:xfrm>
            <a:off x="3143520" y="2782800"/>
            <a:ext cx="7456320" cy="118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36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Recorrências - Principalmente no 1º ano</a:t>
            </a:r>
            <a:endParaRPr lang="pt-BR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                                     Imunossuprimidos</a:t>
            </a:r>
            <a:r>
              <a:rPr lang="pt-BR" sz="36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 !!! </a:t>
            </a:r>
            <a:endParaRPr lang="pt-BR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7" name="Seta em curva para cima 3"/>
          <p:cNvSpPr/>
          <p:nvPr/>
        </p:nvSpPr>
        <p:spPr>
          <a:xfrm rot="15941400">
            <a:off x="1620000" y="2835000"/>
            <a:ext cx="1447560" cy="551520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50B4C8"/>
          </a:solidFill>
          <a:ln>
            <a:solidFill>
              <a:srgbClr val="3B859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398" name="CaixaDeTexto 10"/>
          <p:cNvSpPr/>
          <p:nvPr/>
        </p:nvSpPr>
        <p:spPr>
          <a:xfrm>
            <a:off x="3872520" y="6396840"/>
            <a:ext cx="6096960" cy="414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457200">
              <a:lnSpc>
                <a:spcPct val="100000"/>
              </a:lnSpc>
            </a:pPr>
            <a:r>
              <a:rPr lang="pt-BR" sz="105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MINISTÉRIO DA SAÚDE Secretaria de Vigilância em Saúde Departamento de Doenças de Condições Crônicas e Infecções Sexualmente Transmissíveis 2024</a:t>
            </a:r>
            <a:endParaRPr lang="pt-BR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9" name="AutoShape 4"/>
          <p:cNvSpPr/>
          <p:nvPr/>
        </p:nvSpPr>
        <p:spPr>
          <a:xfrm>
            <a:off x="5943600" y="327672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 defTabSz="4572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400" name="AutoShape 8"/>
          <p:cNvSpPr/>
          <p:nvPr/>
        </p:nvSpPr>
        <p:spPr>
          <a:xfrm>
            <a:off x="6095880" y="342900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 defTabSz="4572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401" name="AutoShape 12"/>
          <p:cNvSpPr/>
          <p:nvPr/>
        </p:nvSpPr>
        <p:spPr>
          <a:xfrm>
            <a:off x="6248520" y="358128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 defTabSz="4572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402" name="CaixaDeTexto 15"/>
          <p:cNvSpPr/>
          <p:nvPr/>
        </p:nvSpPr>
        <p:spPr>
          <a:xfrm flipV="1">
            <a:off x="2673720" y="5330160"/>
            <a:ext cx="779976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endParaRPr lang="pt-BR" sz="1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0" dur="10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Imagem 2"/>
          <p:cNvPicPr/>
          <p:nvPr/>
        </p:nvPicPr>
        <p:blipFill>
          <a:blip r:embed="rId2"/>
          <a:stretch/>
        </p:blipFill>
        <p:spPr>
          <a:xfrm>
            <a:off x="0" y="-28440"/>
            <a:ext cx="1879560" cy="6857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4" name="Picture 2" descr="Imagem relacionada"/>
          <p:cNvPicPr/>
          <p:nvPr/>
        </p:nvPicPr>
        <p:blipFill>
          <a:blip r:embed="rId3">
            <a:lum bright="70000" contrast="-70000"/>
          </a:blip>
          <a:stretch/>
        </p:blipFill>
        <p:spPr>
          <a:xfrm>
            <a:off x="1781280" y="0"/>
            <a:ext cx="1040004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5" name="Retângulo 29"/>
          <p:cNvSpPr/>
          <p:nvPr/>
        </p:nvSpPr>
        <p:spPr>
          <a:xfrm>
            <a:off x="3723480" y="4177080"/>
            <a:ext cx="6693840" cy="92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457200">
              <a:lnSpc>
                <a:spcPct val="100000"/>
              </a:lnSpc>
            </a:pPr>
            <a:r>
              <a:rPr lang="pt-BR" sz="5400" b="1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SÍFILIS TARDIA &gt; </a:t>
            </a:r>
            <a:r>
              <a:rPr lang="pt-BR" sz="3600" b="1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1 ANO</a:t>
            </a:r>
            <a:endParaRPr lang="pt-BR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6" name="Chave direita 31"/>
          <p:cNvSpPr/>
          <p:nvPr/>
        </p:nvSpPr>
        <p:spPr>
          <a:xfrm>
            <a:off x="1781280" y="3429000"/>
            <a:ext cx="1710000" cy="2814120"/>
          </a:xfrm>
          <a:prstGeom prst="rightBrace">
            <a:avLst>
              <a:gd name="adj1" fmla="val 12885"/>
              <a:gd name="adj2" fmla="val 45319"/>
            </a:avLst>
          </a:prstGeom>
          <a:noFill/>
          <a:ln w="76200">
            <a:solidFill>
              <a:srgbClr val="00206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rgbClr val="000000"/>
              </a:solidFill>
              <a:effectLst/>
              <a:uFillTx/>
              <a:latin typeface="Calibri Light"/>
            </a:endParaRPr>
          </a:p>
        </p:txBody>
      </p:sp>
      <p:sp>
        <p:nvSpPr>
          <p:cNvPr id="407" name="Retângulo 9"/>
          <p:cNvSpPr/>
          <p:nvPr/>
        </p:nvSpPr>
        <p:spPr>
          <a:xfrm>
            <a:off x="3723480" y="2383560"/>
            <a:ext cx="6614640" cy="92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 defTabSz="457200">
              <a:lnSpc>
                <a:spcPct val="100000"/>
              </a:lnSpc>
            </a:pPr>
            <a:r>
              <a:rPr lang="pt-BR" sz="5400" b="1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SÍFILIS RECENTE &lt; </a:t>
            </a:r>
            <a:r>
              <a:rPr lang="pt-BR" sz="3600" b="1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1 ANO</a:t>
            </a:r>
            <a:endParaRPr lang="pt-BR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8" name="Chave direita 10"/>
          <p:cNvSpPr/>
          <p:nvPr/>
        </p:nvSpPr>
        <p:spPr>
          <a:xfrm>
            <a:off x="1781280" y="90360"/>
            <a:ext cx="1710000" cy="4547880"/>
          </a:xfrm>
          <a:prstGeom prst="rightBrace">
            <a:avLst>
              <a:gd name="adj1" fmla="val 12885"/>
              <a:gd name="adj2" fmla="val 61682"/>
            </a:avLst>
          </a:prstGeom>
          <a:noFill/>
          <a:ln w="76200">
            <a:solidFill>
              <a:srgbClr val="00206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rgbClr val="000000"/>
              </a:solidFill>
              <a:effectLst/>
              <a:uFillTx/>
              <a:latin typeface="Calibri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7" dur="10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19" dur="500"/>
                                        <p:tgtEl>
                                          <p:spTgt spid="4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/>
                                        <p:tgtEl>
                                          <p:spTgt spid="4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21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24" dur="500"/>
                                        <p:tgtEl>
                                          <p:spTgt spid="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500"/>
                                        <p:tgtEl>
                                          <p:spTgt spid="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26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" dur="500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4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" dur="500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" dur="500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9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nal de Multiplicação 2">
            <a:extLst>
              <a:ext uri="{FF2B5EF4-FFF2-40B4-BE49-F238E27FC236}">
                <a16:creationId xmlns:a16="http://schemas.microsoft.com/office/drawing/2014/main" id="{915A8BF2-6181-5CC2-9152-21843318B1EB}"/>
              </a:ext>
            </a:extLst>
          </p:cNvPr>
          <p:cNvSpPr/>
          <p:nvPr/>
        </p:nvSpPr>
        <p:spPr>
          <a:xfrm>
            <a:off x="6997148" y="2852531"/>
            <a:ext cx="2286000" cy="1590260"/>
          </a:xfrm>
          <a:prstGeom prst="mathMultiply">
            <a:avLst>
              <a:gd name="adj1" fmla="val 9145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09" name="Imagem 1"/>
          <p:cNvPicPr/>
          <p:nvPr/>
        </p:nvPicPr>
        <p:blipFill>
          <a:blip r:embed="rId2"/>
          <a:stretch/>
        </p:blipFill>
        <p:spPr>
          <a:xfrm>
            <a:off x="149400" y="235080"/>
            <a:ext cx="10766880" cy="5735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F9C6C434-CE85-F7D3-72C8-9BD455E38AA5}"/>
              </a:ext>
            </a:extLst>
          </p:cNvPr>
          <p:cNvSpPr/>
          <p:nvPr/>
        </p:nvSpPr>
        <p:spPr>
          <a:xfrm>
            <a:off x="6182140" y="2852530"/>
            <a:ext cx="3861352" cy="2564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CaixaDeTexto 2"/>
          <p:cNvSpPr/>
          <p:nvPr/>
        </p:nvSpPr>
        <p:spPr>
          <a:xfrm>
            <a:off x="3960000" y="156960"/>
            <a:ext cx="3646800" cy="76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Aharoni"/>
              </a:rPr>
              <a:t> </a:t>
            </a:r>
            <a:r>
              <a:rPr lang="pt-BR" sz="4400" b="0" u="none" strike="noStrike">
                <a:solidFill>
                  <a:srgbClr val="000000"/>
                </a:solidFill>
                <a:effectLst/>
                <a:uFillTx/>
                <a:latin typeface="Aharoni"/>
              </a:rPr>
              <a:t>SOROLOGIA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4" name="CaixaDeTexto 5"/>
          <p:cNvSpPr/>
          <p:nvPr/>
        </p:nvSpPr>
        <p:spPr>
          <a:xfrm>
            <a:off x="4024440" y="900000"/>
            <a:ext cx="3729960" cy="522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2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TESTES  TREPONÊMICOS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5" name="CaixaDeTexto 6"/>
          <p:cNvSpPr/>
          <p:nvPr/>
        </p:nvSpPr>
        <p:spPr>
          <a:xfrm>
            <a:off x="102240" y="1576440"/>
            <a:ext cx="2851143" cy="29224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endParaRPr lang="pt-BR" sz="2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FF0000"/>
              </a:buClr>
              <a:buFont typeface="Wingdings" charset="2"/>
              <a:buChar char=""/>
            </a:pPr>
            <a:r>
              <a:rPr lang="pt-BR" sz="2800" b="0" u="none" strike="noStrike" dirty="0">
                <a:solidFill>
                  <a:srgbClr val="FF0000"/>
                </a:solidFill>
                <a:effectLst/>
                <a:uFillTx/>
                <a:latin typeface="Calibri Light"/>
              </a:rPr>
              <a:t> </a:t>
            </a:r>
            <a:r>
              <a:rPr lang="pt-BR" sz="3200" b="0" u="none" strike="noStrike" dirty="0">
                <a:solidFill>
                  <a:srgbClr val="FF0000"/>
                </a:solidFill>
                <a:effectLst/>
                <a:uFillTx/>
                <a:latin typeface="Calibri Light"/>
              </a:rPr>
              <a:t>FTA – </a:t>
            </a:r>
            <a:r>
              <a:rPr lang="pt-BR" sz="3200" b="0" u="none" strike="noStrike" dirty="0" err="1">
                <a:solidFill>
                  <a:srgbClr val="FF0000"/>
                </a:solidFill>
                <a:effectLst/>
                <a:uFillTx/>
                <a:latin typeface="Calibri Light"/>
              </a:rPr>
              <a:t>Abs</a:t>
            </a:r>
            <a:endParaRPr lang="pt-BR" sz="3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buClr>
                <a:srgbClr val="000000"/>
              </a:buClr>
            </a:pPr>
            <a:endParaRPr lang="pt-BR" sz="3200" dirty="0">
              <a:solidFill>
                <a:srgbClr val="000000"/>
              </a:solidFill>
              <a:latin typeface="Calibri Light"/>
            </a:endParaRPr>
          </a:p>
          <a:p>
            <a:pPr defTabSz="457200">
              <a:lnSpc>
                <a:spcPct val="100000"/>
              </a:lnSpc>
              <a:buClr>
                <a:srgbClr val="000000"/>
              </a:buClr>
            </a:pPr>
            <a:endParaRPr lang="pt-BR" sz="3200" b="0" u="none" strike="noStrike" dirty="0">
              <a:solidFill>
                <a:srgbClr val="000000"/>
              </a:solidFill>
              <a:effectLst/>
              <a:uFillTx/>
              <a:latin typeface="Calibri Light"/>
            </a:endParaRPr>
          </a:p>
          <a:p>
            <a:pPr defTabSz="457200">
              <a:lnSpc>
                <a:spcPct val="100000"/>
              </a:lnSpc>
              <a:buClr>
                <a:srgbClr val="000000"/>
              </a:buClr>
            </a:pPr>
            <a:endParaRPr lang="pt-BR" sz="3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FF0000"/>
              </a:buClr>
              <a:buFont typeface="Wingdings" charset="2"/>
              <a:buChar char=""/>
            </a:pPr>
            <a:r>
              <a:rPr lang="pt-BR" sz="3200" b="0" u="none" strike="noStrike" dirty="0">
                <a:solidFill>
                  <a:srgbClr val="FF0000"/>
                </a:solidFill>
                <a:effectLst/>
                <a:uFillTx/>
                <a:latin typeface="Calibri Light"/>
              </a:rPr>
              <a:t>TESTE RÁPIDO</a:t>
            </a:r>
            <a:endParaRPr lang="pt-BR" sz="3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6" name="Retângulo 18"/>
          <p:cNvSpPr/>
          <p:nvPr/>
        </p:nvSpPr>
        <p:spPr>
          <a:xfrm>
            <a:off x="3386160" y="3013200"/>
            <a:ext cx="3377520" cy="95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marL="457200" indent="-45720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t-BR" sz="2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Alta especificidade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t-BR" sz="2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Qualitativo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7" name="Retângulo 1"/>
          <p:cNvSpPr/>
          <p:nvPr/>
        </p:nvSpPr>
        <p:spPr>
          <a:xfrm>
            <a:off x="3386160" y="2200320"/>
            <a:ext cx="6952320" cy="95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  São os primeiros a se tornarem reagentes. 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Continuam reagentes após tratamento. 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18" name="Imagem 3"/>
          <p:cNvPicPr/>
          <p:nvPr/>
        </p:nvPicPr>
        <p:blipFill>
          <a:blip r:embed="rId2"/>
          <a:stretch/>
        </p:blipFill>
        <p:spPr>
          <a:xfrm>
            <a:off x="8855280" y="4590000"/>
            <a:ext cx="3336120" cy="2267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9" name="Imagem 4"/>
          <p:cNvPicPr/>
          <p:nvPr/>
        </p:nvPicPr>
        <p:blipFill>
          <a:blip r:embed="rId3"/>
          <a:stretch/>
        </p:blipFill>
        <p:spPr>
          <a:xfrm rot="5400000">
            <a:off x="10017720" y="2296440"/>
            <a:ext cx="2648160" cy="1207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0" name="CaixaDeTexto 17"/>
          <p:cNvSpPr/>
          <p:nvPr/>
        </p:nvSpPr>
        <p:spPr>
          <a:xfrm>
            <a:off x="3336840" y="3909960"/>
            <a:ext cx="10456920" cy="255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-</a:t>
            </a: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Execução simplificada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-Permite ampliação do acesso ao diagnóstico 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6" dur="500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" dur="500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8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11" dur="500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13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16" dur="500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" dur="500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18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21" dur="500"/>
                                        <p:tgtEl>
                                          <p:spTgt spid="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/>
                                        <p:tgtEl>
                                          <p:spTgt spid="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23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" name="Picture 4" descr="Enfermeira Lygia Antas ensina técnica adotada no teste rápido"/>
          <p:cNvPicPr/>
          <p:nvPr/>
        </p:nvPicPr>
        <p:blipFill>
          <a:blip r:embed="rId2"/>
          <a:stretch/>
        </p:blipFill>
        <p:spPr>
          <a:xfrm>
            <a:off x="7388280" y="4226040"/>
            <a:ext cx="3936240" cy="2456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2" name="Picture 6" descr="Imagem relacionada"/>
          <p:cNvPicPr/>
          <p:nvPr/>
        </p:nvPicPr>
        <p:blipFill>
          <a:blip r:embed="rId3"/>
          <a:srcRect b="12290"/>
          <a:stretch/>
        </p:blipFill>
        <p:spPr>
          <a:xfrm>
            <a:off x="150840" y="4214880"/>
            <a:ext cx="3936240" cy="2480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3" name="Imagem 5"/>
          <p:cNvPicPr/>
          <p:nvPr/>
        </p:nvPicPr>
        <p:blipFill>
          <a:blip r:embed="rId4"/>
          <a:stretch/>
        </p:blipFill>
        <p:spPr>
          <a:xfrm>
            <a:off x="1366920" y="281160"/>
            <a:ext cx="751680" cy="789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4" name="Seta para a esquerda 1"/>
          <p:cNvSpPr/>
          <p:nvPr/>
        </p:nvSpPr>
        <p:spPr>
          <a:xfrm rot="16200000">
            <a:off x="950040" y="1680840"/>
            <a:ext cx="1583640" cy="56592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50B4C8"/>
          </a:solidFill>
          <a:ln>
            <a:solidFill>
              <a:srgbClr val="3B859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  <p:pic>
        <p:nvPicPr>
          <p:cNvPr id="425" name="Imagem 5"/>
          <p:cNvPicPr/>
          <p:nvPr/>
        </p:nvPicPr>
        <p:blipFill>
          <a:blip r:embed="rId4"/>
          <a:stretch/>
        </p:blipFill>
        <p:spPr>
          <a:xfrm>
            <a:off x="8980560" y="281160"/>
            <a:ext cx="751680" cy="789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6" name="Seta para a esquerda 14"/>
          <p:cNvSpPr/>
          <p:nvPr/>
        </p:nvSpPr>
        <p:spPr>
          <a:xfrm rot="5400000">
            <a:off x="8607240" y="2953440"/>
            <a:ext cx="1583640" cy="56592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50B4C8"/>
          </a:solidFill>
          <a:ln>
            <a:solidFill>
              <a:srgbClr val="3B859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  <p:pic>
        <p:nvPicPr>
          <p:cNvPr id="427" name="Imagem 8"/>
          <p:cNvPicPr/>
          <p:nvPr/>
        </p:nvPicPr>
        <p:blipFill>
          <a:blip r:embed="rId5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CaixaDeTexto 2"/>
          <p:cNvSpPr/>
          <p:nvPr/>
        </p:nvSpPr>
        <p:spPr>
          <a:xfrm>
            <a:off x="3733200" y="139320"/>
            <a:ext cx="3646800" cy="76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Aharoni"/>
              </a:rPr>
              <a:t> </a:t>
            </a:r>
            <a:r>
              <a:rPr lang="pt-BR" sz="4400" b="0" u="none" strike="noStrike">
                <a:solidFill>
                  <a:srgbClr val="000000"/>
                </a:solidFill>
                <a:effectLst/>
                <a:uFillTx/>
                <a:latin typeface="Aharoni"/>
              </a:rPr>
              <a:t>SOROLOGIA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9" name="CaixaDeTexto 6"/>
          <p:cNvSpPr/>
          <p:nvPr/>
        </p:nvSpPr>
        <p:spPr>
          <a:xfrm>
            <a:off x="541080" y="1001520"/>
            <a:ext cx="2884680" cy="1445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FF0000"/>
              </a:buClr>
              <a:buFont typeface="Wingdings" charset="2"/>
              <a:buChar char=""/>
            </a:pPr>
            <a:r>
              <a:rPr lang="pt-BR" sz="3200" b="0" u="none" strike="noStrike">
                <a:solidFill>
                  <a:srgbClr val="FF0000"/>
                </a:solidFill>
                <a:effectLst/>
                <a:uFillTx/>
                <a:latin typeface="Calibri Light"/>
              </a:rPr>
              <a:t>TESTE RÁPIDO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0" name="CaixaDeTexto 17"/>
          <p:cNvSpPr/>
          <p:nvPr/>
        </p:nvSpPr>
        <p:spPr>
          <a:xfrm>
            <a:off x="176400" y="2574720"/>
            <a:ext cx="12136320" cy="255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2400" b="0" u="none" strike="noStrike" dirty="0">
                <a:solidFill>
                  <a:srgbClr val="000000"/>
                </a:solidFill>
                <a:effectLst/>
                <a:uFillTx/>
                <a:latin typeface="Calibri Light"/>
              </a:rPr>
              <a:t> </a:t>
            </a:r>
            <a:endParaRPr lang="pt-BR" sz="2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3200" b="0" u="none" strike="noStrike" dirty="0">
                <a:solidFill>
                  <a:srgbClr val="000000"/>
                </a:solidFill>
                <a:effectLst/>
                <a:uFillTx/>
                <a:latin typeface="Calibri Light"/>
              </a:rPr>
              <a:t>-Teste de triagem</a:t>
            </a:r>
            <a:endParaRPr lang="pt-BR" sz="3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3200" b="0" u="none" strike="noStrike" dirty="0">
                <a:solidFill>
                  <a:srgbClr val="000000"/>
                </a:solidFill>
                <a:effectLst/>
                <a:uFillTx/>
                <a:latin typeface="Calibri Light"/>
              </a:rPr>
              <a:t>-Em caso positivo, realizar nova coleta para outros exames laboratoriais</a:t>
            </a:r>
            <a:endParaRPr lang="pt-BR" sz="3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31" name="Picture 2" descr="http://www.jornallivre.com.br/images_enviadas/o-que-e-sifilis-congenita3-jpg.jpg"/>
          <p:cNvPicPr/>
          <p:nvPr/>
        </p:nvPicPr>
        <p:blipFill>
          <a:blip r:embed="rId2"/>
          <a:stretch/>
        </p:blipFill>
        <p:spPr>
          <a:xfrm>
            <a:off x="5799690" y="4102560"/>
            <a:ext cx="2714040" cy="214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2" name="Retângulo 20"/>
          <p:cNvSpPr/>
          <p:nvPr/>
        </p:nvSpPr>
        <p:spPr>
          <a:xfrm>
            <a:off x="4082490" y="6134760"/>
            <a:ext cx="6148440" cy="583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2800" b="0" u="none" strike="noStrike" dirty="0">
                <a:solidFill>
                  <a:srgbClr val="000000"/>
                </a:solidFill>
                <a:effectLst/>
                <a:uFillTx/>
                <a:latin typeface="Calibri Light"/>
              </a:rPr>
              <a:t>-</a:t>
            </a:r>
            <a:r>
              <a:rPr lang="pt-BR" sz="3200" b="0" u="none" strike="noStrike" dirty="0">
                <a:solidFill>
                  <a:srgbClr val="000000"/>
                </a:solidFill>
                <a:effectLst/>
                <a:uFillTx/>
                <a:latin typeface="Calibri Light"/>
              </a:rPr>
              <a:t>Em situação especial  - Diagnóstico.</a:t>
            </a:r>
            <a:endParaRPr lang="pt-BR" sz="3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33" name="Imagem 3" descr="Tela de celular com texto preto sobre fundo branco&#10;&#10;Descrição gerada automaticamente"/>
          <p:cNvPicPr/>
          <p:nvPr/>
        </p:nvPicPr>
        <p:blipFill>
          <a:blip r:embed="rId3"/>
          <a:stretch/>
        </p:blipFill>
        <p:spPr>
          <a:xfrm>
            <a:off x="4754160" y="1458360"/>
            <a:ext cx="5021280" cy="1445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84D8DAD-5C86-B9BC-0AAD-9DF378B144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55900"/>
            <a:ext cx="3425760" cy="2347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Retângulo 1"/>
          <p:cNvSpPr/>
          <p:nvPr/>
        </p:nvSpPr>
        <p:spPr>
          <a:xfrm>
            <a:off x="165522" y="1382478"/>
            <a:ext cx="10190160" cy="830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algn="just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 Localidades e serviços de saúde sem infraestrutura laboratorial e/ou regiões de difícil acesso; 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6" name="Retângulo 2"/>
          <p:cNvSpPr/>
          <p:nvPr/>
        </p:nvSpPr>
        <p:spPr>
          <a:xfrm>
            <a:off x="165522" y="2519358"/>
            <a:ext cx="11634840" cy="830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algn="just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 Populações–chave (pessoas que apresentam risco acrescido à IST): pessoa privada de liberdade, profissionais do sexo;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7" name="Retângulo 3"/>
          <p:cNvSpPr/>
          <p:nvPr/>
        </p:nvSpPr>
        <p:spPr>
          <a:xfrm>
            <a:off x="165522" y="3750918"/>
            <a:ext cx="3449768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pt-BR" sz="24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Populações flutuantes; </a:t>
            </a:r>
            <a:endParaRPr lang="pt-BR" sz="2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8" name="Retângulo 4"/>
          <p:cNvSpPr/>
          <p:nvPr/>
        </p:nvSpPr>
        <p:spPr>
          <a:xfrm>
            <a:off x="85962" y="4704918"/>
            <a:ext cx="8152920" cy="193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pt-BR" sz="24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Pessoas vivendo com HIV/aids e hepatites virais;</a:t>
            </a:r>
            <a:endParaRPr lang="pt-BR" sz="2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pt-BR" sz="24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Vítima de Violência Sexual</a:t>
            </a:r>
            <a:endParaRPr lang="pt-BR" sz="2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pt-BR" sz="24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Pessoas com sinais/sintomas de sífilis primária ou secundária;</a:t>
            </a:r>
            <a:endParaRPr lang="pt-BR" sz="2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2AF296A-0264-4799-39D3-ECEED12B4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7113" y="56767"/>
            <a:ext cx="4066761" cy="129602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blogdapaula.com/wp-content/uploads/2015/08/toxoplasmo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594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6B19D85-B3C8-6A3C-8C73-E42744F03A5E}"/>
              </a:ext>
            </a:extLst>
          </p:cNvPr>
          <p:cNvSpPr txBox="1"/>
          <p:nvPr/>
        </p:nvSpPr>
        <p:spPr>
          <a:xfrm>
            <a:off x="1348409" y="3975652"/>
            <a:ext cx="93626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800" dirty="0">
                <a:solidFill>
                  <a:schemeClr val="bg1"/>
                </a:solidFill>
                <a:latin typeface="Arial Black" panose="020B0A04020102020204" pitchFamily="34" charset="0"/>
              </a:rPr>
              <a:t>GESTACIONAL</a:t>
            </a:r>
          </a:p>
        </p:txBody>
      </p:sp>
    </p:spTree>
    <p:extLst>
      <p:ext uri="{BB962C8B-B14F-4D97-AF65-F5344CB8AC3E}">
        <p14:creationId xmlns:p14="http://schemas.microsoft.com/office/powerpoint/2010/main" val="28399372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CaixaDeTexto 3"/>
          <p:cNvSpPr/>
          <p:nvPr/>
        </p:nvSpPr>
        <p:spPr>
          <a:xfrm>
            <a:off x="3594240" y="769320"/>
            <a:ext cx="5014080" cy="583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TESTES NÃO TREPONÊMICOS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0" name="CaixaDeTexto 4"/>
          <p:cNvSpPr/>
          <p:nvPr/>
        </p:nvSpPr>
        <p:spPr>
          <a:xfrm>
            <a:off x="641520" y="1529280"/>
            <a:ext cx="7862040" cy="107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marL="285840" indent="-285840" defTabSz="457200">
              <a:lnSpc>
                <a:spcPct val="100000"/>
              </a:lnSpc>
              <a:buClr>
                <a:srgbClr val="FF0000"/>
              </a:buClr>
              <a:buFont typeface="Wingdings" charset="2"/>
              <a:buChar char=""/>
            </a:pPr>
            <a:r>
              <a:rPr lang="pt-BR" sz="3200" b="0" u="none" strike="noStrike" dirty="0">
                <a:solidFill>
                  <a:srgbClr val="FF0000"/>
                </a:solidFill>
                <a:effectLst/>
                <a:uFillTx/>
                <a:latin typeface="Calibri Light"/>
              </a:rPr>
              <a:t>VDRL (</a:t>
            </a:r>
            <a:r>
              <a:rPr lang="pt-BR" sz="3200" b="0" u="none" strike="noStrike" dirty="0" err="1">
                <a:solidFill>
                  <a:srgbClr val="FF0000"/>
                </a:solidFill>
                <a:effectLst/>
                <a:uFillTx/>
                <a:latin typeface="Calibri Light"/>
              </a:rPr>
              <a:t>Veneral</a:t>
            </a:r>
            <a:r>
              <a:rPr lang="pt-BR" sz="3200" b="0" u="none" strike="noStrike" dirty="0">
                <a:solidFill>
                  <a:srgbClr val="FF0000"/>
                </a:solidFill>
                <a:effectLst/>
                <a:uFillTx/>
                <a:latin typeface="Calibri Light"/>
              </a:rPr>
              <a:t> </a:t>
            </a:r>
            <a:r>
              <a:rPr lang="pt-BR" sz="3200" b="0" u="none" strike="noStrike" dirty="0" err="1">
                <a:solidFill>
                  <a:srgbClr val="FF0000"/>
                </a:solidFill>
                <a:effectLst/>
                <a:uFillTx/>
                <a:latin typeface="Calibri Light"/>
              </a:rPr>
              <a:t>Disease</a:t>
            </a:r>
            <a:r>
              <a:rPr lang="pt-BR" sz="3200" b="0" u="none" strike="noStrike" dirty="0">
                <a:solidFill>
                  <a:srgbClr val="FF0000"/>
                </a:solidFill>
                <a:effectLst/>
                <a:uFillTx/>
                <a:latin typeface="Calibri Light"/>
              </a:rPr>
              <a:t> </a:t>
            </a:r>
            <a:r>
              <a:rPr lang="pt-BR" sz="3200" b="0" u="none" strike="noStrike" dirty="0" err="1">
                <a:solidFill>
                  <a:srgbClr val="FF0000"/>
                </a:solidFill>
                <a:effectLst/>
                <a:uFillTx/>
                <a:latin typeface="Calibri Light"/>
              </a:rPr>
              <a:t>Research</a:t>
            </a:r>
            <a:r>
              <a:rPr lang="pt-BR" sz="3200" b="0" u="none" strike="noStrike" dirty="0">
                <a:solidFill>
                  <a:srgbClr val="FF0000"/>
                </a:solidFill>
                <a:effectLst/>
                <a:uFillTx/>
                <a:latin typeface="Calibri Light"/>
              </a:rPr>
              <a:t> </a:t>
            </a:r>
            <a:r>
              <a:rPr lang="pt-BR" sz="3200" b="0" u="none" strike="noStrike" dirty="0" err="1">
                <a:solidFill>
                  <a:srgbClr val="FF0000"/>
                </a:solidFill>
                <a:effectLst/>
                <a:uFillTx/>
                <a:latin typeface="Calibri Light"/>
              </a:rPr>
              <a:t>Laboratory</a:t>
            </a:r>
            <a:r>
              <a:rPr lang="pt-BR" sz="3200" b="0" u="none" strike="noStrike" dirty="0">
                <a:solidFill>
                  <a:srgbClr val="FF0000"/>
                </a:solidFill>
                <a:effectLst/>
                <a:uFillTx/>
                <a:latin typeface="Calibri Light"/>
              </a:rPr>
              <a:t>)</a:t>
            </a:r>
            <a:endParaRPr lang="pt-BR" sz="3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buClr>
                <a:srgbClr val="000000"/>
              </a:buClr>
            </a:pPr>
            <a:endParaRPr lang="pt-BR" sz="3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41" name="Picture 2" descr="http://btsanalysesbio.free.fr/vdrl-lecture-2.JPG"/>
          <p:cNvPicPr/>
          <p:nvPr/>
        </p:nvPicPr>
        <p:blipFill>
          <a:blip r:embed="rId2"/>
          <a:stretch/>
        </p:blipFill>
        <p:spPr>
          <a:xfrm>
            <a:off x="9192240" y="1324080"/>
            <a:ext cx="2876040" cy="1305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2" name="Picture 4" descr="Resultado de imagem para imagens de vdrl positivo"/>
          <p:cNvPicPr/>
          <p:nvPr/>
        </p:nvPicPr>
        <p:blipFill>
          <a:blip r:embed="rId3"/>
          <a:stretch/>
        </p:blipFill>
        <p:spPr>
          <a:xfrm>
            <a:off x="9162720" y="406080"/>
            <a:ext cx="2939760" cy="1047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5" name="CaixaDeTexto 10"/>
          <p:cNvSpPr/>
          <p:nvPr/>
        </p:nvSpPr>
        <p:spPr>
          <a:xfrm>
            <a:off x="3837960" y="0"/>
            <a:ext cx="2750400" cy="76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Aharoni"/>
              </a:rPr>
              <a:t> </a:t>
            </a:r>
            <a:r>
              <a:rPr lang="pt-BR" sz="4400" b="0" u="none" strike="noStrike">
                <a:solidFill>
                  <a:srgbClr val="000000"/>
                </a:solidFill>
                <a:effectLst/>
                <a:uFillTx/>
                <a:latin typeface="Aharoni"/>
              </a:rPr>
              <a:t>SOROLOGIA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8" name="Retângulo 5"/>
          <p:cNvSpPr/>
          <p:nvPr/>
        </p:nvSpPr>
        <p:spPr>
          <a:xfrm>
            <a:off x="834237" y="2516777"/>
            <a:ext cx="10283040" cy="1568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endParaRPr lang="pt-BR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t-BR" sz="2800" b="0" u="none" strike="noStrike" dirty="0">
                <a:solidFill>
                  <a:srgbClr val="000000"/>
                </a:solidFill>
                <a:effectLst/>
                <a:uFillTx/>
                <a:latin typeface="Calibri Light"/>
              </a:rPr>
              <a:t>Dosagens qualitativas e quantitativas – seguimento terapêutico</a:t>
            </a:r>
            <a:endParaRPr lang="pt-BR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" name="Retângulo 14">
            <a:extLst>
              <a:ext uri="{FF2B5EF4-FFF2-40B4-BE49-F238E27FC236}">
                <a16:creationId xmlns:a16="http://schemas.microsoft.com/office/drawing/2014/main" id="{E4EBD4D5-E2AA-E37A-3B19-FF0F9A8152E8}"/>
              </a:ext>
            </a:extLst>
          </p:cNvPr>
          <p:cNvSpPr/>
          <p:nvPr/>
        </p:nvSpPr>
        <p:spPr>
          <a:xfrm>
            <a:off x="834237" y="3429000"/>
            <a:ext cx="10283040" cy="1322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endParaRPr lang="pt-BR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t-BR" sz="2800" b="0" u="none" strike="noStrike" dirty="0">
                <a:solidFill>
                  <a:srgbClr val="000000"/>
                </a:solidFill>
                <a:effectLst/>
                <a:uFillTx/>
                <a:latin typeface="Calibri Light"/>
              </a:rPr>
              <a:t>Ponto de corte –  1/16</a:t>
            </a:r>
            <a:endParaRPr lang="pt-BR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" name="Imagem 1" descr="Dica do Especialista - VDRL - Espanhol - YouTube">
            <a:extLst>
              <a:ext uri="{FF2B5EF4-FFF2-40B4-BE49-F238E27FC236}">
                <a16:creationId xmlns:a16="http://schemas.microsoft.com/office/drawing/2014/main" id="{1B53407B-F582-A61F-6D9C-C69F960DC53E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5017200" y="3467520"/>
            <a:ext cx="6533280" cy="232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" name="Retângulo 2">
            <a:extLst>
              <a:ext uri="{FF2B5EF4-FFF2-40B4-BE49-F238E27FC236}">
                <a16:creationId xmlns:a16="http://schemas.microsoft.com/office/drawing/2014/main" id="{7A6F0F0A-351F-F789-E3A0-ACDDAEEB5A93}"/>
              </a:ext>
            </a:extLst>
          </p:cNvPr>
          <p:cNvSpPr/>
          <p:nvPr/>
        </p:nvSpPr>
        <p:spPr>
          <a:xfrm>
            <a:off x="8700360" y="5190840"/>
            <a:ext cx="1967400" cy="276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234E57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51443976-277D-4D76-18CC-84BB3D657E06}"/>
              </a:ext>
            </a:extLst>
          </p:cNvPr>
          <p:cNvSpPr/>
          <p:nvPr/>
        </p:nvSpPr>
        <p:spPr>
          <a:xfrm>
            <a:off x="8826120" y="3773520"/>
            <a:ext cx="953280" cy="945017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070C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CaixaDeTexto 3"/>
          <p:cNvSpPr/>
          <p:nvPr/>
        </p:nvSpPr>
        <p:spPr>
          <a:xfrm>
            <a:off x="3594240" y="769320"/>
            <a:ext cx="5014080" cy="583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TESTES NÃO TREPONÊMICOS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1" name="CaixaDeTexto 4"/>
          <p:cNvSpPr/>
          <p:nvPr/>
        </p:nvSpPr>
        <p:spPr>
          <a:xfrm>
            <a:off x="745920" y="1598760"/>
            <a:ext cx="7862040" cy="107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marL="285840" indent="-285840" defTabSz="457200">
              <a:lnSpc>
                <a:spcPct val="100000"/>
              </a:lnSpc>
              <a:buClr>
                <a:srgbClr val="FF0000"/>
              </a:buClr>
              <a:buFont typeface="Wingdings" charset="2"/>
              <a:buChar char=""/>
            </a:pPr>
            <a:r>
              <a:rPr lang="pt-BR" sz="3200" b="0" u="none" strike="noStrike">
                <a:solidFill>
                  <a:srgbClr val="FF0000"/>
                </a:solidFill>
                <a:effectLst/>
                <a:uFillTx/>
                <a:latin typeface="Calibri Light"/>
              </a:rPr>
              <a:t>VDRL (Veneral Disease Research Laboratory)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52" name="Picture 2" descr="http://btsanalysesbio.free.fr/vdrl-lecture-2.JPG"/>
          <p:cNvPicPr/>
          <p:nvPr/>
        </p:nvPicPr>
        <p:blipFill>
          <a:blip r:embed="rId2"/>
          <a:stretch/>
        </p:blipFill>
        <p:spPr>
          <a:xfrm>
            <a:off x="9192240" y="1324080"/>
            <a:ext cx="2876040" cy="1305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3" name="Picture 4" descr="Resultado de imagem para imagens de vdrl positivo"/>
          <p:cNvPicPr/>
          <p:nvPr/>
        </p:nvPicPr>
        <p:blipFill>
          <a:blip r:embed="rId3"/>
          <a:stretch/>
        </p:blipFill>
        <p:spPr>
          <a:xfrm>
            <a:off x="9162720" y="406080"/>
            <a:ext cx="2939760" cy="1047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4" name="Retângulo 15"/>
          <p:cNvSpPr/>
          <p:nvPr/>
        </p:nvSpPr>
        <p:spPr>
          <a:xfrm>
            <a:off x="644040" y="4306680"/>
            <a:ext cx="11458440" cy="1137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t-BR" sz="4000" b="0" u="none" strike="noStrike" dirty="0">
                <a:solidFill>
                  <a:srgbClr val="000000"/>
                </a:solidFill>
                <a:effectLst/>
                <a:uFillTx/>
                <a:latin typeface="Calibri Light"/>
              </a:rPr>
              <a:t> </a:t>
            </a:r>
            <a:r>
              <a:rPr lang="pt-BR" sz="40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Não é específico </a:t>
            </a:r>
          </a:p>
          <a:p>
            <a:pPr defTabSz="457200">
              <a:lnSpc>
                <a:spcPct val="100000"/>
              </a:lnSpc>
            </a:pPr>
            <a:r>
              <a:rPr lang="pt-BR" sz="2800" b="0" u="none" strike="noStrike" dirty="0">
                <a:solidFill>
                  <a:srgbClr val="000000"/>
                </a:solidFill>
                <a:effectLst/>
                <a:uFillTx/>
                <a:latin typeface="Calibri Light"/>
              </a:rPr>
              <a:t>                                      </a:t>
            </a:r>
            <a:endParaRPr lang="pt-BR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5" name="CaixaDeTexto 10"/>
          <p:cNvSpPr/>
          <p:nvPr/>
        </p:nvSpPr>
        <p:spPr>
          <a:xfrm>
            <a:off x="3837960" y="0"/>
            <a:ext cx="2750400" cy="76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Aharoni"/>
              </a:rPr>
              <a:t> </a:t>
            </a:r>
            <a:r>
              <a:rPr lang="pt-BR" sz="4400" b="0" u="none" strike="noStrike">
                <a:solidFill>
                  <a:srgbClr val="000000"/>
                </a:solidFill>
                <a:effectLst/>
                <a:uFillTx/>
                <a:latin typeface="Aharoni"/>
              </a:rPr>
              <a:t>SOROLOGIA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56" name="Imagem 6"/>
          <p:cNvPicPr/>
          <p:nvPr/>
        </p:nvPicPr>
        <p:blipFill>
          <a:blip r:embed="rId4"/>
          <a:stretch/>
        </p:blipFill>
        <p:spPr>
          <a:xfrm>
            <a:off x="5769720" y="2984760"/>
            <a:ext cx="4028400" cy="34664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70C781E-8AF6-2579-EBD2-55A715AFDCDB}"/>
              </a:ext>
            </a:extLst>
          </p:cNvPr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D8C87BB-7238-E79A-FC20-E756FFECE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38B6C6D-5C33-F8EF-7F4D-72017477703D}"/>
              </a:ext>
            </a:extLst>
          </p:cNvPr>
          <p:cNvSpPr txBox="1"/>
          <p:nvPr/>
        </p:nvSpPr>
        <p:spPr>
          <a:xfrm>
            <a:off x="3048886" y="3244334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F329F14-7E13-0597-E33D-375246AC300D}"/>
              </a:ext>
            </a:extLst>
          </p:cNvPr>
          <p:cNvSpPr txBox="1"/>
          <p:nvPr/>
        </p:nvSpPr>
        <p:spPr>
          <a:xfrm>
            <a:off x="3048886" y="3244334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27DFE5F-E9AB-9056-930B-79FA32827633}"/>
              </a:ext>
            </a:extLst>
          </p:cNvPr>
          <p:cNvSpPr txBox="1"/>
          <p:nvPr/>
        </p:nvSpPr>
        <p:spPr>
          <a:xfrm>
            <a:off x="3048886" y="3244334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4271CE2E-DA62-7CDD-C23B-61182B50E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041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F0DCED59-455C-E274-A6C2-FEB1B0012939}"/>
              </a:ext>
            </a:extLst>
          </p:cNvPr>
          <p:cNvSpPr txBox="1"/>
          <p:nvPr/>
        </p:nvSpPr>
        <p:spPr>
          <a:xfrm>
            <a:off x="505046" y="548981"/>
            <a:ext cx="675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pt-BR" dirty="0"/>
          </a:p>
          <a:p>
            <a:endParaRPr lang="pt-BR" dirty="0"/>
          </a:p>
        </p:txBody>
      </p:sp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28097710-6986-E09F-D1CF-B532FC2D15D6}"/>
              </a:ext>
            </a:extLst>
          </p:cNvPr>
          <p:cNvSpPr/>
          <p:nvPr/>
        </p:nvSpPr>
        <p:spPr>
          <a:xfrm>
            <a:off x="49558" y="1273769"/>
            <a:ext cx="255181" cy="20201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Seta: para a Direita 9">
            <a:extLst>
              <a:ext uri="{FF2B5EF4-FFF2-40B4-BE49-F238E27FC236}">
                <a16:creationId xmlns:a16="http://schemas.microsoft.com/office/drawing/2014/main" id="{B3CDE854-5A28-BB9E-E51B-B36928C81E74}"/>
              </a:ext>
            </a:extLst>
          </p:cNvPr>
          <p:cNvSpPr/>
          <p:nvPr/>
        </p:nvSpPr>
        <p:spPr>
          <a:xfrm>
            <a:off x="49558" y="2947356"/>
            <a:ext cx="255181" cy="20201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45EB2E65-07D0-83D5-5011-94FF9B52BF31}"/>
              </a:ext>
            </a:extLst>
          </p:cNvPr>
          <p:cNvSpPr/>
          <p:nvPr/>
        </p:nvSpPr>
        <p:spPr>
          <a:xfrm>
            <a:off x="49558" y="5180193"/>
            <a:ext cx="255181" cy="20201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7764DE38-775A-09E1-7BC0-04DB51C5046E}"/>
              </a:ext>
            </a:extLst>
          </p:cNvPr>
          <p:cNvSpPr/>
          <p:nvPr/>
        </p:nvSpPr>
        <p:spPr>
          <a:xfrm>
            <a:off x="8144481" y="1250366"/>
            <a:ext cx="255181" cy="20201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: para a Direita 13">
            <a:extLst>
              <a:ext uri="{FF2B5EF4-FFF2-40B4-BE49-F238E27FC236}">
                <a16:creationId xmlns:a16="http://schemas.microsoft.com/office/drawing/2014/main" id="{1EDF0D1F-C605-5003-FE3F-FDC798C83439}"/>
              </a:ext>
            </a:extLst>
          </p:cNvPr>
          <p:cNvSpPr/>
          <p:nvPr/>
        </p:nvSpPr>
        <p:spPr>
          <a:xfrm>
            <a:off x="8183406" y="2941672"/>
            <a:ext cx="255181" cy="20201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: para a Direita 14">
            <a:extLst>
              <a:ext uri="{FF2B5EF4-FFF2-40B4-BE49-F238E27FC236}">
                <a16:creationId xmlns:a16="http://schemas.microsoft.com/office/drawing/2014/main" id="{270EB506-D864-9633-D124-903551166C3F}"/>
              </a:ext>
            </a:extLst>
          </p:cNvPr>
          <p:cNvSpPr/>
          <p:nvPr/>
        </p:nvSpPr>
        <p:spPr>
          <a:xfrm>
            <a:off x="8140876" y="4039485"/>
            <a:ext cx="255181" cy="20201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: para a Direita 15">
            <a:extLst>
              <a:ext uri="{FF2B5EF4-FFF2-40B4-BE49-F238E27FC236}">
                <a16:creationId xmlns:a16="http://schemas.microsoft.com/office/drawing/2014/main" id="{2D4A5FE5-CD48-0580-C26D-3A00074D2AB5}"/>
              </a:ext>
            </a:extLst>
          </p:cNvPr>
          <p:cNvSpPr/>
          <p:nvPr/>
        </p:nvSpPr>
        <p:spPr>
          <a:xfrm>
            <a:off x="4206890" y="5456950"/>
            <a:ext cx="255181" cy="20201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: para a Direita 16">
            <a:extLst>
              <a:ext uri="{FF2B5EF4-FFF2-40B4-BE49-F238E27FC236}">
                <a16:creationId xmlns:a16="http://schemas.microsoft.com/office/drawing/2014/main" id="{4DD08975-07A3-C861-3FE8-72A0C684E357}"/>
              </a:ext>
            </a:extLst>
          </p:cNvPr>
          <p:cNvSpPr/>
          <p:nvPr/>
        </p:nvSpPr>
        <p:spPr>
          <a:xfrm>
            <a:off x="7871457" y="5358809"/>
            <a:ext cx="255181" cy="20201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9315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6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26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26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26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26" presetClass="emph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26" presetClass="emph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mph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26" presetClass="emph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26" presetClass="emph" presetSubtype="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500"/>
                            </p:stCondLst>
                            <p:childTnLst>
                              <p:par>
                                <p:cTn id="98" presetID="26" presetClass="emph" presetSubtype="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0"/>
                            </p:stCondLst>
                            <p:childTnLst>
                              <p:par>
                                <p:cTn id="102" presetID="26" presetClass="emph" presetSubtype="0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500"/>
                            </p:stCondLst>
                            <p:childTnLst>
                              <p:par>
                                <p:cTn id="106" presetID="26" presetClass="emph" presetSubtype="0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6000"/>
                            </p:stCondLst>
                            <p:childTnLst>
                              <p:par>
                                <p:cTn id="110" presetID="27" presetClass="emph" presetSubtype="0" fill="remove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1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2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3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6500"/>
                            </p:stCondLst>
                            <p:childTnLst>
                              <p:par>
                                <p:cTn id="116" presetID="27" presetClass="emph" presetSubtype="0" fill="remove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7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8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9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7000"/>
                            </p:stCondLst>
                            <p:childTnLst>
                              <p:par>
                                <p:cTn id="122" presetID="27" presetClass="emph" presetSubtype="0" fill="remove" grpId="1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3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4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7500"/>
                            </p:stCondLst>
                            <p:childTnLst>
                              <p:par>
                                <p:cTn id="128" presetID="27" presetClass="emph" presetSubtype="0" fill="remove" grpId="1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9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0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1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2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2" grpId="1" animBg="1"/>
      <p:bldP spid="12" grpId="2" animBg="1"/>
      <p:bldP spid="12" grpId="3" animBg="1"/>
      <p:bldP spid="12" grpId="4" animBg="1"/>
      <p:bldP spid="12" grpId="5" animBg="1"/>
      <p:bldP spid="12" grpId="6" animBg="1"/>
      <p:bldP spid="12" grpId="7" animBg="1"/>
      <p:bldP spid="12" grpId="8" animBg="1"/>
      <p:bldP spid="12" grpId="9" animBg="1"/>
      <p:bldP spid="12" grpId="10" animBg="1"/>
      <p:bldP spid="13" grpId="0" animBg="1"/>
      <p:bldP spid="14" grpId="0" animBg="1"/>
      <p:bldP spid="15" grpId="0" animBg="1"/>
      <p:bldP spid="16" grpId="0" animBg="1"/>
      <p:bldP spid="16" grpId="1" animBg="1"/>
      <p:bldP spid="16" grpId="2" animBg="1"/>
      <p:bldP spid="16" grpId="3" animBg="1"/>
      <p:bldP spid="16" grpId="4" animBg="1"/>
      <p:bldP spid="16" grpId="5" animBg="1"/>
      <p:bldP spid="16" grpId="6" animBg="1"/>
      <p:bldP spid="16" grpId="7" animBg="1"/>
      <p:bldP spid="16" grpId="8" animBg="1"/>
      <p:bldP spid="16" grpId="9" animBg="1"/>
      <p:bldP spid="16" grpId="10" animBg="1"/>
      <p:bldP spid="1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D9AC7FD-6BC8-DE2F-BE11-72BFD701D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4317" y="2190750"/>
            <a:ext cx="6082931" cy="2476500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DE4C22A-B029-3BF3-2EE5-1FE1CD9CCFA4}"/>
              </a:ext>
            </a:extLst>
          </p:cNvPr>
          <p:cNvSpPr/>
          <p:nvPr/>
        </p:nvSpPr>
        <p:spPr>
          <a:xfrm>
            <a:off x="3274828" y="1823207"/>
            <a:ext cx="2583712" cy="306273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EBAABF0F-B44E-89CA-C2ED-EE63AC4CCA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6336" y="360660"/>
            <a:ext cx="4619625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76506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CaixaDeTexto 1"/>
          <p:cNvSpPr/>
          <p:nvPr/>
        </p:nvSpPr>
        <p:spPr>
          <a:xfrm>
            <a:off x="1209960" y="168840"/>
            <a:ext cx="183960" cy="92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endParaRPr lang="pt-BR" sz="5400" b="0" u="none" strike="noStrike">
              <a:solidFill>
                <a:schemeClr val="dk1"/>
              </a:solidFill>
              <a:effectLst/>
              <a:uFillTx/>
              <a:latin typeface="Andalus"/>
            </a:endParaRPr>
          </a:p>
        </p:txBody>
      </p:sp>
      <p:sp>
        <p:nvSpPr>
          <p:cNvPr id="463" name="Seta para baixo 2"/>
          <p:cNvSpPr/>
          <p:nvPr/>
        </p:nvSpPr>
        <p:spPr>
          <a:xfrm rot="16200000">
            <a:off x="6420600" y="-1703520"/>
            <a:ext cx="512640" cy="1013904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50B4C8"/>
          </a:solidFill>
          <a:ln>
            <a:solidFill>
              <a:srgbClr val="3B859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  <p:pic>
        <p:nvPicPr>
          <p:cNvPr id="464" name="Imagem 4"/>
          <p:cNvPicPr/>
          <p:nvPr/>
        </p:nvPicPr>
        <p:blipFill>
          <a:blip r:embed="rId2"/>
          <a:stretch/>
        </p:blipFill>
        <p:spPr>
          <a:xfrm>
            <a:off x="1080000" y="3975840"/>
            <a:ext cx="4761720" cy="2237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5" name="CaixaDeTexto 5"/>
          <p:cNvSpPr/>
          <p:nvPr/>
        </p:nvSpPr>
        <p:spPr>
          <a:xfrm>
            <a:off x="1280880" y="2551680"/>
            <a:ext cx="651960" cy="36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1492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466" name="Conector de seta reta 7"/>
          <p:cNvCxnSpPr/>
          <p:nvPr/>
        </p:nvCxnSpPr>
        <p:spPr>
          <a:xfrm flipV="1">
            <a:off x="1607040" y="2975400"/>
            <a:ext cx="15120" cy="492840"/>
          </a:xfrm>
          <a:prstGeom prst="straightConnector1">
            <a:avLst/>
          </a:prstGeom>
          <a:ln w="0">
            <a:solidFill>
              <a:srgbClr val="FF0000"/>
            </a:solidFill>
            <a:tailEnd type="triangle" w="med" len="med"/>
          </a:ln>
        </p:spPr>
      </p:cxnSp>
      <p:pic>
        <p:nvPicPr>
          <p:cNvPr id="467" name="Picture 12" descr="Alexander Fleming"/>
          <p:cNvPicPr/>
          <p:nvPr/>
        </p:nvPicPr>
        <p:blipFill>
          <a:blip r:embed="rId3"/>
          <a:stretch/>
        </p:blipFill>
        <p:spPr>
          <a:xfrm>
            <a:off x="9134640" y="3967920"/>
            <a:ext cx="2682360" cy="235620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468" name="Conector de seta reta 21"/>
          <p:cNvCxnSpPr/>
          <p:nvPr/>
        </p:nvCxnSpPr>
        <p:spPr>
          <a:xfrm flipV="1">
            <a:off x="10624680" y="3010320"/>
            <a:ext cx="14760" cy="493200"/>
          </a:xfrm>
          <a:prstGeom prst="straightConnector1">
            <a:avLst/>
          </a:prstGeom>
          <a:ln w="0">
            <a:solidFill>
              <a:srgbClr val="FF0000"/>
            </a:solidFill>
            <a:tailEnd type="triangle" w="med" len="med"/>
          </a:ln>
        </p:spPr>
      </p:cxnSp>
      <p:sp>
        <p:nvSpPr>
          <p:cNvPr id="469" name="CaixaDeTexto 22"/>
          <p:cNvSpPr/>
          <p:nvPr/>
        </p:nvSpPr>
        <p:spPr>
          <a:xfrm>
            <a:off x="10305360" y="2551680"/>
            <a:ext cx="651960" cy="36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1943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0" name="CaixaDeTexto 25"/>
          <p:cNvSpPr/>
          <p:nvPr/>
        </p:nvSpPr>
        <p:spPr>
          <a:xfrm>
            <a:off x="4042080" y="0"/>
            <a:ext cx="3975120" cy="1107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6600" b="0" u="none" strike="noStrike">
                <a:solidFill>
                  <a:schemeClr val="dk1"/>
                </a:solidFill>
                <a:effectLst/>
                <a:uFillTx/>
                <a:latin typeface="Comic Sans MS"/>
              </a:rPr>
              <a:t>SÍFILIS </a:t>
            </a:r>
            <a:endParaRPr lang="pt-BR" sz="6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71" name="Imagem 3"/>
          <p:cNvPicPr/>
          <p:nvPr/>
        </p:nvPicPr>
        <p:blipFill>
          <a:blip r:embed="rId4"/>
          <a:stretch/>
        </p:blipFill>
        <p:spPr>
          <a:xfrm>
            <a:off x="6081120" y="3899160"/>
            <a:ext cx="2814120" cy="2649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2" name="Imagem 6"/>
          <p:cNvPicPr/>
          <p:nvPr/>
        </p:nvPicPr>
        <p:blipFill>
          <a:blip r:embed="rId5"/>
          <a:stretch/>
        </p:blipFill>
        <p:spPr>
          <a:xfrm>
            <a:off x="7917120" y="1173240"/>
            <a:ext cx="1422360" cy="2047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3" name="CaixaDeTexto 12"/>
          <p:cNvSpPr/>
          <p:nvPr/>
        </p:nvSpPr>
        <p:spPr>
          <a:xfrm>
            <a:off x="7024320" y="2580840"/>
            <a:ext cx="651960" cy="36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1905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474" name="Conector de seta reta 13"/>
          <p:cNvCxnSpPr/>
          <p:nvPr/>
        </p:nvCxnSpPr>
        <p:spPr>
          <a:xfrm flipV="1">
            <a:off x="7350480" y="2981520"/>
            <a:ext cx="14760" cy="493200"/>
          </a:xfrm>
          <a:prstGeom prst="straightConnector1">
            <a:avLst/>
          </a:prstGeom>
          <a:ln w="0">
            <a:solidFill>
              <a:srgbClr val="FF0000"/>
            </a:solidFill>
            <a:tailEnd type="triangle" w="med" len="med"/>
          </a:ln>
        </p:spPr>
      </p:cxnSp>
      <p:sp>
        <p:nvSpPr>
          <p:cNvPr id="475" name="Retângulo 8"/>
          <p:cNvSpPr/>
          <p:nvPr/>
        </p:nvSpPr>
        <p:spPr>
          <a:xfrm>
            <a:off x="8895960" y="2981880"/>
            <a:ext cx="540360" cy="19188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Picture 2" descr="Resultado de imagem para elos de uma corrente"/>
          <p:cNvPicPr/>
          <p:nvPr/>
        </p:nvPicPr>
        <p:blipFill>
          <a:blip r:embed="rId2"/>
          <a:stretch/>
        </p:blipFill>
        <p:spPr>
          <a:xfrm>
            <a:off x="155520" y="0"/>
            <a:ext cx="11962800" cy="6761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7" name="CaixaDeTexto 1"/>
          <p:cNvSpPr/>
          <p:nvPr/>
        </p:nvSpPr>
        <p:spPr>
          <a:xfrm>
            <a:off x="7707240" y="3089160"/>
            <a:ext cx="3445920" cy="58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32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TRATAMENTO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8" name="CaixaDeTexto 3"/>
          <p:cNvSpPr/>
          <p:nvPr/>
        </p:nvSpPr>
        <p:spPr>
          <a:xfrm>
            <a:off x="6291360" y="2043000"/>
            <a:ext cx="3447360" cy="58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32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DIAGNÓSTICO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9" name="CaixaDeTexto 4"/>
          <p:cNvSpPr/>
          <p:nvPr/>
        </p:nvSpPr>
        <p:spPr>
          <a:xfrm>
            <a:off x="4930920" y="1158840"/>
            <a:ext cx="3445920" cy="58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32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ETIOLOGIA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0" name="Retângulo 2"/>
          <p:cNvSpPr/>
          <p:nvPr/>
        </p:nvSpPr>
        <p:spPr>
          <a:xfrm>
            <a:off x="0" y="0"/>
            <a:ext cx="2932920" cy="213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rgbClr val="FFFFFF"/>
              </a:solidFill>
              <a:effectLst/>
              <a:uFillTx/>
              <a:latin typeface="Calibri Light"/>
            </a:endParaRPr>
          </a:p>
        </p:txBody>
      </p:sp>
      <p:sp>
        <p:nvSpPr>
          <p:cNvPr id="481" name="Retângulo 6"/>
          <p:cNvSpPr/>
          <p:nvPr/>
        </p:nvSpPr>
        <p:spPr>
          <a:xfrm>
            <a:off x="8377200" y="3979800"/>
            <a:ext cx="3814200" cy="2829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rgbClr val="FFFFFF"/>
              </a:solidFill>
              <a:effectLst/>
              <a:uFillTx/>
              <a:latin typeface="Calibri Light"/>
            </a:endParaRPr>
          </a:p>
        </p:txBody>
      </p:sp>
      <p:sp>
        <p:nvSpPr>
          <p:cNvPr id="482" name="Retângulo 7"/>
          <p:cNvSpPr/>
          <p:nvPr/>
        </p:nvSpPr>
        <p:spPr>
          <a:xfrm>
            <a:off x="2933640" y="181080"/>
            <a:ext cx="123588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rgbClr val="FFFFFF"/>
              </a:solidFill>
              <a:effectLst/>
              <a:uFillTx/>
              <a:latin typeface="Calibri Light"/>
            </a:endParaRPr>
          </a:p>
        </p:txBody>
      </p:sp>
      <p:sp>
        <p:nvSpPr>
          <p:cNvPr id="483" name="Retângulo 8"/>
          <p:cNvSpPr/>
          <p:nvPr/>
        </p:nvSpPr>
        <p:spPr>
          <a:xfrm>
            <a:off x="6440400" y="4832280"/>
            <a:ext cx="1936080" cy="105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rgbClr val="FFFFFF"/>
              </a:solidFill>
              <a:effectLst/>
              <a:uFillTx/>
              <a:latin typeface="Calibri Light"/>
            </a:endParaRPr>
          </a:p>
        </p:txBody>
      </p:sp>
      <p:sp>
        <p:nvSpPr>
          <p:cNvPr id="484" name="Retângulo 9"/>
          <p:cNvSpPr/>
          <p:nvPr/>
        </p:nvSpPr>
        <p:spPr>
          <a:xfrm>
            <a:off x="4771800" y="-118080"/>
            <a:ext cx="2619000" cy="119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 defTabSz="457200">
              <a:lnSpc>
                <a:spcPct val="100000"/>
              </a:lnSpc>
            </a:pPr>
            <a:r>
              <a:rPr lang="pt-BR" sz="7200" b="0" u="none" strike="noStrike">
                <a:solidFill>
                  <a:srgbClr val="FF0000"/>
                </a:solidFill>
                <a:effectLst/>
                <a:uFillTx/>
                <a:latin typeface="Bauhaus 93"/>
              </a:rPr>
              <a:t>SÍFILIS</a:t>
            </a:r>
            <a:endParaRPr lang="pt-BR" sz="7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5" name="Imagem 2"/>
          <p:cNvPicPr/>
          <p:nvPr/>
        </p:nvPicPr>
        <p:blipFill>
          <a:blip r:embed="rId2"/>
          <a:srcRect t="10002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6" name="Imagem 4"/>
          <p:cNvPicPr/>
          <p:nvPr/>
        </p:nvPicPr>
        <p:blipFill>
          <a:blip r:embed="rId3"/>
          <a:stretch/>
        </p:blipFill>
        <p:spPr>
          <a:xfrm>
            <a:off x="3484080" y="0"/>
            <a:ext cx="5016600" cy="367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7" name="Imagem 5"/>
          <p:cNvPicPr/>
          <p:nvPr/>
        </p:nvPicPr>
        <p:blipFill>
          <a:blip r:embed="rId4"/>
          <a:stretch/>
        </p:blipFill>
        <p:spPr>
          <a:xfrm>
            <a:off x="1299960" y="966240"/>
            <a:ext cx="4795200" cy="10677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8" name="Rectangl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0" y="0"/>
            <a:ext cx="12188160" cy="68572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  <p:pic>
        <p:nvPicPr>
          <p:cNvPr id="489" name="Imagem 6"/>
          <p:cNvPicPr/>
          <p:nvPr/>
        </p:nvPicPr>
        <p:blipFill>
          <a:blip r:embed="rId2"/>
          <a:srcRect r="321"/>
          <a:stretch/>
        </p:blipFill>
        <p:spPr>
          <a:xfrm>
            <a:off x="166680" y="84960"/>
            <a:ext cx="5708160" cy="3253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0" name="Imagem 4"/>
          <p:cNvPicPr/>
          <p:nvPr/>
        </p:nvPicPr>
        <p:blipFill>
          <a:blip r:embed="rId3"/>
          <a:srcRect b="16668"/>
          <a:stretch/>
        </p:blipFill>
        <p:spPr>
          <a:xfrm>
            <a:off x="66960" y="3510720"/>
            <a:ext cx="5929200" cy="3346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1" name="Imagem 1"/>
          <p:cNvPicPr/>
          <p:nvPr/>
        </p:nvPicPr>
        <p:blipFill>
          <a:blip r:embed="rId4"/>
          <a:stretch/>
        </p:blipFill>
        <p:spPr>
          <a:xfrm>
            <a:off x="6095880" y="0"/>
            <a:ext cx="5929200" cy="6857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Imagem 3"/>
          <p:cNvPicPr/>
          <p:nvPr/>
        </p:nvPicPr>
        <p:blipFill>
          <a:blip r:embed="rId2"/>
          <a:stretch/>
        </p:blipFill>
        <p:spPr>
          <a:xfrm>
            <a:off x="1768680" y="643320"/>
            <a:ext cx="8654040" cy="4283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" name="Picture 2" descr="Resultado de imagem para elos de uma corrente"/>
          <p:cNvPicPr/>
          <p:nvPr/>
        </p:nvPicPr>
        <p:blipFill>
          <a:blip r:embed="rId2"/>
          <a:stretch/>
        </p:blipFill>
        <p:spPr>
          <a:xfrm>
            <a:off x="1550880" y="260280"/>
            <a:ext cx="8700480" cy="3374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4" name="CaixaDeTexto 2"/>
          <p:cNvSpPr/>
          <p:nvPr/>
        </p:nvSpPr>
        <p:spPr>
          <a:xfrm>
            <a:off x="4659480" y="2759040"/>
            <a:ext cx="4571280" cy="1107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66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HUMANO</a:t>
            </a:r>
            <a:endParaRPr lang="pt-BR" sz="6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95" name="Imagem 3"/>
          <p:cNvPicPr/>
          <p:nvPr/>
        </p:nvPicPr>
        <p:blipFill>
          <a:blip r:embed="rId3"/>
          <a:stretch/>
        </p:blipFill>
        <p:spPr>
          <a:xfrm>
            <a:off x="6194520" y="3867120"/>
            <a:ext cx="4056840" cy="2510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6" name="Picture 2" descr="http://f.i.uol.com.br/folha/equilibrio/images/13035611.jpeg"/>
          <p:cNvPicPr/>
          <p:nvPr/>
        </p:nvPicPr>
        <p:blipFill>
          <a:blip r:embed="rId4"/>
          <a:stretch/>
        </p:blipFill>
        <p:spPr>
          <a:xfrm>
            <a:off x="2136600" y="3867120"/>
            <a:ext cx="4056840" cy="2510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6C9D8BD1-E29E-9E1D-7953-E10013C02C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3" r="12359" b="-2"/>
          <a:stretch/>
        </p:blipFill>
        <p:spPr>
          <a:xfrm>
            <a:off x="10001249" y="38543"/>
            <a:ext cx="2047771" cy="235614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ACBFDEA-E68F-28CB-6358-8F78D8880F1F}"/>
              </a:ext>
            </a:extLst>
          </p:cNvPr>
          <p:cNvSpPr txBox="1"/>
          <p:nvPr/>
        </p:nvSpPr>
        <p:spPr>
          <a:xfrm>
            <a:off x="565889" y="971551"/>
            <a:ext cx="7092212" cy="4181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endParaRPr lang="en-US" sz="28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2503D89-D2E7-ACC5-EB83-A74AAE378F98}"/>
              </a:ext>
            </a:extLst>
          </p:cNvPr>
          <p:cNvSpPr txBox="1"/>
          <p:nvPr/>
        </p:nvSpPr>
        <p:spPr>
          <a:xfrm>
            <a:off x="1348740" y="648385"/>
            <a:ext cx="9258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dirty="0"/>
              <a:t>AGENTE ETIOLÓGICO  - </a:t>
            </a:r>
            <a:r>
              <a:rPr lang="pt-BR" sz="3600" i="1" dirty="0"/>
              <a:t>Toxoplasma </a:t>
            </a:r>
            <a:r>
              <a:rPr lang="pt-BR" sz="3600" i="1" dirty="0" err="1"/>
              <a:t>gondii</a:t>
            </a:r>
            <a:endParaRPr lang="pt-BR" sz="3600" i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8C21F35-4378-2F43-6959-E54BD119B7B2}"/>
              </a:ext>
            </a:extLst>
          </p:cNvPr>
          <p:cNvSpPr txBox="1"/>
          <p:nvPr/>
        </p:nvSpPr>
        <p:spPr>
          <a:xfrm>
            <a:off x="1818374" y="2406071"/>
            <a:ext cx="892101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latin typeface="Arial" panose="020B0604020202020204" pitchFamily="34" charset="0"/>
              </a:rPr>
              <a:t>P</a:t>
            </a:r>
            <a:r>
              <a:rPr lang="pt-BR" sz="3200" b="1" i="0" dirty="0">
                <a:effectLst/>
                <a:latin typeface="Arial" panose="020B0604020202020204" pitchFamily="34" charset="0"/>
              </a:rPr>
              <a:t>arasita intracelular obrigatório</a:t>
            </a:r>
            <a:r>
              <a:rPr lang="pt-BR" sz="3200" b="0" i="0" dirty="0">
                <a:effectLst/>
                <a:latin typeface="Arial" panose="020B0604020202020204" pitchFamily="34" charset="0"/>
              </a:rPr>
              <a:t> </a:t>
            </a:r>
          </a:p>
          <a:p>
            <a:pPr algn="ctr"/>
            <a:r>
              <a:rPr lang="pt-BR" sz="3200" b="0" i="0" dirty="0">
                <a:effectLst/>
                <a:latin typeface="Arial" panose="020B0604020202020204" pitchFamily="34" charset="0"/>
              </a:rPr>
              <a:t>largamente distribuído pelo mundo.</a:t>
            </a:r>
            <a:endParaRPr lang="pt-BR" sz="3200" dirty="0"/>
          </a:p>
        </p:txBody>
      </p:sp>
      <p:pic>
        <p:nvPicPr>
          <p:cNvPr id="1026" name="Picture 2" descr="Toxoplasmose: transmissão, sintomas, tratamento - Mundo Educação">
            <a:extLst>
              <a:ext uri="{FF2B5EF4-FFF2-40B4-BE49-F238E27FC236}">
                <a16:creationId xmlns:a16="http://schemas.microsoft.com/office/drawing/2014/main" id="{C2ABCDD3-B81F-96BE-AC15-99022BC2D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130" y="3705739"/>
            <a:ext cx="6667500" cy="278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47252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7" name="Rectangl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400" cy="55702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  <p:pic>
        <p:nvPicPr>
          <p:cNvPr id="498" name="Imagem 6"/>
          <p:cNvPicPr/>
          <p:nvPr/>
        </p:nvPicPr>
        <p:blipFill>
          <a:blip r:embed="rId2"/>
          <a:stretch/>
        </p:blipFill>
        <p:spPr>
          <a:xfrm>
            <a:off x="855000" y="643320"/>
            <a:ext cx="4707000" cy="4283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9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571000"/>
            <a:ext cx="12191400" cy="1286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  <p:pic>
        <p:nvPicPr>
          <p:cNvPr id="500" name="Imagem 5"/>
          <p:cNvPicPr/>
          <p:nvPr/>
        </p:nvPicPr>
        <p:blipFill>
          <a:blip r:embed="rId3"/>
          <a:stretch/>
        </p:blipFill>
        <p:spPr>
          <a:xfrm>
            <a:off x="5562720" y="76320"/>
            <a:ext cx="6628320" cy="67809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" name="Imagem 4"/>
          <p:cNvPicPr/>
          <p:nvPr/>
        </p:nvPicPr>
        <p:blipFill>
          <a:blip r:embed="rId2"/>
          <a:stretch/>
        </p:blipFill>
        <p:spPr>
          <a:xfrm>
            <a:off x="0" y="0"/>
            <a:ext cx="7853760" cy="6857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2" name="Imagem 1" descr="PEP contra o HIV: saiba como funciona e onde buscar atendimento imediato –  GAPA Baixada Santista"/>
          <p:cNvPicPr/>
          <p:nvPr/>
        </p:nvPicPr>
        <p:blipFill>
          <a:blip r:embed="rId3"/>
          <a:stretch/>
        </p:blipFill>
        <p:spPr>
          <a:xfrm>
            <a:off x="7854120" y="74520"/>
            <a:ext cx="4337640" cy="6783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3" name="Picture 2" descr="Meu povo, vamos aprender, em primeiro lugar, que existem Doenças Sexualmente Transmissíveis (DSTs), então se preocupar só com a gravidez é falta de cuidado com a sua vida! Agora vamos a pílula do dia seguinte, ela é um método contraceptivo de Emergência, repito, Emergência, ou seja, não é saudável tomar a pílula como se fosse uma vitamina C. Esse medicamento tem carga de hormônios equivalente a cartela inteira do anticoncepcional oral de 21 comprimidos, ou seja, é uma &quot;bomba hormonal&quot;... Você só deve tomar em casos raros mesmo, de preferência, e o mais rápido possível, quanto mais rápido ela for tomada, mais eficaz será, leia a bula ou fale com algum profissional capacitado! Quando se trata de saúde, não dá pra brincar!!! Sexo é maravilhoso, mas só quando feito com consciência e preservando a saúde dos envolvidos...😉 #andrememoriapsicologo #sexologia #psicologia #sexo #sexosaudavel #sexoevida #usecamisinha #piluladodiaseguinte #anticoncepcional #saudeintima #secuida #carnaval #dst #hiv #sifilis #gonorreia #hpv #gravidez #gravidezindesejada"/>
          <p:cNvPicPr/>
          <p:nvPr/>
        </p:nvPicPr>
        <p:blipFill>
          <a:blip r:embed="rId4"/>
          <a:stretch/>
        </p:blipFill>
        <p:spPr>
          <a:xfrm>
            <a:off x="0" y="-360"/>
            <a:ext cx="12191400" cy="6857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2D08014-2B11-268E-0201-C8E0D06A4ACE}"/>
              </a:ext>
            </a:extLst>
          </p:cNvPr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952BAFF-F7D6-17CF-68B2-D160A8AE8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755C934-CCF3-0B8B-DE40-281417AB4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5950"/>
            <a:ext cx="5629607" cy="688395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F8FF877-4E08-6FDB-C713-B8F1457F1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606" y="1"/>
            <a:ext cx="6562393" cy="2583712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ACDE0B7-0F0A-ACE8-DD96-24A3D81633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9605" y="2488019"/>
            <a:ext cx="6562395" cy="436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58114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Retângulo 2"/>
          <p:cNvSpPr/>
          <p:nvPr/>
        </p:nvSpPr>
        <p:spPr>
          <a:xfrm>
            <a:off x="888480" y="1018800"/>
            <a:ext cx="6431760" cy="563085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457200">
              <a:lnSpc>
                <a:spcPct val="100000"/>
              </a:lnSpc>
            </a:pPr>
            <a:r>
              <a:rPr lang="pt-BR" sz="4000" b="0" u="none" strike="noStrike" dirty="0">
                <a:solidFill>
                  <a:schemeClr val="dk1"/>
                </a:solidFill>
                <a:effectLst/>
                <a:uFillTx/>
                <a:latin typeface="Trebuchet MS"/>
              </a:rPr>
              <a:t>PEP/DOXIPEP não serve como substitut</a:t>
            </a:r>
            <a:r>
              <a:rPr lang="pt-BR" sz="4000" dirty="0">
                <a:solidFill>
                  <a:schemeClr val="dk1"/>
                </a:solidFill>
                <a:latin typeface="Trebuchet MS"/>
              </a:rPr>
              <a:t>o</a:t>
            </a:r>
            <a:r>
              <a:rPr lang="pt-BR" sz="4000" b="0" u="none" strike="noStrike" dirty="0">
                <a:solidFill>
                  <a:schemeClr val="dk1"/>
                </a:solidFill>
                <a:effectLst/>
                <a:uFillTx/>
                <a:latin typeface="Trebuchet MS"/>
              </a:rPr>
              <a:t> à </a:t>
            </a:r>
            <a:r>
              <a:rPr lang="pt-BR" sz="4000" b="0" u="sng" strike="noStrike" dirty="0">
                <a:solidFill>
                  <a:schemeClr val="dk1"/>
                </a:solidFill>
                <a:effectLst/>
                <a:uFillTx/>
                <a:latin typeface="Trebuchet MS"/>
                <a:hlinkClick r:id="rId2"/>
              </a:rPr>
              <a:t>camisinha</a:t>
            </a:r>
            <a:r>
              <a:rPr lang="pt-BR" sz="4000" b="0" u="none" strike="noStrike" dirty="0">
                <a:solidFill>
                  <a:schemeClr val="dk1"/>
                </a:solidFill>
                <a:effectLst/>
                <a:uFillTx/>
                <a:latin typeface="Trebuchet MS"/>
              </a:rPr>
              <a:t>. Muito pelo contrário: o uso de preservativos masculinos e femininos são ainda a principal e mais eficiente maneira de se evitar as IST‘s. </a:t>
            </a:r>
            <a:endParaRPr lang="pt-BR" sz="4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05" name="Imagem 3"/>
          <p:cNvPicPr/>
          <p:nvPr/>
        </p:nvPicPr>
        <p:blipFill>
          <a:blip r:embed="rId3"/>
          <a:stretch/>
        </p:blipFill>
        <p:spPr>
          <a:xfrm>
            <a:off x="7779600" y="1403280"/>
            <a:ext cx="4077000" cy="46314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9" name="Imagem 5"/>
          <p:cNvPicPr/>
          <p:nvPr/>
        </p:nvPicPr>
        <p:blipFill>
          <a:blip r:embed="rId2"/>
          <a:stretch/>
        </p:blipFill>
        <p:spPr>
          <a:xfrm flipH="1">
            <a:off x="909000" y="1802880"/>
            <a:ext cx="3070080" cy="429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0" name="Imagem 7"/>
          <p:cNvPicPr/>
          <p:nvPr/>
        </p:nvPicPr>
        <p:blipFill>
          <a:blip r:embed="rId3"/>
          <a:stretch/>
        </p:blipFill>
        <p:spPr>
          <a:xfrm>
            <a:off x="6928560" y="838080"/>
            <a:ext cx="3167640" cy="1269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1" name="Retângulo 8"/>
          <p:cNvSpPr/>
          <p:nvPr/>
        </p:nvSpPr>
        <p:spPr>
          <a:xfrm>
            <a:off x="5494680" y="2108160"/>
            <a:ext cx="1346040" cy="583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MinionPro-Regular"/>
              </a:rPr>
              <a:t>100% 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12" name="Imagem 9"/>
          <p:cNvPicPr/>
          <p:nvPr/>
        </p:nvPicPr>
        <p:blipFill>
          <a:blip r:embed="rId4"/>
          <a:stretch/>
        </p:blipFill>
        <p:spPr>
          <a:xfrm>
            <a:off x="6903720" y="3165840"/>
            <a:ext cx="3167640" cy="1266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3" name="Retângulo 10"/>
          <p:cNvSpPr/>
          <p:nvPr/>
        </p:nvSpPr>
        <p:spPr>
          <a:xfrm>
            <a:off x="5695560" y="2878920"/>
            <a:ext cx="94428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MinionPro-Regular"/>
              </a:rPr>
              <a:t>70%</a:t>
            </a: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MinionPro-Regular"/>
              </a:rPr>
              <a:t> 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14" name="Imagem 11"/>
          <p:cNvPicPr/>
          <p:nvPr/>
        </p:nvPicPr>
        <p:blipFill>
          <a:blip r:embed="rId5"/>
          <a:stretch/>
        </p:blipFill>
        <p:spPr>
          <a:xfrm>
            <a:off x="6915240" y="5277600"/>
            <a:ext cx="3155760" cy="1266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5" name="Retângulo 12"/>
          <p:cNvSpPr/>
          <p:nvPr/>
        </p:nvSpPr>
        <p:spPr>
          <a:xfrm>
            <a:off x="5695560" y="5618880"/>
            <a:ext cx="1232280" cy="583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MinionPro-Regular"/>
              </a:rPr>
              <a:t> 30% 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6" name="Retângulo 13"/>
          <p:cNvSpPr/>
          <p:nvPr/>
        </p:nvSpPr>
        <p:spPr>
          <a:xfrm>
            <a:off x="128880" y="0"/>
            <a:ext cx="5326920" cy="187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algn="just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GillSans Light"/>
              </a:rPr>
              <a:t>A sífilis pode ser transmitida da mãe para o filho em qualquer fase gestação</a:t>
            </a: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GillSans Light"/>
              </a:rPr>
              <a:t>. 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7" name="Chave Esquerda 4"/>
          <p:cNvSpPr/>
          <p:nvPr/>
        </p:nvSpPr>
        <p:spPr>
          <a:xfrm>
            <a:off x="6413400" y="1724400"/>
            <a:ext cx="375120" cy="2041200"/>
          </a:xfrm>
          <a:prstGeom prst="leftBrace">
            <a:avLst>
              <a:gd name="adj1" fmla="val 8333"/>
              <a:gd name="adj2" fmla="val 50000"/>
            </a:avLst>
          </a:prstGeom>
          <a:noFill/>
          <a:ln>
            <a:solidFill>
              <a:srgbClr val="0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Retângulo 1"/>
          <p:cNvSpPr/>
          <p:nvPr/>
        </p:nvSpPr>
        <p:spPr>
          <a:xfrm>
            <a:off x="3246480" y="0"/>
            <a:ext cx="4732920" cy="70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 </a:t>
            </a:r>
            <a:r>
              <a:rPr lang="pt-BR" sz="40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Testagem da gestante</a:t>
            </a:r>
            <a:endParaRPr lang="pt-BR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9" name="Retângulo 2"/>
          <p:cNvSpPr/>
          <p:nvPr/>
        </p:nvSpPr>
        <p:spPr>
          <a:xfrm>
            <a:off x="125640" y="808920"/>
            <a:ext cx="3119760" cy="583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32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 TR treponêmico  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0" name="CaixaDeTexto 3"/>
          <p:cNvSpPr/>
          <p:nvPr/>
        </p:nvSpPr>
        <p:spPr>
          <a:xfrm>
            <a:off x="3125880" y="936000"/>
            <a:ext cx="8154360" cy="181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457200" indent="-45720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1ª consulta de pré-natal </a:t>
            </a:r>
            <a:r>
              <a:rPr lang="pt-BR" sz="2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(idealmente no 1º trimestre); 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Início do 3º trimestre </a:t>
            </a:r>
            <a:r>
              <a:rPr lang="pt-BR" sz="2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(a partir da 28ª semana); 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Parto ou em caso de aborto;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Exposição de risco/violência sexual.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1" name="AutoShape 4" descr="Resultado de imagem para teste rÃ¡pido sÃ­filis"/>
          <p:cNvSpPr/>
          <p:nvPr/>
        </p:nvSpPr>
        <p:spPr>
          <a:xfrm>
            <a:off x="155520" y="-14436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 defTabSz="457200">
              <a:lnSpc>
                <a:spcPct val="100000"/>
              </a:lnSpc>
            </a:pPr>
            <a:endParaRPr lang="pt-BR" sz="18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pic>
        <p:nvPicPr>
          <p:cNvPr id="522" name="Imagem 9"/>
          <p:cNvPicPr/>
          <p:nvPr/>
        </p:nvPicPr>
        <p:blipFill>
          <a:blip r:embed="rId2"/>
          <a:stretch/>
        </p:blipFill>
        <p:spPr>
          <a:xfrm>
            <a:off x="9631080" y="3250080"/>
            <a:ext cx="1915920" cy="1285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3" name="CaixaDeTexto 10"/>
          <p:cNvSpPr/>
          <p:nvPr/>
        </p:nvSpPr>
        <p:spPr>
          <a:xfrm>
            <a:off x="3125880" y="3250080"/>
            <a:ext cx="6111720" cy="119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457200">
              <a:lnSpc>
                <a:spcPct val="100000"/>
              </a:lnSpc>
            </a:pPr>
            <a:r>
              <a:rPr lang="pt-BR" sz="36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Testagem rápida e tratamento imediato da gestante</a:t>
            </a:r>
            <a:endParaRPr lang="pt-BR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24" name="Imagem 12"/>
          <p:cNvPicPr/>
          <p:nvPr/>
        </p:nvPicPr>
        <p:blipFill>
          <a:blip r:embed="rId3"/>
          <a:stretch/>
        </p:blipFill>
        <p:spPr>
          <a:xfrm>
            <a:off x="840960" y="5042160"/>
            <a:ext cx="10933920" cy="12852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5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5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9" dur="5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5" name="Imagem 2"/>
          <p:cNvPicPr/>
          <p:nvPr/>
        </p:nvPicPr>
        <p:blipFill>
          <a:blip r:embed="rId2"/>
          <a:srcRect t="15728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6" name="Imagem 4"/>
          <p:cNvPicPr/>
          <p:nvPr/>
        </p:nvPicPr>
        <p:blipFill>
          <a:blip r:embed="rId3"/>
          <a:stretch/>
        </p:blipFill>
        <p:spPr>
          <a:xfrm>
            <a:off x="1831680" y="79560"/>
            <a:ext cx="9771840" cy="55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7" name="Retângulo 5"/>
          <p:cNvSpPr/>
          <p:nvPr/>
        </p:nvSpPr>
        <p:spPr>
          <a:xfrm>
            <a:off x="1831680" y="79560"/>
            <a:ext cx="834480" cy="246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  <p:sp>
        <p:nvSpPr>
          <p:cNvPr id="528" name="Seta: para Baixo 6"/>
          <p:cNvSpPr/>
          <p:nvPr/>
        </p:nvSpPr>
        <p:spPr>
          <a:xfrm>
            <a:off x="9004680" y="2236320"/>
            <a:ext cx="198000" cy="11124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solidFill>
              <a:srgbClr val="234E57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Imagem 6"/>
          <p:cNvPicPr/>
          <p:nvPr/>
        </p:nvPicPr>
        <p:blipFill>
          <a:blip r:embed="rId2">
            <a:lum bright="70000" contrast="-70000"/>
          </a:blip>
          <a:stretch/>
        </p:blipFill>
        <p:spPr>
          <a:xfrm>
            <a:off x="0" y="0"/>
            <a:ext cx="1219140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0" name="Retângulo 5"/>
          <p:cNvSpPr/>
          <p:nvPr/>
        </p:nvSpPr>
        <p:spPr>
          <a:xfrm>
            <a:off x="0" y="0"/>
            <a:ext cx="12085200" cy="4400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2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A transmissão da sífilis da mãe para o bebê, durante a gravidez, é consequência: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2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1" name="CaixaDeTexto 12"/>
          <p:cNvSpPr/>
          <p:nvPr/>
        </p:nvSpPr>
        <p:spPr>
          <a:xfrm>
            <a:off x="261360" y="673200"/>
            <a:ext cx="6256080" cy="522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pt-BR" sz="2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Sífilis materna não diagnosticada.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2" name="Retângulo 18"/>
          <p:cNvSpPr/>
          <p:nvPr/>
        </p:nvSpPr>
        <p:spPr>
          <a:xfrm>
            <a:off x="159120" y="1259640"/>
            <a:ext cx="12085200" cy="267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2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3" name="Retângulo 7"/>
          <p:cNvSpPr/>
          <p:nvPr/>
        </p:nvSpPr>
        <p:spPr>
          <a:xfrm>
            <a:off x="705600" y="6616080"/>
            <a:ext cx="665280" cy="17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  <p:sp>
        <p:nvSpPr>
          <p:cNvPr id="534" name="Retângulo 10"/>
          <p:cNvSpPr/>
          <p:nvPr/>
        </p:nvSpPr>
        <p:spPr>
          <a:xfrm flipV="1">
            <a:off x="231840" y="1531800"/>
            <a:ext cx="1212120" cy="323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  <p:pic>
        <p:nvPicPr>
          <p:cNvPr id="535" name="Imagem 1"/>
          <p:cNvPicPr/>
          <p:nvPr/>
        </p:nvPicPr>
        <p:blipFill>
          <a:blip r:embed="rId3"/>
          <a:stretch/>
        </p:blipFill>
        <p:spPr>
          <a:xfrm>
            <a:off x="231840" y="1143360"/>
            <a:ext cx="11468880" cy="5408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6" name="Retângulo 2"/>
          <p:cNvSpPr/>
          <p:nvPr/>
        </p:nvSpPr>
        <p:spPr>
          <a:xfrm>
            <a:off x="3389760" y="1856520"/>
            <a:ext cx="1920240" cy="2903760"/>
          </a:xfrm>
          <a:prstGeom prst="rect">
            <a:avLst/>
          </a:prstGeom>
          <a:noFill/>
          <a:ln w="57150">
            <a:solidFill>
              <a:srgbClr val="0000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  <p:sp>
        <p:nvSpPr>
          <p:cNvPr id="537" name="Retângulo 3"/>
          <p:cNvSpPr/>
          <p:nvPr/>
        </p:nvSpPr>
        <p:spPr>
          <a:xfrm>
            <a:off x="4101840" y="6264360"/>
            <a:ext cx="4925520" cy="218160"/>
          </a:xfrm>
          <a:prstGeom prst="rect">
            <a:avLst/>
          </a:prstGeom>
          <a:noFill/>
          <a:ln w="38100">
            <a:solidFill>
              <a:srgbClr val="000000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  <p:sp>
        <p:nvSpPr>
          <p:cNvPr id="538" name="Retângulo 4"/>
          <p:cNvSpPr/>
          <p:nvPr/>
        </p:nvSpPr>
        <p:spPr>
          <a:xfrm>
            <a:off x="261360" y="1196640"/>
            <a:ext cx="1109520" cy="19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9" name="Imagem 3"/>
          <p:cNvPicPr/>
          <p:nvPr/>
        </p:nvPicPr>
        <p:blipFill>
          <a:blip r:embed="rId2">
            <a:lum bright="70000" contrast="-70000"/>
          </a:blip>
          <a:stretch/>
        </p:blipFill>
        <p:spPr>
          <a:xfrm>
            <a:off x="0" y="0"/>
            <a:ext cx="1219140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0" name="Retângulo 5"/>
          <p:cNvSpPr/>
          <p:nvPr/>
        </p:nvSpPr>
        <p:spPr>
          <a:xfrm>
            <a:off x="0" y="355680"/>
            <a:ext cx="12085200" cy="495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2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</a:t>
            </a: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A transmissão da sífilis da mãe para o bebê, durante a gravidez, é consequência: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2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41" name="Picture 4" descr="TOMANDO INJEÇÃO - MEDO E DESESPERO - Giulia Kids - YouTube"/>
          <p:cNvPicPr/>
          <p:nvPr/>
        </p:nvPicPr>
        <p:blipFill>
          <a:blip r:embed="rId3"/>
          <a:stretch/>
        </p:blipFill>
        <p:spPr>
          <a:xfrm>
            <a:off x="6986880" y="1626840"/>
            <a:ext cx="3701520" cy="2604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2" name="Picture 4" descr="Resultado de imagem para alergias medicamentosas"/>
          <p:cNvPicPr/>
          <p:nvPr/>
        </p:nvPicPr>
        <p:blipFill>
          <a:blip r:embed="rId4"/>
          <a:stretch/>
        </p:blipFill>
        <p:spPr>
          <a:xfrm>
            <a:off x="6986880" y="4232520"/>
            <a:ext cx="3761280" cy="236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3" name="Retângulo 18"/>
          <p:cNvSpPr/>
          <p:nvPr/>
        </p:nvSpPr>
        <p:spPr>
          <a:xfrm>
            <a:off x="159120" y="1259640"/>
            <a:ext cx="12085200" cy="495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pt-BR" sz="2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</a:t>
            </a: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Não tratada.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pt-BR" sz="2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</a:t>
            </a: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Tratada inadequadamente.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2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4" name="Imagem 3"/>
          <p:cNvPicPr/>
          <p:nvPr/>
        </p:nvPicPr>
        <p:blipFill>
          <a:blip r:embed="rId2">
            <a:lum bright="70000" contrast="-70000"/>
          </a:blip>
          <a:stretch/>
        </p:blipFill>
        <p:spPr>
          <a:xfrm>
            <a:off x="0" y="0"/>
            <a:ext cx="122230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5" name="Retângulo 5"/>
          <p:cNvSpPr/>
          <p:nvPr/>
        </p:nvSpPr>
        <p:spPr>
          <a:xfrm>
            <a:off x="106200" y="106200"/>
            <a:ext cx="12084840" cy="304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457200" indent="-45720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A Sífilis na gestação pode resultar em diversos eventos adversos: 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aborto.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morte fetal. 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baixo peso ao nascimento. 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morte neonatal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Ou sífilis congênita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46" name="Imagem 12"/>
          <p:cNvPicPr/>
          <p:nvPr/>
        </p:nvPicPr>
        <p:blipFill>
          <a:blip r:embed="rId3"/>
          <a:stretch/>
        </p:blipFill>
        <p:spPr>
          <a:xfrm>
            <a:off x="8729640" y="4929120"/>
            <a:ext cx="2797920" cy="1708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7" name="Imagem 14"/>
          <p:cNvPicPr/>
          <p:nvPr/>
        </p:nvPicPr>
        <p:blipFill>
          <a:blip r:embed="rId4"/>
          <a:stretch/>
        </p:blipFill>
        <p:spPr>
          <a:xfrm>
            <a:off x="8729640" y="3153240"/>
            <a:ext cx="2797920" cy="1702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8" name="Imagem 15"/>
          <p:cNvPicPr/>
          <p:nvPr/>
        </p:nvPicPr>
        <p:blipFill>
          <a:blip r:embed="rId5"/>
          <a:stretch/>
        </p:blipFill>
        <p:spPr>
          <a:xfrm>
            <a:off x="5991120" y="3189240"/>
            <a:ext cx="1439280" cy="1701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9" name="Imagem 16"/>
          <p:cNvPicPr/>
          <p:nvPr/>
        </p:nvPicPr>
        <p:blipFill>
          <a:blip r:embed="rId6"/>
          <a:stretch/>
        </p:blipFill>
        <p:spPr>
          <a:xfrm>
            <a:off x="471600" y="3187800"/>
            <a:ext cx="2769480" cy="1702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0" name="Imagem 17"/>
          <p:cNvPicPr/>
          <p:nvPr/>
        </p:nvPicPr>
        <p:blipFill>
          <a:blip r:embed="rId7"/>
          <a:stretch/>
        </p:blipFill>
        <p:spPr>
          <a:xfrm>
            <a:off x="4632480" y="3191040"/>
            <a:ext cx="1358280" cy="1701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1" name="Imagem 18"/>
          <p:cNvPicPr/>
          <p:nvPr/>
        </p:nvPicPr>
        <p:blipFill>
          <a:blip r:embed="rId8"/>
          <a:stretch/>
        </p:blipFill>
        <p:spPr>
          <a:xfrm>
            <a:off x="471600" y="4929120"/>
            <a:ext cx="2797920" cy="1710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2" name="Imagem 19"/>
          <p:cNvPicPr/>
          <p:nvPr/>
        </p:nvPicPr>
        <p:blipFill>
          <a:blip r:embed="rId9"/>
          <a:stretch/>
        </p:blipFill>
        <p:spPr>
          <a:xfrm>
            <a:off x="4630680" y="4929120"/>
            <a:ext cx="2799720" cy="1710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3" name="Retângulo 20"/>
          <p:cNvSpPr/>
          <p:nvPr/>
        </p:nvSpPr>
        <p:spPr>
          <a:xfrm>
            <a:off x="106200" y="3670200"/>
            <a:ext cx="11237040" cy="138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ctr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GillSans Light"/>
              </a:rPr>
              <a:t>A sífilis congênita apresenta elevada mortalidade, podendo chegar a 40% das crianças infectadas em até 02 anos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Effect">
                      <p:stCondLst>
                        <p:cond delay="indefinite"/>
                      </p:stCondLst>
                      <p:childTnLst>
                        <p:par>
                          <p:cTn id="20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Effect">
                      <p:stCondLst>
                        <p:cond delay="indefinite"/>
                      </p:stCondLst>
                      <p:childTnLst>
                        <p:par>
                          <p:cTn id="36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EE571-9633-B785-4441-C58F6CFF2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F9A2E1D-81D4-6777-3F13-D0704079BE5D}"/>
              </a:ext>
            </a:extLst>
          </p:cNvPr>
          <p:cNvSpPr txBox="1"/>
          <p:nvPr/>
        </p:nvSpPr>
        <p:spPr>
          <a:xfrm>
            <a:off x="565889" y="971551"/>
            <a:ext cx="7092212" cy="4181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endParaRPr lang="en-US" sz="280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09E00FF-10D3-8E7D-5D85-D489B59E2138}"/>
              </a:ext>
            </a:extLst>
          </p:cNvPr>
          <p:cNvSpPr txBox="1"/>
          <p:nvPr/>
        </p:nvSpPr>
        <p:spPr>
          <a:xfrm>
            <a:off x="933449" y="4383"/>
            <a:ext cx="1125855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/>
              <a:t>RESERVATÓRIO • DEFINITIVO: Gatos e outros felídeos </a:t>
            </a:r>
          </a:p>
          <a:p>
            <a:r>
              <a:rPr lang="pt-BR" sz="2800" dirty="0"/>
              <a:t>                            • INTERMEDIÁRIO: Aves, </a:t>
            </a:r>
            <a:r>
              <a:rPr lang="pt-BR" sz="3600" dirty="0"/>
              <a:t>HUMANOS</a:t>
            </a:r>
            <a:r>
              <a:rPr lang="pt-BR" sz="2800" dirty="0"/>
              <a:t> e outros mamífero  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299FD77-649D-9E93-C6E8-3B0A391A0864}"/>
              </a:ext>
            </a:extLst>
          </p:cNvPr>
          <p:cNvSpPr txBox="1"/>
          <p:nvPr/>
        </p:nvSpPr>
        <p:spPr>
          <a:xfrm>
            <a:off x="3603452" y="1183306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/>
              <a:t>MODO DE TRANSMISSÃO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7C8FC5D-BF81-3D20-B721-004CA9575B8B}"/>
              </a:ext>
            </a:extLst>
          </p:cNvPr>
          <p:cNvSpPr txBox="1"/>
          <p:nvPr/>
        </p:nvSpPr>
        <p:spPr>
          <a:xfrm>
            <a:off x="252412" y="1932376"/>
            <a:ext cx="1168717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lphaUcParenR"/>
            </a:pPr>
            <a:r>
              <a:rPr lang="pt-BR" sz="2400" dirty="0"/>
              <a:t>Pela ingestão de alimentos/água ou aspiração pela manipulação de terra contaminados com oocisto.</a:t>
            </a:r>
          </a:p>
          <a:p>
            <a:pPr marL="457200" indent="-457200">
              <a:buAutoNum type="alphaUcParenR"/>
            </a:pPr>
            <a:endParaRPr lang="pt-BR" sz="2400" dirty="0"/>
          </a:p>
          <a:p>
            <a:pPr marL="457200" indent="-457200">
              <a:buAutoNum type="alphaUcParenR"/>
            </a:pPr>
            <a:endParaRPr lang="pt-BR" sz="2400" dirty="0"/>
          </a:p>
          <a:p>
            <a:pPr marL="457200" indent="-457200">
              <a:buAutoNum type="alphaUcParenR"/>
            </a:pPr>
            <a:endParaRPr lang="pt-BR" sz="2400" dirty="0"/>
          </a:p>
          <a:p>
            <a:pPr marL="457200" indent="-457200">
              <a:buAutoNum type="alphaUcParenR"/>
            </a:pPr>
            <a:endParaRPr lang="pt-BR" sz="2400" dirty="0"/>
          </a:p>
          <a:p>
            <a:pPr marL="457200" indent="-457200">
              <a:buAutoNum type="alphaUcParenR"/>
            </a:pPr>
            <a:endParaRPr lang="pt-BR" sz="24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D868911-A93E-9B54-EE4D-E32E1E820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5205" y="2444413"/>
            <a:ext cx="6909846" cy="312120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F493654-DDD8-07ED-79F6-A01A10A4E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908" y="3867428"/>
            <a:ext cx="4530530" cy="2571193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96E26FD7-4FCA-3FD0-3FEF-8128FFED94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9438" y="3867428"/>
            <a:ext cx="2360014" cy="2652440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1F8EFCE9-2A79-E6B3-2A7C-7530030C46DF}"/>
              </a:ext>
            </a:extLst>
          </p:cNvPr>
          <p:cNvSpPr txBox="1"/>
          <p:nvPr/>
        </p:nvSpPr>
        <p:spPr>
          <a:xfrm>
            <a:off x="153021" y="2855705"/>
            <a:ext cx="116871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 </a:t>
            </a:r>
          </a:p>
          <a:p>
            <a:pPr marL="457200" indent="-457200">
              <a:buAutoNum type="alphaUcParenR" startAt="2"/>
            </a:pPr>
            <a:r>
              <a:rPr lang="pt-BR" sz="2400" dirty="0"/>
              <a:t>Pela ingestão de carne crua e mal cozida infectada com cistos; </a:t>
            </a:r>
          </a:p>
        </p:txBody>
      </p:sp>
    </p:spTree>
    <p:extLst>
      <p:ext uri="{BB962C8B-B14F-4D97-AF65-F5344CB8AC3E}">
        <p14:creationId xmlns:p14="http://schemas.microsoft.com/office/powerpoint/2010/main" val="2528730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1" grpId="1"/>
      <p:bldP spid="14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4" name="Imagem 2"/>
          <p:cNvPicPr/>
          <p:nvPr/>
        </p:nvPicPr>
        <p:blipFill>
          <a:blip r:embed="rId2"/>
          <a:srcRect t="17274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5" name="Imagem 4"/>
          <p:cNvPicPr/>
          <p:nvPr/>
        </p:nvPicPr>
        <p:blipFill>
          <a:blip r:embed="rId3"/>
          <a:stretch/>
        </p:blipFill>
        <p:spPr>
          <a:xfrm>
            <a:off x="4059360" y="310680"/>
            <a:ext cx="7819200" cy="437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6" name="Retângulo 5"/>
          <p:cNvSpPr/>
          <p:nvPr/>
        </p:nvSpPr>
        <p:spPr>
          <a:xfrm>
            <a:off x="4059360" y="310680"/>
            <a:ext cx="712440" cy="179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  <p:sp>
        <p:nvSpPr>
          <p:cNvPr id="557" name="Seta para Baixo 2"/>
          <p:cNvSpPr/>
          <p:nvPr/>
        </p:nvSpPr>
        <p:spPr>
          <a:xfrm>
            <a:off x="3311640" y="1460520"/>
            <a:ext cx="206280" cy="133056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solidFill>
              <a:srgbClr val="3B859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Retângulo 9"/>
          <p:cNvSpPr/>
          <p:nvPr/>
        </p:nvSpPr>
        <p:spPr>
          <a:xfrm>
            <a:off x="317520" y="265320"/>
            <a:ext cx="11570400" cy="6325200"/>
          </a:xfrm>
          <a:prstGeom prst="rect">
            <a:avLst/>
          </a:prstGeom>
          <a:noFill/>
          <a:ln w="76200">
            <a:solidFill>
              <a:srgbClr val="BFBFBF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  <a:ea typeface="SimSun"/>
            </a:endParaRPr>
          </a:p>
        </p:txBody>
      </p:sp>
      <p:sp>
        <p:nvSpPr>
          <p:cNvPr id="559" name="CaixaDeTexto 3"/>
          <p:cNvSpPr/>
          <p:nvPr/>
        </p:nvSpPr>
        <p:spPr>
          <a:xfrm>
            <a:off x="2250720" y="556200"/>
            <a:ext cx="9190800" cy="76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SimSun"/>
              </a:rPr>
              <a:t>       </a:t>
            </a:r>
            <a:r>
              <a:rPr lang="pt-BR" sz="4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SimSun"/>
              </a:rPr>
              <a:t>TRATAMENTO SÍFILIS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60" name="Picture 4" descr="Sífilis: número de casos sobe 85% em Três Lagoas | JPNews Três Lagoas | RCN  67"/>
          <p:cNvPicPr/>
          <p:nvPr/>
        </p:nvPicPr>
        <p:blipFill>
          <a:blip r:embed="rId2"/>
          <a:stretch/>
        </p:blipFill>
        <p:spPr>
          <a:xfrm>
            <a:off x="2466360" y="1803240"/>
            <a:ext cx="6891480" cy="3925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CaixaDeTexto 1"/>
          <p:cNvSpPr/>
          <p:nvPr/>
        </p:nvSpPr>
        <p:spPr>
          <a:xfrm>
            <a:off x="1028880" y="1967400"/>
            <a:ext cx="2628360" cy="254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 defTabSz="914400">
              <a:lnSpc>
                <a:spcPct val="90000"/>
              </a:lnSpc>
              <a:spcAft>
                <a:spcPts val="601"/>
              </a:spcAft>
            </a:pPr>
            <a:r>
              <a:rPr lang="en-US" sz="3300" b="0" u="none" strike="noStrike">
                <a:solidFill>
                  <a:srgbClr val="FFFFFF"/>
                </a:solidFill>
                <a:effectLst/>
                <a:uFillTx/>
                <a:latin typeface="Calibri Light"/>
              </a:rPr>
              <a:t>       TRATAMENTO SÍFILIS ADQUIRIDA E GESTACIONAL</a:t>
            </a:r>
            <a:endParaRPr lang="pt-BR" sz="3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62" name="Picture 2" descr="tratamento de sifilis em gestante - 1"/>
          <p:cNvPicPr/>
          <p:nvPr/>
        </p:nvPicPr>
        <p:blipFill>
          <a:blip r:embed="rId2"/>
          <a:stretch/>
        </p:blipFill>
        <p:spPr>
          <a:xfrm>
            <a:off x="4777200" y="284400"/>
            <a:ext cx="6779880" cy="6014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3" name="CaixaDeTexto 2"/>
          <p:cNvSpPr/>
          <p:nvPr/>
        </p:nvSpPr>
        <p:spPr>
          <a:xfrm>
            <a:off x="107280" y="5337000"/>
            <a:ext cx="3099600" cy="119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3600" b="0" u="none" strike="noStrike">
                <a:solidFill>
                  <a:schemeClr val="dk1"/>
                </a:solidFill>
                <a:effectLst/>
                <a:uFillTx/>
                <a:latin typeface="ADLaM Display"/>
                <a:ea typeface="ADLaM Display"/>
              </a:rPr>
              <a:t>DURAÇÃO </a:t>
            </a:r>
            <a:endParaRPr lang="pt-BR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3600" b="0" u="none" strike="noStrike">
                <a:solidFill>
                  <a:schemeClr val="dk1"/>
                </a:solidFill>
                <a:effectLst/>
                <a:uFillTx/>
                <a:latin typeface="ADLaM Display"/>
                <a:ea typeface="ADLaM Display"/>
              </a:rPr>
              <a:t>IGNORADA!!!</a:t>
            </a:r>
            <a:endParaRPr lang="pt-BR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4" name="Seta: para a Direita 3"/>
          <p:cNvSpPr/>
          <p:nvPr/>
        </p:nvSpPr>
        <p:spPr>
          <a:xfrm rot="19551000">
            <a:off x="3159000" y="5457240"/>
            <a:ext cx="1665000" cy="33984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234E57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" dur="5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" dur="5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7" presetClass="emph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autoRev="1" fill="remove"/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5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5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5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7" presetClass="emph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50" autoRev="1" fill="remove"/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animClr clrSpc="rgb" dir="cw">
                                      <p:cBhvr>
                                        <p:cTn id="24" dur="250" autoRev="1" fill="remove"/>
                                        <p:tgtEl>
                                          <p:spTgt spid="5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25" dur="250" autoRev="1" fill="remove"/>
                                        <p:tgtEl>
                                          <p:spTgt spid="5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5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7" presetClass="emph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animClr clrSpc="rgb" dir="cw">
                                      <p:cBhvr>
                                        <p:cTn id="30" dur="250" autoRev="1" fill="remove"/>
                                        <p:tgtEl>
                                          <p:spTgt spid="5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5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5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5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5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4" grpId="0" animBg="1"/>
      <p:bldP spid="564" grpId="1" animBg="1"/>
      <p:bldP spid="564" grpId="2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Retângulo 1"/>
          <p:cNvSpPr/>
          <p:nvPr/>
        </p:nvSpPr>
        <p:spPr>
          <a:xfrm>
            <a:off x="2795400" y="127800"/>
            <a:ext cx="6523200" cy="70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40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 Reação de Jarisch-Herxheimer</a:t>
            </a:r>
            <a:endParaRPr lang="pt-BR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6" name="CaixaDeTexto 2"/>
          <p:cNvSpPr/>
          <p:nvPr/>
        </p:nvSpPr>
        <p:spPr>
          <a:xfrm>
            <a:off x="382680" y="942480"/>
            <a:ext cx="10757520" cy="310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Exantema máculo-papular pruriginoso, febre, cefaleia, artralgia, 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    mal-estar geral.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Não configura uma reação alérgica.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Benigna e autolimitada – 12/24 horas.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Não requer suspensão do tratamento com penicilina.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Sintomáticos.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Mais frequente na Sífilis recente.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67" name="Picture 2" descr="VOCÃ SABIA QUE DEVE TOMAR PRATA COLOIDAL AUMENTANDO AOS POUCOS POR CAUSA DA REAÃÃO DE JARISCH-HERXHEIMER?  ATENÃÃO &#10;Assim, qualquer pessoa que sofre deste efeito deve tentar manter o consumo de Prata Coloidal a uma dose mais baixa ou parar por alguns dias e, em seguida, reiniciar a dosagem de menor para maior.  A prata Coloidal NÃ£o Ã© tÃ³xica  e deve-se ressaltar que a maioria das pessoas nunca experimentou a reaÃ§Ã£o de Herxheimer.  O Ãºnico "/>
          <p:cNvPicPr/>
          <p:nvPr/>
        </p:nvPicPr>
        <p:blipFill>
          <a:blip r:embed="rId2"/>
          <a:stretch/>
        </p:blipFill>
        <p:spPr>
          <a:xfrm>
            <a:off x="6522120" y="3350880"/>
            <a:ext cx="3793680" cy="33757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8" name="Imagem 4"/>
          <p:cNvPicPr/>
          <p:nvPr/>
        </p:nvPicPr>
        <p:blipFill>
          <a:blip r:embed="rId2"/>
          <a:stretch/>
        </p:blipFill>
        <p:spPr>
          <a:xfrm>
            <a:off x="4712040" y="0"/>
            <a:ext cx="2766960" cy="1175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9" name="AutoShape 2" descr="data:image/jpeg;base64,/9j/4AAQSkZJRgABAQAAAQABAAD/2wCEAAkGBxQQEhQUExQUFRUVFRUXFhYUFRcXFxgYHR0XHxcXFxcYHSggGhwlGxoYIjEiJSkrLi4uFx8zODMtNygtLysBCgoKDg0OGhAQGSwlHyY0LCwsLC8uLCwtLCwsLCwsLCwsLCwsLCwsLCwsLCwsLCwsLCwsLCwsLCwsLCwsNCwsLP/AABEIAPAArAMBIgACEQEDEQH/xAAcAAACAgMBAQAAAAAAAAAAAAAABwUGAQIECAP/xABMEAACAQMCAwUEBwMHCAsBAAABAgMABBEFEgYhMQcTIkFRFGFxgSMyQlKRobEVM3IkNENigrLBU2NzkqLR4fAIJSY2VGR0dYTC8Rb/xAAaAQEAAwEBAQAAAAAAAAAAAAAAAgMEAQUG/8QAJxEAAwACAQQCAgIDAQAAAAAAAAECAxESBCExQSJRBRNxgUJhoRX/2gAMAwEAAhEDEQA/AHjRRRQBRRRQBRRXDrWpJawSzuQFiRnOeXQZx8+lAdjGqVxHxiIy0RUx5wFyx798/wCSgTLfMkfCqteca6lcQgCOGEOoLGN271VPVV3gqGx588Z6UcP66lmGCac6sfrSLPHI8nveR9rE1VWWUWLFTCe6lhKBYnjJwWlknmBxz5lGj3NyzyDH16cq+VnpExugkckFs7oJVZYC/fYOGO9JFyRkHIAyG5jlU43G6OuGs7kgjxKViYfA+PnUINc7wi1tIp7ZGZ5JGkAGxPtLBzO0s5+WSarrNqW320SePRZf2pqds6o0Uc6M23vWYgDrgnaCyg5C4IbHLxHyno+Jlj2i6Q2xY4yzB4s5wPpQMDPluAqjnhqMYmCuHzkTB373Prvzk+nPI8q6LDjVQkkFxFLJLGxR+7jBSRTzQ8yFGUIyD55rP035CM++HofrGcjgjI5jyI6VvSl0ji32JwkFpc+zEEmNmiAiPXMI3E4PmvT09KZ2laglzEksR3JIoZT7vf7x0+Vb5pPwVuWvJ2UVgVmpEQooooAooooAooooAooooAooooDBqpa9pyXt/FBMN0MULTGM/UkcttXcPPaATj1YVL8Wav7FZz3G3d3UbMFzjJHQE+QziqbpM13G8N9fSxsjpsZI49ncCUrtO7J3rkKDnGMk1zejuj58VcN2iRlrWVoZFmgjKRtuQF3VcNE3Tk2eWM1zajwxPHyjuEkkIJWNoNpIGNx3CTCgA+da8SJGbu1hlSKaX2mEQ3CnFwiq+9llQjLKFU+NSQfQdas9vC0skpkjKLuA8R+uqHKYwfqDmx9S2PKqckzvui2KrXZlRg0G8kQOnszA9AWkUnng/ZIHnXyl0e+gdZ2hjKIpWRYpTI5QkeJV2DJU88emaYWn3qTpvjO5MsAw6HaSCR7sg/hXTWaplpy15L3ul5KE3EcZTYHLekYVt+fTbjP41DW2kXve3L91EWciXaZyD3e0BNuEIPJccj1zTN1DUEgQySttQFQWJ5DcQAT7smoy7tGikieFSy94PCoGFDZ7w5+4wO7A+0oPmap6Xo8WBPivJW20/JW7Dhq9uI0lj9l2SKGXLyZwemfD1q1dn0Elus9tMVLxSb/ox4NsoDeHPPru6+fxqK4dvO4eTezFYJ5ohyKxxo7kqAeksjMygD7I/PjPFs0Mk96lqHs5JoojKZdsu1SIt4j24I7wnBzzFelMTPdFNXVeRn1mtYzkZrarCAUUUUAUUUUAVis0UAUUUUAUUUUBEcWaZ7XZ3MH+VhkUfxEHafxxSpi1kGzs1dMmXTrrvG9yqFVSMcyXx8CadUgyKSt7ftYwDT7i3lUi5RLafYDHJH3yMMv9lsciPPGfhGiUsuthoRZ4J7h3aWMbgmcxoSm0BARkYU45YySSahp7e7v5Lq1eeFFjdcoYGJeM+JclXGQRgEedXk1A61ojSSieK4a3k2iNmCK4YZ8IIJHPJ65rPGT5fItyQ+Hw8ld03hm50W1l7u7h7td0rB7dic+i/ScvIV1W37WeITCSAbk3iJk8WMZAwBjPu3da47+K5RmW6e9ngR1JEVvHtlUFTuyrlgoOcjGSBU7/AP3Wn/8Aio933ee/P3duM591WZGv8UVYppL5sgr7h+51q0j7y7hEbMH2rbEMGUkFW8fkcg10G1vNOFvbx3EDCWXYkfcMNo5s+CXOFVdxxWLG0mklPsj3VrDJul+kgTu1ZuZK7nDeInOMcjmpvStGZJ+8nuTcSIhCAoqbA3U4BOScYz8a7Vxx1ojMZee99iM4w08W+66TLNIyRlGY92jyYjWdFJwrhmXJxzHvqLTbcrY20aDEl7Is48ilqWwD/V8Mf4VauNwPYLkn7MRYH0K4YH5EA/KuDgqRb679riikjt4oWWN2UoJpJSplcKefLaBnzyajjfIuyLTGEnStq1FbVeUhRRRQBRRRQBRRRQBRRRQBRXyklCkAkAscKCepxnA9eWa+gNAFVftG0lrqxlWMZlj2zRD/ADkZDAfPGPnVoNaSuACSQAOpPSgKroOrrfWqTxMB3iem7a45MCPUNnlXHPpc0Ui3HePcsgYNE21Rhsc4QPCrgfezkEjIzVD13WU0y9lm0uRbqKXx3NrGGZY2+1IHQELkf49fK/8ACnFdvqUW+FvEPrRtgOh9CPT3istw4e14NE0q7M6E4jtvtyrE2MlZj3TD4h8Vj9v2Wc+02ufXvI8/jmpWWMMMMAw9GAI/A1DT8Pks22UKjnJXuImZfURuR4R8QagtE3s+j8TWpJCTLK+MhISZHPwCZzXOtjNcuJnLWwXIiWMjvSDjJm5FccvqcwOuc1OQxhQAoAA8gAP0r4alqEVtGZJnWNB1ZiAPl6mif0Gvsq3addtb6VMC26SQJCCBs3F2APIdPDn8Ku3C+n+zWlvD17qGNM/BRSY1Hig391DeS2ty2lW0hKsiZ3SDkJXH3QfTpj15U5eH+Ira9TdbzJIMZwCNw/iXqK1Y54oz3W2S9ZrANFTIGaKKKAKKKKAKKKKAKwazVV7RuKRpllJN/SHwRD1c9Pw6/KgFR2vcTz3F6BaFtmm4kd0PSQkAsfcOS/NqYHCfajaXUNv3sixzyt3bRk9JAOufJTywT64qu8GWMOk6TLc3via5BeUNzZgwOyPn1JyT8TUV2e9lKXFtLNdqUM6sII/tRKc7ZCT1bpjl0+NUT1Evf0v+ndF54j7Soo5BbWUZvbpuQSI5RT6u46Ae78q+MHBNxfkSarcF1yGFpDlYF9A56v8ApXD2QSJZtNpssSRXULFt6jBnjPR8nmcfhjFNEVcjhx2WmxW8YjhjSNAMBUUAflSFutBV5Y0jJhuDc3CtNEdrpgyO2MEeQGPca9DkUreNtL7jVbSZCAs/fl1x/SpC4Dg+9cA/w1ZFJJpryVZIdOWn4eyF4d4muYY0E9ymPEN91GTGcEgHvoyCh5fVYH+I1bIdTvpEBRdObPR1uXKn+yF9PLNLfTdNa8gRrhsoV8MaZCjr42+82eeOgql3dksEjxOF3IcZIHMdVP4EVo/8/lp70n9lGD8iqqsfmp86HRqWuXMf7+7tYy2VWGyQzzMfcWbw/EqQKo15w137Ry3ksspeUB90hOxX8KBSOWVYqTgYODUZwPpvePNKjGMrtVCnTp4tw+0DVpv7hu7dJRtfblWH1GZea4J6HIHI/nVmHoomKdf0zH1f5DJ++ccPstcl77jN7OJWaxSKTBe3aS3bl12MQpI8sptPzrj4g7NrWdu+gLWdyDlZrfw8/wCso5MPWtOzy4zNdgZ2yC3uF9PHGFbH9pCfnV5rAewhcRcX3mmMI9Ug3QjkL23BKH0MqfZ+NX3T7+O4RZInWRGGQyEEH5iuiRAwIIyDyIPQ/GqHqvBstmz3GkuIZGO6S2b+by+uB9h/eKAv+aKgODuI01C3EoGx1JSaInxRyDk6H4Hz86n6AKKKKAKKKKA1Y0jeKLxNb1fu3YCx04M0rZ8JII35PTmQF/smmB2q8Vfs2xd1OJpPo4fXcerfIc6UHZpw4+pR9wMpaq6yXcnnO4/dwqfIKOv8RPpULepYRdNGsm1+6W9nXZYW5ItoXH70+cjDpjkP09auza22e8RB7MpCmT7TZONyDzQHl788ulfIiOZe7QBLKAYcjkr7f6Nf6g8z59PWpC0tzMVkddqLjuovu+jsPveg+z8ayOZU7fj0i1LRWu0nhp5VjvbXw3lp40IHORRkmM+vLOPiR512cF9pNpqRjiVtlwyZaJlIwR9YKx5H1q3Yqra9wXDJA4t1SCcSd/FKq4KzDmGJGCQehHoaYc6S4sg0XAGqV2hIO+sDjn30yg/GCXl8zipTgziH22Jg693cQt3dxF91x5j1VhzBqP7SJCiWjeQvIgSeg3Bl/wAcVtIi10CB7WK3WT6lxGXhP3XGe9iJ9QQWHuJ9KqnFSg3k39j+6tN/TdE/aOixx4EcsbTd0557JIppFDcsdduD7mpLaxcl7mXeCsg2rIp+y6jaw94yM599et0fUcuOOjyr6NY89Zo9rv8AyT/Z/Jhp096N+WOnyqz3dr7S8VqBn2l9re6NfFIx9PCMfOqjwH/OJv8ARp/eNMrs0tGmvLm6P7uJRbxe88mlI+eB8qu6jKseFr7bR589L+38jyfhJNnR2dp3Usaf+VdOvlDMyjl58j1pj5pXcFyfy+3U9e61HA/q+0Ltpl3cW9CuSMjqvIj0IrxD6U+wNBFQegXsxklguAC8W0rKvISo2dr7fstkEEZPMVOZoBZa1ONI1iO4Pht9RHdS46LMuNjn45/M0zFNVPtQ4aGo6fLEP3ifSxH+uoPL5gkfOvj2U8U/tGxRn/fRYjlHnuA5NjyyOf40BdKKxWaAKKKKA87cU97xJq5ggbEFvlN55qq5HeOB5kkYHrgU2bzRxZ2aQ26kQx47xE+u8f28H7x6n150tOO9Nk4f1KPULZT3EzHvEHJQT9dD6Buo94NOfStQjuYo5om3JIoZT7j/AI1k6mqnT9E4emcNpbd/tYrshTHdRYxnHR3H6L5dTz6TQrWRwoJJAAGSTyAHqTUNpfFtlcyd3DcwyP5KrjJ+HrWW3eR7O7Jyg1gGs1UCj8WQNaXtpd2+O9mlS2mi6CZG6MT5Mgyc+grt7Urctp7OP6CWCY/BJFLE/BcmpHinRPbIgFbu5o2EkEo6xyDofeD0I8wTXPwvrg1CGWGdAs8WYrmE8wCR1HqjA5B99el098pINEVwLrSRzT2cjBWMrTW+48pY5AGOw+ZDbsiq52vcB7i2oWy+MD+URqObjkO8UfeA6+or66jwVd2690sMWoWqEtCrv3U8XXAViCCR0B5dBUfPeTxgEnWLXu1OV2CdAuDk7iGBHzrVFOaVIi1taKpwLC8++O28U0zBM4JWKMDxSuR5dcDzNO+OOHRtO2g+CCM8z9Z5CT5ebM56eppZ6YRaJF7NeXpF0XnCwW8bPIOW5mAjJUDPu61KQ6XfXLqEtp2KZ2XGoSgqh6d4kC9W5nrip5ctZPJXjwzDbXs7uz+yY3yliN1tZbJAOYEkz72BPqNufnTRqE4T4eWwh2bjJI7NJLKww0kjHmxHkOgA8gKm6qLSt6lqIt73n9u25DzZlkVUVfnIf+RUobgW8JeZgMc2OPM9AB588KB58qqHH+qxWN/p1zMAI/5RGzkZ25QEY9+R+ZrbhJptUlF/OCluufY4D6dPaJPViM7R0AJoC62zl1DMNpPPaeZHoD78daS0IGga+2fDaXoOD0VSxz/svkfB6eFKvt3voHtktO7aa6c74VjGWjA+s5wCcEZGPP5UA1FNbVXuANSF1p9rLnJMKBvM7lGGz8xVhoAooooCM4g0aO9gkglGUkUg+oPkw94POlD2ZavLpF7JpN2fCWzA3QZOTyz9lxz9xB9aeNJrtx0f2y8063jCrNMZl71j0UbDtI8/Mj38vOo3KpaZ1H11e8biC7NtExGn2zAzyLn6dx0jB6Y//fSvv2pXMNraQxRoFnM0RtY41AYOrLzXHyHvzUpe3drw/YKMeFOSKMBpZMevqfM+QqJ4D4emnlOp3/OeQfQxkcoo/skehweXoPjVC0v4Rbx9eybj45mjnhjurGS3jndI0mMqPiRvsyKo8OTy6nrV4BpW8aa0811DaWtubpoJEuLhVcIF2c40LkEAlsH5e/la+COLf2isweB7eaCTZLEzB8E8xhsDPL3VRlxduSRF9nos5pU8VamX1y1j09Q11GMXT58Hc8sxyepA556jIFWPtG4tNlGkNuN95cEJAnXGTguR6D9a6uzng0aZAS533Mx3zyHmSx57QfQfmcmrOmxtfIi2W4Vy6vAHglQ5w0bg49Cprsri1ufu7eZ8Z2xSHHrhTyrYRFP2aAtdaZ0wmmyk/wBpkH+6nKBSj7Lo8Tae3rpsg/B4/wDfTcFAZooooBc9tNkkkFm0ihkS9hDqSQCr5Ugn05imDAgVQFAAAAAHQDyAqr9qWntcaZcrHneqrKuOuY2Dj+7UxwxqQu7SCdeQliR8ehIGR8jmgN9XuJQm2BQ0rclLZ2KPN2x1x93zPL31wcO8Lx2heUky3EvOWdx43PoB9lfRR0FWCjFAUXhAixv7rT+iN/KrceiufpYx/C/P4N7qvQpe9okRgvtLvFH1ZzbyHOBtkHhyfiD+NMJaAzRRRQBVW424OTU1jy7QzQtvhmQAsh5Z5ZGRyHLPlVprBoBIWvD5l1ww31012bWFZIw6BASeZGwEjA5Enz5elW3jXiN4NltajvLy45RqMfRjzlceQA6evyqS424Di1FkmWR7e5j+pPH9Ye5hkbh/xpXdnnEMNncXr30jvIJBEt06swIXcCmeYUnAOM/pVVxvuWTXovNnbQaDZEsTJIxy7D69xO3QDPPmTgenWttNf9j2lzfXhzPcN3rov38ARwJ6kchn4+lcvCU6alI+qzsqwW5dbaNj+6C57yaT0Zh0z0A99fTQrJtbulv51ItIGIs4j0kYHncOPj9X4VXx5PT/ALOU/o6uzzhuVpH1K+H8qn+on+Qi6Kg95H/PWmEKwq1tWldiAUvu2a9lSzSOMlFnnjilkH2UY8+Y6Z6Uwaj9c0iK9gkgmXdHIMMOh65BB8iCAQfUUAmtQ0WPTUe6tFlhktAjBy5KSqSNyEE4IPT44p2abcd7FHJjG9FbB8sgHFKnTuAlfUpLZ7q5ktrZIJRC7ZDli2FYjqqlVPn0puoMCgNqKKKA+c0YZSpGQQQR7j1qi9lLmFbuwbrZ3Lqv+jcl4zj0wavppMcbcPw3PEMETs6LcQZcxuUJZQ23mPgPwoBzbqwwyOVVyz4Tjtx4bi7AXze5kYfPeTUl+3LZPC1zDkfelTPxPOgKB2r2MsMVvO91K0Yu7ffGwQIF3ZyAq5yCBzzTRU1QO1uWK60i5EciPtCP4GVvqsCTyPSrDwHqntdhazebRLu/iAw35igLBRRRQBRRRQGrUoOxOyS4g1SKVQyPcsrKehBBzTgalH2AzD/rJPMXIb3YO8D+6aA4NF7LbiG8ntu8Yaa5jkfn+9AJ2xe4jzPmMU57eFUUKoAVQAAOgA6AV9MVmgCiiigA1TNc7RrS0vo7KQsZHKhmUDZGW+oH55yeXTOM1cqq2scCWV1dJdyxZmQqchiASuNpZejYwKA49Lc/t28XyNnbH55f/fV1qi6bIBr92MjJsrfA9cM2cfjV6oDNFFFAYNITtb1G5tNZjuoY2YQQKVYxs0ak792SBjz9afZqC44hD6fdqRkGCTkPgaAottwQ2oxxzajdz3HeRq4iQ91Em4BgAo5nGep9KlIuzfTVUD2VDgdWJJ+ZzU5w7/NLb/08P9xakM1jrJW/JrmJ14E72kdnNpBBHJbIY5HniiGXLJ4zjJBz+VNDs54Zk0uzW3klWUhmYFVIChue3mefPPPlUB2qcrJXHWO5tnA9cSKMfnTHzWjE257lGRJV2NqKKKsKwooooDDUkuwG4xdalHywWVvfyeQfhzp2GkR2ZE23EN7Aft995Afa3D4cjQD4FZrArNAFFFFAYNKbjjXNWi1aCO2SQ2/0fIR5R8/vN745Y5+mMU2qxigFzZ/95pf/AG9P7wpjCllHMV4pZRjDWIz8uYpm0BmsVmtSaAq3FPG8VlIIFR57hl3CJMDC/edzyUfnVK1vjDUJ4nH8ltkZWGDulYgg8tzbQPjXJ2jX0cGrllLStJbBZI4hvdWVgU3DyypPXFUWHQbmZizxAnJw1w5Jxk4GwZxyxVVU0/OkXRCa3rY5dG1yE6bBKZkiUQRqWLKSjKApBHmcg1L63qMNtD3s8vdxgg7t2M+YC/ez6CkpFwPA9obiS4HfAOzQJEFA7sgSqWyTyB5Hl1FdzcJQuVLvPIq/VSSUso6dAeY6dKopwu7ZZHKvBae1jWYJdMZYpo3eV4u7EbgsSGByMHIwBmqLpmsajaN3kV7LKcc47hmkRvd4mOOvlipO+4StpB4U7pvJ4+RHy6Gq1pkzq8kEhy8TYyftL6/p+NdnIuPxJfq+XzPQnAvFkeqWwlTwuPDLHnJR/T4HqKsma8+9mep+xasEJIjvF2EeXeLzUn8T/rV6BzWqXtbMtTxejaiiiukTBpEcSP7DxTBJjwzGLPLr3gMZ8vvYp8Ujv+kRZGOWyu16gtGfipDp/wDb8qAeArNUnhftMsL0KomEchAyk3gOfMAnkefpVxjmDfVIPwOf0oD60ViigM0VpI4XmSB8agNY41sbTPfXMSkfZDBm/BcmgKdn/tX/APB/wppCkHDxnaT8SQ3ay7YO5aPfICo3d3IBnPQEkc/fTus9Xgmx3c0T5GfA6sfwBzQHfUHxtqbWljczp9aOJmX4+X61NZqA4+szPp13GORaFwPjjIH5UAouFrTZArsS0k30sjnmzM3PmfnUwKjOGZt9pAf82oPxXwn9KkjXk5Xuns9XGkpWjhn0AzliGnCSFTJHGxEcjDGC4xzOAB8q7hXJxJOECoqyM0MiSCTZ9GNyg4Bz/D+BruguXkjLSJCocK8fdk7hz5hs55Efhiu02+zfgs/TxnmvZrVI4vg7i7hn+zKNjfEdPy/SrvUNxfp/tFrIv2lG9fiv/DNMNarRXlW57eisazE2wOhIeJhIhHUEc/8An4V6R4d1Zby2huF6SorYHkSOY+RzXnLTLjvIkY+YwflyNXHsx1+7gtGjgtZJ4Vnk7uReQx4SVGTzwxPMVuwtraZi6hb1S9jxoooq8zhUdreiw3sZiuI1kTOcMPP1HoakaKATOt9g0LsWtrlogeYSRA4HuDAg4+NV6Hsh1a0YtbXCA5HOOV4yfeRj9a9DYoxQHnttC4mh3ESzN8JlbPwDVUdW4r1aGUxz3N1HIuAVLbCM9OQr1iVrz9/0idH7u6guh0lj7tv4k6H5qf8AZrqAu7x7q4/fTSSAnOHkZhn4E4rnj0k+bD5CpC1fcoPur6Zr3MfQ4XKowX1FptEaLBQ2OZGM1n9mYOUYj09fxFdLH6QfwmugVKekw1tNCs1rXc1stSvoB9FdTKMYwJXxj3DPKpLhHh6916WSM3L7Y8PI8zu6gk8sLnmTg/hUReSbUJ/Cnp2CaN3OnCYjxXDs/v2qSq/oT8683rcMYqUyacN1a2yicJRNbNcWbkF7aVlz6qT1A9PP51Y6+PaHaeya1HMBhLyLa3pvXAB+PJazcXCRjLsqj1YgfrXg9RjfPsvJ63T3uO5098SNrFmQqV27jjBHT3etaZAVFVcBF2jmScZJ5k/Gq9ccXW4O2MvM56LEpYmuuzg1W7/cWPdKej3DbfntOMfhXJw5GTeeJ9krXHearDD+8kRfcSM/hXZB2UX9x/Or8Ip6pAhPy3ZH+NWHR+xzToObo87eZmbIP9lcCrp6X7ZRXVfSE3wxor6jdPZ2rfQM5dpcHwRHqMevkPXFem9K0yO1hSGFdkcahVA/x99Y0zR4LYYghjizjOxQucdM46+f413YrWkkZHTZmiiiunAooooAooooApfdt2ke0aXKw+tAVlHwBAb8ifwpg1FcSapFaW000+O7RCWB57vLZjzJ6Y99AeRLC8VVw3rXV+0U9T+FcvEOqm7uJJyiR7zyRAAqr0CjA9POo3NbcfXZIniimsEU9sk3v13hsHABFdSX6Hzx8ags1mkddllv/YrBDRMY9qkjhj6u6qOXmTj/ABr13ounrbQRQpyWKNEHwAAryv2Z8TDTb2ORwDE+ElBA5KejgnoVODXrKKQMAQcggEEehrNly1krlRZMqVpFY4+4NTVkiRpWhMUm8OgBboQVGTy8jn3VGaX2S6dEd0iPcN5tO5fPxHIVfqKrJHDYaVDbjEUUcY/qIo/QV2Ba2ooAooooAooooAooooAooooAooooDUmvNvbZxx7dcezQt9BAcEg8pJPM/Beg+dNntj1e4tdPc2yMWkPds65JjQg7mAHu5Z8s5rzBZ2ckzhIkaRz0VFLE/IUBz1ZdE4Hvb23a4t4TIits5EBifPaD1x51duDexSeYpJet3EecmIDMrD0JzhPzp86RpUVpCkMChI0GFUfifiSSTQHmW27JNUdd3s4X3M6hvwzUJccHXsQnaS3eNbdQ0jOMAAkAYPRs58q9hYri1fTI7qGSGVd0ci7WB9Ov64PyoDxXXonsG4u9pt/Y5D9Jbr9Hnq0OeX+rnHwxS64y7JbyzdmgVrmDPhaMeMD0ZOZ5dMjOfdUFwml5ZXsMscEwkSQDDRuMg8mVuXIEGgPXQrNaRdBmt6AKKKKAKxWaKAKKKKA//9k="/>
          <p:cNvSpPr/>
          <p:nvPr/>
        </p:nvSpPr>
        <p:spPr>
          <a:xfrm>
            <a:off x="155520" y="-14436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 defTabSz="457200">
              <a:lnSpc>
                <a:spcPct val="100000"/>
              </a:lnSpc>
            </a:pPr>
            <a:endParaRPr lang="pt-BR" sz="1800" b="0" u="none" strike="noStrike">
              <a:solidFill>
                <a:srgbClr val="000000"/>
              </a:solidFill>
              <a:effectLst/>
              <a:uFillTx/>
              <a:latin typeface="Calibri Light"/>
            </a:endParaRPr>
          </a:p>
        </p:txBody>
      </p:sp>
      <p:pic>
        <p:nvPicPr>
          <p:cNvPr id="570" name="Imagem 6"/>
          <p:cNvPicPr/>
          <p:nvPr/>
        </p:nvPicPr>
        <p:blipFill>
          <a:blip r:embed="rId3"/>
          <a:stretch/>
        </p:blipFill>
        <p:spPr>
          <a:xfrm>
            <a:off x="5276880" y="940320"/>
            <a:ext cx="1637640" cy="2285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1" name="Retângulo 9"/>
          <p:cNvSpPr/>
          <p:nvPr/>
        </p:nvSpPr>
        <p:spPr>
          <a:xfrm>
            <a:off x="460440" y="4177800"/>
            <a:ext cx="11915640" cy="181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457200">
              <a:lnSpc>
                <a:spcPct val="100000"/>
              </a:lnSpc>
            </a:pPr>
            <a:r>
              <a:rPr lang="pt-BR" sz="2800" b="0" u="none" strike="noStrike">
                <a:solidFill>
                  <a:srgbClr val="000000"/>
                </a:solidFill>
                <a:effectLst/>
                <a:uFillTx/>
                <a:latin typeface="verdana"/>
              </a:rPr>
              <a:t>Reação alérgica à penicilina 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2800" b="0" u="none" strike="noStrike">
                <a:solidFill>
                  <a:srgbClr val="000000"/>
                </a:solidFill>
                <a:effectLst/>
                <a:uFillTx/>
                <a:latin typeface="verdana"/>
              </a:rPr>
              <a:t>            - &lt; 2% dos tratamentos – Reações leves.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2800" b="0" u="none" strike="noStrike">
                <a:solidFill>
                  <a:srgbClr val="000000"/>
                </a:solidFill>
                <a:effectLst/>
                <a:uFillTx/>
                <a:latin typeface="verdana"/>
              </a:rPr>
              <a:t>            - Reações anafiláticas graves -1,0  a  2,0  de  cada  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2800" b="0" u="none" strike="noStrike">
                <a:solidFill>
                  <a:srgbClr val="000000"/>
                </a:solidFill>
                <a:effectLst/>
                <a:uFillTx/>
                <a:latin typeface="verdana"/>
              </a:rPr>
              <a:t>                                                        100.000 tratamentos.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72" name="Imagem 8"/>
          <p:cNvPicPr/>
          <p:nvPr/>
        </p:nvPicPr>
        <p:blipFill>
          <a:blip r:embed="rId4"/>
          <a:stretch/>
        </p:blipFill>
        <p:spPr>
          <a:xfrm>
            <a:off x="150120" y="0"/>
            <a:ext cx="12224880" cy="6809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3" name="Retângulo 1"/>
          <p:cNvSpPr/>
          <p:nvPr/>
        </p:nvSpPr>
        <p:spPr>
          <a:xfrm>
            <a:off x="4448160" y="6572160"/>
            <a:ext cx="7743240" cy="23724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rgbClr val="FFFFFF"/>
              </a:solidFill>
              <a:effectLst/>
              <a:uFillTx/>
              <a:latin typeface="Calibri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5" name="Picture 2" descr="Resultado de imagem para teste"/>
          <p:cNvPicPr/>
          <p:nvPr/>
        </p:nvPicPr>
        <p:blipFill>
          <a:blip r:embed="rId2"/>
          <a:stretch/>
        </p:blipFill>
        <p:spPr>
          <a:xfrm>
            <a:off x="4371840" y="-98280"/>
            <a:ext cx="3228120" cy="1485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6" name="Imagem 4"/>
          <p:cNvPicPr/>
          <p:nvPr/>
        </p:nvPicPr>
        <p:blipFill>
          <a:blip r:embed="rId3"/>
          <a:stretch/>
        </p:blipFill>
        <p:spPr>
          <a:xfrm>
            <a:off x="3180600" y="1683000"/>
            <a:ext cx="5796000" cy="3427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7" name="Multiplicar 1"/>
          <p:cNvSpPr/>
          <p:nvPr/>
        </p:nvSpPr>
        <p:spPr>
          <a:xfrm>
            <a:off x="3082680" y="-1431360"/>
            <a:ext cx="5806440" cy="7804800"/>
          </a:xfrm>
          <a:prstGeom prst="mathMultiply">
            <a:avLst>
              <a:gd name="adj1" fmla="val 9421"/>
            </a:avLst>
          </a:prstGeom>
          <a:solidFill>
            <a:srgbClr val="FF0000"/>
          </a:solidFill>
          <a:ln>
            <a:solidFill>
              <a:srgbClr val="3B859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  <p:sp>
        <p:nvSpPr>
          <p:cNvPr id="574" name="PlaceHolder 1"/>
          <p:cNvSpPr>
            <a:spLocks noGrp="1"/>
          </p:cNvSpPr>
          <p:nvPr>
            <p:ph type="body"/>
          </p:nvPr>
        </p:nvSpPr>
        <p:spPr>
          <a:xfrm>
            <a:off x="234720" y="5406480"/>
            <a:ext cx="11502000" cy="5831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301"/>
              </a:spcBef>
              <a:buNone/>
              <a:tabLst>
                <a:tab pos="0" algn="l"/>
              </a:tabLst>
            </a:pPr>
            <a:r>
              <a:rPr lang="pt-BR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alibri Light"/>
              </a:rPr>
              <a:t>             Benzil penicilina e  produtos de degradação “in vitro” do antibiótico.</a:t>
            </a:r>
            <a:endParaRPr lang="pt-BR" sz="2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  <a:p>
            <a:pPr marL="91440" indent="-91440" defTabSz="914400">
              <a:lnSpc>
                <a:spcPct val="90000"/>
              </a:lnSpc>
              <a:spcBef>
                <a:spcPts val="1301"/>
              </a:spcBef>
              <a:buNone/>
              <a:tabLst>
                <a:tab pos="0" algn="l"/>
              </a:tabLst>
            </a:pPr>
            <a:r>
              <a:rPr lang="pt-BR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alibri Light"/>
              </a:rPr>
              <a:t>                                              (benzilpeniciloato, benzilpeniloato, ácido benzilpenicilóico etc.)</a:t>
            </a:r>
            <a:endParaRPr lang="pt-BR" sz="20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1" dur="500"/>
                                        <p:tgtEl>
                                          <p:spTgt spid="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4" dur="500"/>
                                        <p:tgtEl>
                                          <p:spTgt spid="5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PlaceHolder 2"/>
          <p:cNvSpPr>
            <a:spLocks noGrp="1"/>
          </p:cNvSpPr>
          <p:nvPr>
            <p:ph type="body"/>
          </p:nvPr>
        </p:nvSpPr>
        <p:spPr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578" name="PlaceHolder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</a:pPr>
            <a:endParaRPr lang="pt-BR" sz="4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pic>
        <p:nvPicPr>
          <p:cNvPr id="580" name="Imagem 4"/>
          <p:cNvPicPr/>
          <p:nvPr/>
        </p:nvPicPr>
        <p:blipFill>
          <a:blip r:embed="rId2"/>
          <a:stretch/>
        </p:blipFill>
        <p:spPr>
          <a:xfrm>
            <a:off x="380880" y="86760"/>
            <a:ext cx="11153520" cy="248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1" name="Imagem 6"/>
          <p:cNvPicPr/>
          <p:nvPr/>
        </p:nvPicPr>
        <p:blipFill>
          <a:blip r:embed="rId3"/>
          <a:stretch/>
        </p:blipFill>
        <p:spPr>
          <a:xfrm>
            <a:off x="212760" y="2902320"/>
            <a:ext cx="11321640" cy="395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2" name="Retângulo 7"/>
          <p:cNvSpPr/>
          <p:nvPr/>
        </p:nvSpPr>
        <p:spPr>
          <a:xfrm>
            <a:off x="478440" y="3894840"/>
            <a:ext cx="6708960" cy="87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  <p:sp>
        <p:nvSpPr>
          <p:cNvPr id="583" name="Retângulo 8"/>
          <p:cNvSpPr/>
          <p:nvPr/>
        </p:nvSpPr>
        <p:spPr>
          <a:xfrm>
            <a:off x="7187760" y="3669480"/>
            <a:ext cx="3300120" cy="617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  <p:sp>
        <p:nvSpPr>
          <p:cNvPr id="584" name="Retângulo 14"/>
          <p:cNvSpPr/>
          <p:nvPr/>
        </p:nvSpPr>
        <p:spPr>
          <a:xfrm>
            <a:off x="3264120" y="4861080"/>
            <a:ext cx="2477160" cy="414360"/>
          </a:xfrm>
          <a:prstGeom prst="rect">
            <a:avLst/>
          </a:prstGeom>
          <a:noFill/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  <p:sp>
        <p:nvSpPr>
          <p:cNvPr id="585" name="Retângulo 15"/>
          <p:cNvSpPr/>
          <p:nvPr/>
        </p:nvSpPr>
        <p:spPr>
          <a:xfrm>
            <a:off x="6360480" y="4847400"/>
            <a:ext cx="3300120" cy="428040"/>
          </a:xfrm>
          <a:prstGeom prst="rect">
            <a:avLst/>
          </a:prstGeom>
          <a:noFill/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  <p:sp>
        <p:nvSpPr>
          <p:cNvPr id="586" name="Retângulo 16"/>
          <p:cNvSpPr/>
          <p:nvPr/>
        </p:nvSpPr>
        <p:spPr>
          <a:xfrm>
            <a:off x="8679600" y="4360680"/>
            <a:ext cx="2101320" cy="398880"/>
          </a:xfrm>
          <a:prstGeom prst="rect">
            <a:avLst/>
          </a:prstGeom>
          <a:noFill/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8" name="Imagem 3"/>
          <p:cNvPicPr/>
          <p:nvPr/>
        </p:nvPicPr>
        <p:blipFill>
          <a:blip r:embed="rId2"/>
          <a:stretch/>
        </p:blipFill>
        <p:spPr>
          <a:xfrm>
            <a:off x="361800" y="189000"/>
            <a:ext cx="11363040" cy="3659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9" name="Retângulo 4"/>
          <p:cNvSpPr/>
          <p:nvPr/>
        </p:nvSpPr>
        <p:spPr>
          <a:xfrm>
            <a:off x="5677920" y="3429000"/>
            <a:ext cx="712080" cy="398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  <p:pic>
        <p:nvPicPr>
          <p:cNvPr id="590" name="Imagem 6"/>
          <p:cNvPicPr/>
          <p:nvPr/>
        </p:nvPicPr>
        <p:blipFill>
          <a:blip r:embed="rId3"/>
          <a:stretch/>
        </p:blipFill>
        <p:spPr>
          <a:xfrm>
            <a:off x="361800" y="3849120"/>
            <a:ext cx="5315760" cy="1864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1" name="Imagem 8"/>
          <p:cNvPicPr/>
          <p:nvPr/>
        </p:nvPicPr>
        <p:blipFill>
          <a:blip r:embed="rId4"/>
          <a:stretch/>
        </p:blipFill>
        <p:spPr>
          <a:xfrm>
            <a:off x="6685560" y="1047240"/>
            <a:ext cx="4688640" cy="5560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2" name="Retângulo 9"/>
          <p:cNvSpPr/>
          <p:nvPr/>
        </p:nvSpPr>
        <p:spPr>
          <a:xfrm>
            <a:off x="5167440" y="1850040"/>
            <a:ext cx="1517760" cy="307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354B18C9-8AF1-51B4-F057-69F1A67A48D3}"/>
              </a:ext>
            </a:extLst>
          </p:cNvPr>
          <p:cNvSpPr/>
          <p:nvPr/>
        </p:nvSpPr>
        <p:spPr>
          <a:xfrm>
            <a:off x="10887740" y="5571460"/>
            <a:ext cx="486460" cy="71238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Imagem 2"/>
          <p:cNvPicPr/>
          <p:nvPr/>
        </p:nvPicPr>
        <p:blipFill>
          <a:blip r:embed="rId2"/>
          <a:stretch/>
        </p:blipFill>
        <p:spPr>
          <a:xfrm>
            <a:off x="3196800" y="3745080"/>
            <a:ext cx="8679600" cy="296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4" name="Imagem 1"/>
          <p:cNvPicPr/>
          <p:nvPr/>
        </p:nvPicPr>
        <p:blipFill>
          <a:blip r:embed="rId3"/>
          <a:stretch/>
        </p:blipFill>
        <p:spPr>
          <a:xfrm>
            <a:off x="3363480" y="205920"/>
            <a:ext cx="8679600" cy="364392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595" name="Conector reto 4"/>
          <p:cNvCxnSpPr/>
          <p:nvPr/>
        </p:nvCxnSpPr>
        <p:spPr>
          <a:xfrm>
            <a:off x="3505680" y="5722920"/>
            <a:ext cx="7893360" cy="13680"/>
          </a:xfrm>
          <a:prstGeom prst="straightConnector1">
            <a:avLst/>
          </a:prstGeom>
          <a:ln w="28575">
            <a:solidFill>
              <a:srgbClr val="C00000"/>
            </a:solidFill>
            <a:round/>
          </a:ln>
        </p:spPr>
      </p:cxnSp>
      <p:cxnSp>
        <p:nvCxnSpPr>
          <p:cNvPr id="596" name="Conector reto 7"/>
          <p:cNvCxnSpPr/>
          <p:nvPr/>
        </p:nvCxnSpPr>
        <p:spPr>
          <a:xfrm>
            <a:off x="3505680" y="6222600"/>
            <a:ext cx="1455840" cy="720"/>
          </a:xfrm>
          <a:prstGeom prst="straightConnector1">
            <a:avLst/>
          </a:prstGeom>
          <a:ln w="28575">
            <a:solidFill>
              <a:srgbClr val="C00000"/>
            </a:solidFill>
            <a:round/>
          </a:ln>
        </p:spPr>
      </p:cxnSp>
      <p:cxnSp>
        <p:nvCxnSpPr>
          <p:cNvPr id="597" name="Conector reto 9"/>
          <p:cNvCxnSpPr/>
          <p:nvPr/>
        </p:nvCxnSpPr>
        <p:spPr>
          <a:xfrm>
            <a:off x="10557000" y="5227200"/>
            <a:ext cx="822960" cy="12240"/>
          </a:xfrm>
          <a:prstGeom prst="straightConnector1">
            <a:avLst/>
          </a:prstGeom>
          <a:ln w="28575">
            <a:solidFill>
              <a:srgbClr val="C00000"/>
            </a:solidFill>
            <a:round/>
          </a:ln>
        </p:spPr>
      </p:cxnSp>
      <p:pic>
        <p:nvPicPr>
          <p:cNvPr id="598" name="Imagem 3"/>
          <p:cNvPicPr/>
          <p:nvPr/>
        </p:nvPicPr>
        <p:blipFill>
          <a:blip r:embed="rId4"/>
          <a:stretch/>
        </p:blipFill>
        <p:spPr>
          <a:xfrm>
            <a:off x="71280" y="643680"/>
            <a:ext cx="8243280" cy="12279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Retângulo 2"/>
          <p:cNvSpPr/>
          <p:nvPr/>
        </p:nvSpPr>
        <p:spPr>
          <a:xfrm>
            <a:off x="649080" y="629280"/>
            <a:ext cx="3504600" cy="162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1"/>
              </a:spcAf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Sífilis adquirida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0" name="Retângulo 3"/>
          <p:cNvSpPr/>
          <p:nvPr/>
        </p:nvSpPr>
        <p:spPr>
          <a:xfrm>
            <a:off x="649080" y="2438280"/>
            <a:ext cx="3504600" cy="378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Alternativas: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-228600" defTabSz="914400">
              <a:lnSpc>
                <a:spcPct val="9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-Doxiciclina 100mg, 12/12 hr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-228600" defTabSz="914400">
              <a:lnSpc>
                <a:spcPct val="9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-Tetraciclina 500 mg, 6/6 hr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-228600" defTabSz="914400">
              <a:lnSpc>
                <a:spcPct val="9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-Eritromicina 500 mg, 6/6 hr  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1" name="CaixaDeTexto 4"/>
          <p:cNvSpPr/>
          <p:nvPr/>
        </p:nvSpPr>
        <p:spPr>
          <a:xfrm>
            <a:off x="6114960" y="2899800"/>
            <a:ext cx="4052880" cy="1153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15 DIAS – sífilis recente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30 DIAS – sífilis tardia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2" name="Retângulo 9"/>
          <p:cNvSpPr/>
          <p:nvPr/>
        </p:nvSpPr>
        <p:spPr>
          <a:xfrm>
            <a:off x="-144360" y="5347080"/>
            <a:ext cx="4594680" cy="139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457200">
              <a:lnSpc>
                <a:spcPct val="100000"/>
              </a:lnSpc>
              <a:spcAft>
                <a:spcPts val="601"/>
              </a:spcAft>
            </a:pP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Departamento de DST, Aids e Hepatites Virais</a:t>
            </a:r>
            <a:endParaRPr lang="pt-BR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  <a:spcAft>
                <a:spcPts val="601"/>
              </a:spcAft>
            </a:pP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Secretaria de Vigilância em Saúde Ministério da Saúde</a:t>
            </a:r>
            <a:endParaRPr lang="pt-BR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  <a:spcAft>
                <a:spcPts val="601"/>
              </a:spcAft>
            </a:pPr>
            <a:endParaRPr lang="pt-BR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  <a:spcAft>
                <a:spcPts val="601"/>
              </a:spcAft>
            </a:pP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Prevenção e atenção das Infecções Sexualmente </a:t>
            </a:r>
            <a:endParaRPr lang="pt-BR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  <a:spcAft>
                <a:spcPts val="601"/>
              </a:spcAft>
            </a:pP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Transmissíveis IST </a:t>
            </a:r>
            <a:endParaRPr lang="pt-BR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  <a:spcAft>
                <a:spcPts val="601"/>
              </a:spcAft>
            </a:pPr>
            <a:r>
              <a:rPr lang="pt-BR" sz="10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Excerto do Manual de Bolso (sífilis) </a:t>
            </a:r>
            <a:endParaRPr lang="pt-BR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03" name="Imagem 5"/>
          <p:cNvPicPr/>
          <p:nvPr/>
        </p:nvPicPr>
        <p:blipFill>
          <a:blip r:embed="rId2"/>
          <a:stretch/>
        </p:blipFill>
        <p:spPr>
          <a:xfrm>
            <a:off x="5795640" y="807480"/>
            <a:ext cx="5238720" cy="52387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96B57-D9FB-508D-C52A-5BEB56387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09D9239-B612-7A91-AF38-5CF827AF1A14}"/>
              </a:ext>
            </a:extLst>
          </p:cNvPr>
          <p:cNvSpPr txBox="1"/>
          <p:nvPr/>
        </p:nvSpPr>
        <p:spPr>
          <a:xfrm>
            <a:off x="565889" y="971551"/>
            <a:ext cx="7092212" cy="4181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endParaRPr lang="en-US" sz="28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F370C63-85D7-60BF-B34E-0C8D1E290A06}"/>
              </a:ext>
            </a:extLst>
          </p:cNvPr>
          <p:cNvSpPr txBox="1"/>
          <p:nvPr/>
        </p:nvSpPr>
        <p:spPr>
          <a:xfrm>
            <a:off x="3702844" y="159026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/>
              <a:t>MODO DE TRANSMISSÃO </a:t>
            </a:r>
          </a:p>
        </p:txBody>
      </p:sp>
      <p:pic>
        <p:nvPicPr>
          <p:cNvPr id="2" name="Imagem 1" descr="Infecção gestacional: Toxoplasma na placenta">
            <a:extLst>
              <a:ext uri="{FF2B5EF4-FFF2-40B4-BE49-F238E27FC236}">
                <a16:creationId xmlns:a16="http://schemas.microsoft.com/office/drawing/2014/main" id="{78F3CE2B-F603-906D-27DC-913DF4448C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050" y="2056571"/>
            <a:ext cx="9064487" cy="355265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1297521-3386-0799-03EE-31A4665E3132}"/>
              </a:ext>
            </a:extLst>
          </p:cNvPr>
          <p:cNvSpPr txBox="1"/>
          <p:nvPr/>
        </p:nvSpPr>
        <p:spPr>
          <a:xfrm>
            <a:off x="149707" y="682246"/>
            <a:ext cx="116871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2400" dirty="0"/>
          </a:p>
          <a:p>
            <a:r>
              <a:rPr lang="pt-BR" sz="3000" dirty="0"/>
              <a:t>C) Pela transmissão transplacentária de taquizoítos, da gestante para feto.</a:t>
            </a:r>
          </a:p>
        </p:txBody>
      </p:sp>
    </p:spTree>
    <p:extLst>
      <p:ext uri="{BB962C8B-B14F-4D97-AF65-F5344CB8AC3E}">
        <p14:creationId xmlns:p14="http://schemas.microsoft.com/office/powerpoint/2010/main" val="116262791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Retângulo 6"/>
          <p:cNvSpPr/>
          <p:nvPr/>
        </p:nvSpPr>
        <p:spPr>
          <a:xfrm>
            <a:off x="291600" y="300960"/>
            <a:ext cx="3229920" cy="70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40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Sífilis Gestante</a:t>
            </a:r>
            <a:endParaRPr lang="pt-BR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5" name="Retângulo 7"/>
          <p:cNvSpPr/>
          <p:nvPr/>
        </p:nvSpPr>
        <p:spPr>
          <a:xfrm>
            <a:off x="133920" y="2609640"/>
            <a:ext cx="5461560" cy="119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</a:t>
            </a: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-Estearato de Eritromicina 500mg, 6/6 hr  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          15 dias sífilis recente 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          30 dias sífilis tardia.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6" name="Retângulo 8"/>
          <p:cNvSpPr/>
          <p:nvPr/>
        </p:nvSpPr>
        <p:spPr>
          <a:xfrm>
            <a:off x="133920" y="3826800"/>
            <a:ext cx="4929120" cy="46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 -</a:t>
            </a: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Ceftriaxona 1 g/dia por 10 a 14 dias. 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7" name="Retângulo 9"/>
          <p:cNvSpPr/>
          <p:nvPr/>
        </p:nvSpPr>
        <p:spPr>
          <a:xfrm>
            <a:off x="1602000" y="6027120"/>
            <a:ext cx="9569520" cy="830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457200">
              <a:lnSpc>
                <a:spcPct val="100000"/>
              </a:lnSpc>
            </a:pPr>
            <a:r>
              <a:rPr lang="pt-BR" sz="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Departamento de DST, Aids e Hepatites Virais</a:t>
            </a:r>
            <a:endParaRPr lang="pt-BR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pt-BR" sz="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Secretaria de Vigilância em Saúde Ministério da Saúde</a:t>
            </a:r>
            <a:endParaRPr lang="pt-BR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endParaRPr lang="pt-BR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pt-BR" sz="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Prevenção e atenção das Infecções Sexualmente </a:t>
            </a:r>
            <a:endParaRPr lang="pt-BR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pt-BR" sz="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Transmissíveis IST </a:t>
            </a:r>
            <a:endParaRPr lang="pt-BR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pt-BR" sz="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Excerto do Manual de Bolso (sífilis) </a:t>
            </a:r>
            <a:endParaRPr lang="pt-BR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08" name="Imagem 21"/>
          <p:cNvPicPr/>
          <p:nvPr/>
        </p:nvPicPr>
        <p:blipFill>
          <a:blip r:embed="rId2"/>
          <a:stretch/>
        </p:blipFill>
        <p:spPr>
          <a:xfrm>
            <a:off x="5001840" y="3623040"/>
            <a:ext cx="3443040" cy="1616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9" name="CaixaDeTexto 23"/>
          <p:cNvSpPr/>
          <p:nvPr/>
        </p:nvSpPr>
        <p:spPr>
          <a:xfrm>
            <a:off x="5158440" y="5204880"/>
            <a:ext cx="3941640" cy="70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457200">
              <a:lnSpc>
                <a:spcPct val="100000"/>
              </a:lnSpc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Reação cruzada entre Penicilina e Cefalosporina  de  3ª geração  &lt; 10%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10" name="Picture 1"/>
          <p:cNvPicPr/>
          <p:nvPr/>
        </p:nvPicPr>
        <p:blipFill>
          <a:blip r:embed="rId3"/>
          <a:stretch/>
        </p:blipFill>
        <p:spPr>
          <a:xfrm>
            <a:off x="5497920" y="2307600"/>
            <a:ext cx="5895360" cy="198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1" name="CaixaDeTexto 1"/>
          <p:cNvSpPr/>
          <p:nvPr/>
        </p:nvSpPr>
        <p:spPr>
          <a:xfrm>
            <a:off x="204120" y="4632120"/>
            <a:ext cx="4622400" cy="193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457200">
              <a:lnSpc>
                <a:spcPct val="100000"/>
              </a:lnSpc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Qualquer tratamento que não seja realizado com Penicilina é considerado inadequado.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O RN deverá ser avaliado clínica e laboratorialmente, conforme PCDT. 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12" name="Imagem 25"/>
          <p:cNvPicPr/>
          <p:nvPr/>
        </p:nvPicPr>
        <p:blipFill>
          <a:blip r:embed="rId4"/>
          <a:stretch/>
        </p:blipFill>
        <p:spPr>
          <a:xfrm>
            <a:off x="8478000" y="-13680"/>
            <a:ext cx="3713040" cy="12988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6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6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1" dur="50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3" name="Imagem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1136520" y="767160"/>
            <a:ext cx="8746560" cy="4979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4" name="Retângulo 2"/>
          <p:cNvSpPr/>
          <p:nvPr/>
        </p:nvSpPr>
        <p:spPr>
          <a:xfrm>
            <a:off x="1593720" y="209160"/>
            <a:ext cx="8525880" cy="46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2400" b="0" u="none" strike="noStrike">
                <a:solidFill>
                  <a:srgbClr val="383838"/>
                </a:solidFill>
                <a:effectLst/>
                <a:uFillTx/>
                <a:latin typeface="Open Sans"/>
              </a:rPr>
              <a:t>Dessensibilização rápida a medicamentos (DRM) - Penicilina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5" name="Retângulo 3"/>
          <p:cNvSpPr/>
          <p:nvPr/>
        </p:nvSpPr>
        <p:spPr>
          <a:xfrm>
            <a:off x="1136520" y="5747760"/>
            <a:ext cx="8478720" cy="92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457200">
              <a:lnSpc>
                <a:spcPct val="100000"/>
              </a:lnSpc>
            </a:pPr>
            <a:r>
              <a:rPr lang="pt-BR" sz="1800" b="0" u="none" strike="noStrike">
                <a:solidFill>
                  <a:srgbClr val="383838"/>
                </a:solidFill>
                <a:effectLst/>
                <a:uFillTx/>
                <a:latin typeface="Open Sans"/>
              </a:rPr>
              <a:t>É importante ressaltar que as dessensibilizações para BLs devem ser realizadas por equipes especializadas, por médicos especialistas em alergia e imunologia, em ambiente hospitalar, e na presença de estrutura para ressuscitação.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Retângulo 1"/>
          <p:cNvSpPr/>
          <p:nvPr/>
        </p:nvSpPr>
        <p:spPr>
          <a:xfrm>
            <a:off x="374040" y="356400"/>
            <a:ext cx="11553120" cy="206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t-BR" sz="2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O parceiro deve ser tratado concomitantemente à gestante com penicilina ou drogas alternativas</a:t>
            </a: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.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17" name="Imagem 2"/>
          <p:cNvPicPr/>
          <p:nvPr/>
        </p:nvPicPr>
        <p:blipFill>
          <a:blip r:embed="rId2"/>
          <a:stretch/>
        </p:blipFill>
        <p:spPr>
          <a:xfrm>
            <a:off x="580320" y="1735920"/>
            <a:ext cx="10950120" cy="1906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8" name="Retângulo 4"/>
          <p:cNvSpPr/>
          <p:nvPr/>
        </p:nvSpPr>
        <p:spPr>
          <a:xfrm>
            <a:off x="1342440" y="2941560"/>
            <a:ext cx="9617040" cy="17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  <p:sp>
        <p:nvSpPr>
          <p:cNvPr id="619" name="CaixaDeTexto 3"/>
          <p:cNvSpPr/>
          <p:nvPr/>
        </p:nvSpPr>
        <p:spPr>
          <a:xfrm>
            <a:off x="1342440" y="2866320"/>
            <a:ext cx="9617040" cy="253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1050" b="0" u="none" strike="noStrike">
                <a:solidFill>
                  <a:schemeClr val="dk1"/>
                </a:solidFill>
                <a:effectLst/>
                <a:uFillTx/>
                <a:latin typeface="Arial Rounded MT Bold"/>
              </a:rPr>
              <a:t>2008         2009       2010       2011        2012       2013        2014      2015        2016        2017        2018      2019        2020       2021        2022       2023        2024</a:t>
            </a:r>
            <a:endParaRPr lang="pt-BR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0" name="Retângulo 5"/>
          <p:cNvSpPr/>
          <p:nvPr/>
        </p:nvSpPr>
        <p:spPr>
          <a:xfrm>
            <a:off x="93240" y="4027680"/>
            <a:ext cx="11833920" cy="181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457200">
              <a:lnSpc>
                <a:spcPct val="100000"/>
              </a:lnSpc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•</a:t>
            </a:r>
            <a:r>
              <a:rPr lang="pt-BR" sz="2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  </a:t>
            </a: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Tratamento com uma dose (série) de penicilina benzatina IM (2.400.000 UI).  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• No caso de teste reagente para sífilis,  seguir as recomendações de tratamento  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   da sífilis adquirida no adulto, de acordo com o estágio clínico da infecção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1" name="Imagem 1"/>
          <p:cNvPicPr/>
          <p:nvPr/>
        </p:nvPicPr>
        <p:blipFill>
          <a:blip r:embed="rId2"/>
          <a:stretch/>
        </p:blipFill>
        <p:spPr>
          <a:xfrm>
            <a:off x="1157040" y="562680"/>
            <a:ext cx="9914760" cy="4742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2" name="Retângulo 2"/>
          <p:cNvSpPr/>
          <p:nvPr/>
        </p:nvSpPr>
        <p:spPr>
          <a:xfrm>
            <a:off x="2119680" y="5277240"/>
            <a:ext cx="7833240" cy="138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457200">
              <a:lnSpc>
                <a:spcPct val="100000"/>
              </a:lnSpc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• </a:t>
            </a: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Anotar na carteira da gestante os “3D” – Data, Droga e Dose do tratamento da sífilis da gestante e parceiro sexual. 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3" name="Retângulo 4"/>
          <p:cNvSpPr/>
          <p:nvPr/>
        </p:nvSpPr>
        <p:spPr>
          <a:xfrm>
            <a:off x="1157040" y="574560"/>
            <a:ext cx="9759240" cy="63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chemeClr val="lt1"/>
              </a:solidFill>
              <a:effectLst/>
              <a:uFillTx/>
              <a:latin typeface="Calibri Light"/>
            </a:endParaRPr>
          </a:p>
        </p:txBody>
      </p:sp>
      <p:sp>
        <p:nvSpPr>
          <p:cNvPr id="624" name="CaixaDeTexto 3"/>
          <p:cNvSpPr/>
          <p:nvPr/>
        </p:nvSpPr>
        <p:spPr>
          <a:xfrm>
            <a:off x="2199600" y="562680"/>
            <a:ext cx="8051040" cy="64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36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Recomendações aos médicos no pré-natal</a:t>
            </a:r>
            <a:endParaRPr lang="pt-BR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CaixaDeTexto 1"/>
          <p:cNvSpPr/>
          <p:nvPr/>
        </p:nvSpPr>
        <p:spPr>
          <a:xfrm>
            <a:off x="1600200" y="103680"/>
            <a:ext cx="9228960" cy="64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36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TRATAMENTO ADEQUADO SÍFILIS NA GESTANTE</a:t>
            </a:r>
            <a:endParaRPr lang="pt-BR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6" name="CaixaDeTexto 2"/>
          <p:cNvSpPr/>
          <p:nvPr/>
        </p:nvSpPr>
        <p:spPr>
          <a:xfrm>
            <a:off x="114480" y="884520"/>
            <a:ext cx="11943720" cy="612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457200" indent="-45720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BR" sz="32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Feito com Penicilina Benzatina, completo conforme estadiamento da doença</a:t>
            </a: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</a:t>
            </a: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(única opção considerada 100% eficaz)</a:t>
            </a:r>
            <a:r>
              <a:rPr lang="pt-BR" sz="2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;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BR" sz="32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Iniciado com pelo menos 30 dias de antecedência ao parto;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algn="just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BR" sz="32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Observância dos intervalos entre as doses.</a:t>
            </a: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 Caso o intervalo entre as doses ultrapasse 09  dias (até 14 sífilis adquirida), o esquema deverá ser reiniciado; 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4572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BR" sz="32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Registro de resposta imunológica adequada ao tratamento 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                            -</a:t>
            </a:r>
            <a:r>
              <a:rPr lang="pt-BR" sz="28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Redução de dois ou mais títulos no VDRL até 6 meses.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 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Retângulo 1"/>
          <p:cNvSpPr/>
          <p:nvPr/>
        </p:nvSpPr>
        <p:spPr>
          <a:xfrm>
            <a:off x="570600" y="1721160"/>
            <a:ext cx="7473600" cy="169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endParaRPr lang="pt-BR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2000" b="0" u="none" strike="noStrike" dirty="0">
                <a:solidFill>
                  <a:srgbClr val="000000"/>
                </a:solidFill>
                <a:effectLst/>
                <a:uFillTx/>
                <a:latin typeface="Calibri Light"/>
              </a:rPr>
              <a:t> </a:t>
            </a:r>
            <a:r>
              <a:rPr lang="pt-BR" sz="2800" b="0" u="none" strike="noStrike" dirty="0">
                <a:solidFill>
                  <a:srgbClr val="000000"/>
                </a:solidFill>
                <a:effectLst/>
                <a:uFillTx/>
                <a:latin typeface="Calibri Light"/>
              </a:rPr>
              <a:t>Redução de dois ou mais títulos no VDRL </a:t>
            </a:r>
            <a:endParaRPr lang="pt-BR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2400" b="0" u="none" strike="noStrike" dirty="0">
                <a:solidFill>
                  <a:srgbClr val="000000"/>
                </a:solidFill>
                <a:effectLst/>
                <a:uFillTx/>
                <a:latin typeface="Calibri Light"/>
              </a:rPr>
              <a:t> </a:t>
            </a:r>
            <a:r>
              <a:rPr lang="pt-BR" sz="1800" b="0" u="none" strike="noStrike" dirty="0">
                <a:solidFill>
                  <a:srgbClr val="000000"/>
                </a:solidFill>
                <a:effectLst/>
                <a:uFillTx/>
                <a:latin typeface="Calibri Light"/>
              </a:rPr>
              <a:t>(ex.: de 1:64 para 1:16)</a:t>
            </a:r>
            <a:r>
              <a:rPr lang="pt-BR" sz="2400" b="0" u="none" strike="noStrike" dirty="0">
                <a:solidFill>
                  <a:srgbClr val="000000"/>
                </a:solidFill>
                <a:effectLst/>
                <a:uFillTx/>
                <a:latin typeface="Calibri Light"/>
              </a:rPr>
              <a:t>,  </a:t>
            </a:r>
            <a:r>
              <a:rPr lang="pt-BR" sz="2800" b="0" u="none" strike="noStrike" dirty="0">
                <a:solidFill>
                  <a:srgbClr val="000000"/>
                </a:solidFill>
                <a:effectLst/>
                <a:uFillTx/>
                <a:latin typeface="Calibri Light"/>
              </a:rPr>
              <a:t>em 6 meses.</a:t>
            </a:r>
            <a:endParaRPr lang="pt-BR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2400" b="0" u="none" strike="noStrike" dirty="0">
                <a:solidFill>
                  <a:srgbClr val="000000"/>
                </a:solidFill>
                <a:effectLst/>
                <a:uFillTx/>
                <a:latin typeface="Calibri Light"/>
              </a:rPr>
              <a:t> </a:t>
            </a:r>
            <a:r>
              <a:rPr lang="pt-BR" sz="2800" b="0" u="none" strike="noStrike" dirty="0">
                <a:solidFill>
                  <a:srgbClr val="000000"/>
                </a:solidFill>
                <a:effectLst/>
                <a:uFillTx/>
                <a:latin typeface="Calibri Light"/>
              </a:rPr>
              <a:t>Negativação após 9 a 12 meses.</a:t>
            </a:r>
            <a:endParaRPr lang="pt-BR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8" name="Chave direita 2"/>
          <p:cNvSpPr/>
          <p:nvPr/>
        </p:nvSpPr>
        <p:spPr>
          <a:xfrm>
            <a:off x="6495480" y="1959840"/>
            <a:ext cx="622080" cy="1545840"/>
          </a:xfrm>
          <a:prstGeom prst="rightBrace">
            <a:avLst>
              <a:gd name="adj1" fmla="val 8333"/>
              <a:gd name="adj2" fmla="val 50000"/>
            </a:avLst>
          </a:prstGeom>
          <a:noFill/>
          <a:ln>
            <a:solidFill>
              <a:srgbClr val="50B4C8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rgbClr val="000000"/>
              </a:solidFill>
              <a:effectLst/>
              <a:uFillTx/>
              <a:latin typeface="Calibri Light"/>
            </a:endParaRPr>
          </a:p>
        </p:txBody>
      </p:sp>
      <p:sp>
        <p:nvSpPr>
          <p:cNvPr id="629" name="CaixaDeTexto 3"/>
          <p:cNvSpPr/>
          <p:nvPr/>
        </p:nvSpPr>
        <p:spPr>
          <a:xfrm>
            <a:off x="7373520" y="2498400"/>
            <a:ext cx="1245240" cy="64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36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CURA</a:t>
            </a:r>
            <a:endParaRPr lang="pt-BR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0" name="CaixaDeTexto 4"/>
          <p:cNvSpPr/>
          <p:nvPr/>
        </p:nvSpPr>
        <p:spPr>
          <a:xfrm>
            <a:off x="569880" y="4208040"/>
            <a:ext cx="345264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2800" b="0" u="none" strike="noStrike" dirty="0">
                <a:solidFill>
                  <a:srgbClr val="000000"/>
                </a:solidFill>
                <a:effectLst/>
                <a:uFillTx/>
                <a:latin typeface="Calibri Light"/>
              </a:rPr>
              <a:t>  </a:t>
            </a:r>
            <a:endParaRPr lang="pt-BR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2" name="Retângulo 7"/>
          <p:cNvSpPr/>
          <p:nvPr/>
        </p:nvSpPr>
        <p:spPr>
          <a:xfrm>
            <a:off x="1877940" y="1818453"/>
            <a:ext cx="6176160" cy="3415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endParaRPr lang="pt-BR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r>
              <a:rPr lang="pt-BR" sz="2000" b="0" u="none" strike="noStrike" dirty="0">
                <a:solidFill>
                  <a:srgbClr val="000000"/>
                </a:solidFill>
                <a:effectLst/>
                <a:uFillTx/>
                <a:latin typeface="Calibri Light"/>
              </a:rPr>
              <a:t> </a:t>
            </a:r>
            <a:r>
              <a:rPr lang="pt-BR" sz="2800" b="0" u="none" strike="noStrike" dirty="0">
                <a:solidFill>
                  <a:schemeClr val="dk1"/>
                </a:solidFill>
                <a:effectLst/>
                <a:uFillTx/>
                <a:latin typeface="Calibri Light"/>
              </a:rPr>
              <a:t>Ausência de redução da titulação em duas diluições no intervalo de 6 a 12 meses</a:t>
            </a:r>
            <a:r>
              <a:rPr lang="pt-BR" sz="2800" b="0" u="none" strike="noStrike" dirty="0">
                <a:solidFill>
                  <a:srgbClr val="000000"/>
                </a:solidFill>
                <a:effectLst/>
                <a:uFillTx/>
                <a:latin typeface="Calibri Light"/>
              </a:rPr>
              <a:t> ou a elevação de títulos dos testes em duas diluições em relação ao último exame realizado</a:t>
            </a:r>
            <a:r>
              <a:rPr lang="pt-BR" sz="2800" b="0" u="none" strike="noStrike" dirty="0">
                <a:solidFill>
                  <a:schemeClr val="dk1"/>
                </a:solidFill>
                <a:effectLst/>
                <a:uFillTx/>
                <a:latin typeface="Calibri Light"/>
              </a:rPr>
              <a:t> após o tratamento adequado</a:t>
            </a:r>
            <a:r>
              <a:rPr lang="pt-BR" sz="2800" b="0" u="none" strike="noStrike" dirty="0">
                <a:solidFill>
                  <a:srgbClr val="000000"/>
                </a:solidFill>
                <a:effectLst/>
                <a:uFillTx/>
                <a:latin typeface="Calibri Light"/>
              </a:rPr>
              <a:t>, ou recorrência de sinais e sintomas indica possível reinfecção.</a:t>
            </a:r>
            <a:endParaRPr lang="pt-BR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3" name="Chave direita 8"/>
          <p:cNvSpPr/>
          <p:nvPr/>
        </p:nvSpPr>
        <p:spPr>
          <a:xfrm>
            <a:off x="8044200" y="2019600"/>
            <a:ext cx="594360" cy="3287160"/>
          </a:xfrm>
          <a:prstGeom prst="rightBrace">
            <a:avLst>
              <a:gd name="adj1" fmla="val 8333"/>
              <a:gd name="adj2" fmla="val 50000"/>
            </a:avLst>
          </a:prstGeom>
          <a:noFill/>
          <a:ln>
            <a:solidFill>
              <a:srgbClr val="50B4C8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pt-BR" sz="1800" b="0" u="none" strike="noStrike">
              <a:solidFill>
                <a:srgbClr val="000000"/>
              </a:solidFill>
              <a:effectLst/>
              <a:uFillTx/>
              <a:latin typeface="Calibri Light"/>
            </a:endParaRPr>
          </a:p>
        </p:txBody>
      </p:sp>
      <p:sp>
        <p:nvSpPr>
          <p:cNvPr id="634" name="CaixaDeTexto 9"/>
          <p:cNvSpPr/>
          <p:nvPr/>
        </p:nvSpPr>
        <p:spPr>
          <a:xfrm>
            <a:off x="8643240" y="3344400"/>
            <a:ext cx="3619800" cy="583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NOVO TRATAMENTO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6" name="CaixaDeTexto 6"/>
          <p:cNvSpPr/>
          <p:nvPr/>
        </p:nvSpPr>
        <p:spPr>
          <a:xfrm>
            <a:off x="4051800" y="-17280"/>
            <a:ext cx="3584160" cy="583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CONTROLE DE CURA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7" name="Retângulo 11"/>
          <p:cNvSpPr/>
          <p:nvPr/>
        </p:nvSpPr>
        <p:spPr>
          <a:xfrm>
            <a:off x="2146320" y="567360"/>
            <a:ext cx="7402645" cy="9526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sz="2800" b="0" u="none" strike="noStrike" dirty="0">
                <a:solidFill>
                  <a:srgbClr val="000000"/>
                </a:solidFill>
                <a:effectLst/>
                <a:uFillTx/>
                <a:latin typeface="Calibri Light"/>
              </a:rPr>
              <a:t>VDRL QUANTITATIVO: Mensal - Sífilis gestante </a:t>
            </a:r>
          </a:p>
          <a:p>
            <a:pPr defTabSz="457200">
              <a:lnSpc>
                <a:spcPct val="100000"/>
              </a:lnSpc>
            </a:pPr>
            <a:r>
              <a:rPr lang="pt-BR" sz="2800" dirty="0">
                <a:solidFill>
                  <a:srgbClr val="000000"/>
                </a:solidFill>
                <a:latin typeface="Calibri Light"/>
              </a:rPr>
              <a:t>                                       </a:t>
            </a:r>
            <a:r>
              <a:rPr lang="pt-BR" sz="2800" b="0" u="none" strike="noStrike" dirty="0">
                <a:solidFill>
                  <a:srgbClr val="000000"/>
                </a:solidFill>
                <a:effectLst/>
                <a:uFillTx/>
                <a:latin typeface="Calibri Light"/>
              </a:rPr>
              <a:t>Trimestral -  Sífilis adquirida </a:t>
            </a:r>
            <a:endParaRPr lang="pt-BR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8" name="Retângulo 13"/>
          <p:cNvSpPr/>
          <p:nvPr/>
        </p:nvSpPr>
        <p:spPr>
          <a:xfrm>
            <a:off x="273960" y="3467160"/>
            <a:ext cx="11644920" cy="430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457200">
              <a:lnSpc>
                <a:spcPct val="100000"/>
              </a:lnSpc>
            </a:pPr>
            <a:r>
              <a:rPr lang="pt-BR" sz="2200" b="0" u="none" strike="noStrike" dirty="0">
                <a:solidFill>
                  <a:srgbClr val="000000"/>
                </a:solidFill>
                <a:effectLst/>
                <a:uFillTx/>
                <a:latin typeface="Calibri Light"/>
              </a:rPr>
              <a:t>Paciente que tiveram múltiplos episódios de sífilis podem mostrar um declínio mais lento dos títulos. </a:t>
            </a:r>
            <a:endParaRPr lang="pt-BR" sz="2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4" name="Picture 4" descr="Obrigado"/>
          <p:cNvPicPr/>
          <p:nvPr/>
        </p:nvPicPr>
        <p:blipFill>
          <a:blip r:embed="rId2"/>
          <a:stretch/>
        </p:blipFill>
        <p:spPr>
          <a:xfrm>
            <a:off x="1115615" y="2232274"/>
            <a:ext cx="4742993" cy="2387306"/>
          </a:xfrm>
          <a:prstGeom prst="rect">
            <a:avLst/>
          </a:prstGeom>
          <a:noFill/>
        </p:spPr>
      </p:pic>
      <p:cxnSp>
        <p:nvCxnSpPr>
          <p:cNvPr id="662" name="Straight Connector 661">
            <a:extLst>
              <a:ext uri="{FF2B5EF4-FFF2-40B4-BE49-F238E27FC236}">
                <a16:creationId xmlns:a16="http://schemas.microsoft.com/office/drawing/2014/main" id="{4D56677B-C0B7-4DAC-ACAD-8054FF1B5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573887"/>
            <a:ext cx="0" cy="3710227"/>
          </a:xfrm>
          <a:prstGeom prst="line">
            <a:avLst/>
          </a:prstGeom>
          <a:ln w="19050">
            <a:solidFill>
              <a:srgbClr val="E38C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3" name="Picture 2" descr="Resultado de imagem para fim"/>
          <p:cNvPicPr/>
          <p:nvPr/>
        </p:nvPicPr>
        <p:blipFill>
          <a:blip r:embed="rId3"/>
          <a:stretch/>
        </p:blipFill>
        <p:spPr>
          <a:xfrm>
            <a:off x="6343240" y="2165866"/>
            <a:ext cx="4728015" cy="25201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1E05F-84EE-6FBD-AC49-5A3305B24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F18B993-0A66-4B1F-CB35-2652F65BEA1C}"/>
              </a:ext>
            </a:extLst>
          </p:cNvPr>
          <p:cNvSpPr txBox="1"/>
          <p:nvPr/>
        </p:nvSpPr>
        <p:spPr>
          <a:xfrm>
            <a:off x="178904" y="159026"/>
            <a:ext cx="65797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/>
              <a:t>Com bases em estudos sorológicos:</a:t>
            </a:r>
          </a:p>
        </p:txBody>
      </p:sp>
      <p:graphicFrame>
        <p:nvGraphicFramePr>
          <p:cNvPr id="10" name="CaixaDeTexto 2">
            <a:extLst>
              <a:ext uri="{FF2B5EF4-FFF2-40B4-BE49-F238E27FC236}">
                <a16:creationId xmlns:a16="http://schemas.microsoft.com/office/drawing/2014/main" id="{8B1A78A6-61FC-F47E-78FB-2EB4B5B1E1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7586531"/>
              </p:ext>
            </p:extLst>
          </p:nvPr>
        </p:nvGraphicFramePr>
        <p:xfrm>
          <a:off x="1229934" y="806291"/>
          <a:ext cx="9514268" cy="2246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tângulo 3">
            <a:extLst>
              <a:ext uri="{FF2B5EF4-FFF2-40B4-BE49-F238E27FC236}">
                <a16:creationId xmlns:a16="http://schemas.microsoft.com/office/drawing/2014/main" id="{DDED8927-3C87-EDF4-B085-6B949CF0E82F}"/>
              </a:ext>
            </a:extLst>
          </p:cNvPr>
          <p:cNvSpPr/>
          <p:nvPr/>
        </p:nvSpPr>
        <p:spPr>
          <a:xfrm>
            <a:off x="2870791" y="3053060"/>
            <a:ext cx="4657060" cy="5778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DC56658-9CD7-2CB2-6A12-7C70116EED45}"/>
              </a:ext>
            </a:extLst>
          </p:cNvPr>
          <p:cNvSpPr/>
          <p:nvPr/>
        </p:nvSpPr>
        <p:spPr>
          <a:xfrm>
            <a:off x="178904" y="1938130"/>
            <a:ext cx="11837505" cy="1177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Picture 2" descr="Imagem gerada: Equilíbrio entre bradizoítos e defesa imunológica">
            <a:extLst>
              <a:ext uri="{FF2B5EF4-FFF2-40B4-BE49-F238E27FC236}">
                <a16:creationId xmlns:a16="http://schemas.microsoft.com/office/drawing/2014/main" id="{05B9964B-6386-AA86-8C6B-19F557BB9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590" y="2176173"/>
            <a:ext cx="8378687" cy="3651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DA421692-E1C4-EE8C-AF1F-70941880EF55}"/>
              </a:ext>
            </a:extLst>
          </p:cNvPr>
          <p:cNvSpPr txBox="1"/>
          <p:nvPr/>
        </p:nvSpPr>
        <p:spPr>
          <a:xfrm>
            <a:off x="4693349" y="5827359"/>
            <a:ext cx="23911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/>
              <a:t>LATÊNCIA</a:t>
            </a:r>
          </a:p>
        </p:txBody>
      </p:sp>
    </p:spTree>
    <p:extLst>
      <p:ext uri="{BB962C8B-B14F-4D97-AF65-F5344CB8AC3E}">
        <p14:creationId xmlns:p14="http://schemas.microsoft.com/office/powerpoint/2010/main" val="3251998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5691</TotalTime>
  <Words>2270</Words>
  <Application>Microsoft Office PowerPoint</Application>
  <PresentationFormat>Widescreen</PresentationFormat>
  <Paragraphs>447</Paragraphs>
  <Slides>86</Slides>
  <Notes>0</Notes>
  <HiddenSlides>29</HiddenSlides>
  <MMClips>0</MMClips>
  <ScaleCrop>false</ScaleCrop>
  <HeadingPairs>
    <vt:vector size="6" baseType="variant">
      <vt:variant>
        <vt:lpstr>Fontes usadas</vt:lpstr>
      </vt:variant>
      <vt:variant>
        <vt:i4>21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86</vt:i4>
      </vt:variant>
    </vt:vector>
  </HeadingPairs>
  <TitlesOfParts>
    <vt:vector size="108" baseType="lpstr">
      <vt:lpstr>ADLaM Display</vt:lpstr>
      <vt:lpstr>Aharoni</vt:lpstr>
      <vt:lpstr>Andalus</vt:lpstr>
      <vt:lpstr>Arial</vt:lpstr>
      <vt:lpstr>Arial Black</vt:lpstr>
      <vt:lpstr>Arial Rounded MT Bold</vt:lpstr>
      <vt:lpstr>Bauhaus 93</vt:lpstr>
      <vt:lpstr>Calibri</vt:lpstr>
      <vt:lpstr>Calibri Light</vt:lpstr>
      <vt:lpstr>Comic Sans MS</vt:lpstr>
      <vt:lpstr>Garamond</vt:lpstr>
      <vt:lpstr>GillSans Light</vt:lpstr>
      <vt:lpstr>MinionPro-Regular</vt:lpstr>
      <vt:lpstr>Open Sans</vt:lpstr>
      <vt:lpstr>OpenSymbol</vt:lpstr>
      <vt:lpstr>Raleway</vt:lpstr>
      <vt:lpstr>Symbol</vt:lpstr>
      <vt:lpstr>Times New Roman</vt:lpstr>
      <vt:lpstr>Trebuchet MS</vt:lpstr>
      <vt:lpstr>verdana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André Constant</dc:creator>
  <cp:lastModifiedBy>André Constant</cp:lastModifiedBy>
  <cp:revision>222</cp:revision>
  <dcterms:created xsi:type="dcterms:W3CDTF">2018-07-23T00:06:32Z</dcterms:created>
  <dcterms:modified xsi:type="dcterms:W3CDTF">2026-08-12T17:04:37Z</dcterms:modified>
</cp:coreProperties>
</file>