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33"/>
  </p:notesMasterIdLst>
  <p:sldIdLst>
    <p:sldId id="256" r:id="rId2"/>
    <p:sldId id="308" r:id="rId3"/>
    <p:sldId id="309" r:id="rId4"/>
    <p:sldId id="421" r:id="rId5"/>
    <p:sldId id="423" r:id="rId6"/>
    <p:sldId id="426" r:id="rId7"/>
    <p:sldId id="429" r:id="rId8"/>
    <p:sldId id="431" r:id="rId9"/>
    <p:sldId id="432" r:id="rId10"/>
    <p:sldId id="434" r:id="rId11"/>
    <p:sldId id="435" r:id="rId12"/>
    <p:sldId id="306" r:id="rId13"/>
    <p:sldId id="410" r:id="rId14"/>
    <p:sldId id="411" r:id="rId15"/>
    <p:sldId id="436" r:id="rId16"/>
    <p:sldId id="437" r:id="rId17"/>
    <p:sldId id="382" r:id="rId18"/>
    <p:sldId id="413" r:id="rId19"/>
    <p:sldId id="415" r:id="rId20"/>
    <p:sldId id="417" r:id="rId21"/>
    <p:sldId id="418" r:id="rId22"/>
    <p:sldId id="383" r:id="rId23"/>
    <p:sldId id="384" r:id="rId24"/>
    <p:sldId id="385" r:id="rId25"/>
    <p:sldId id="428" r:id="rId26"/>
    <p:sldId id="399" r:id="rId27"/>
    <p:sldId id="403" r:id="rId28"/>
    <p:sldId id="419" r:id="rId29"/>
    <p:sldId id="408" r:id="rId30"/>
    <p:sldId id="438" r:id="rId31"/>
    <p:sldId id="305" r:id="rId32"/>
  </p:sldIdLst>
  <p:sldSz cx="12192000" cy="6858000"/>
  <p:notesSz cx="6858000" cy="9144000"/>
  <p:embeddedFontLst>
    <p:embeddedFont>
      <p:font typeface="Figtree" pitchFamily="2" charset="0"/>
      <p:regular r:id="rId34"/>
      <p:bold r:id="rId35"/>
      <p:italic r:id="rId36"/>
      <p:boldItalic r:id="rId37"/>
    </p:embeddedFont>
    <p:embeddedFont>
      <p:font typeface="Jost Medium" pitchFamily="2" charset="0"/>
      <p:regular r:id="rId38"/>
      <p: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E7"/>
    <a:srgbClr val="FFFCF9"/>
    <a:srgbClr val="678D72"/>
    <a:srgbClr val="FFF3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Estilo Médio 3 - Ênfase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Estilo com Tema 1 - Ênfas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Estilo com Tema 2 - Ênfas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Estilo com Tema 2 - Ênfas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Estilo com Tema 1 - Ênfas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Estilo com Tema 1 - Ênfas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Estilo com Tema 1 - Ênfas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Estilo com Tema 1 - Ênfas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Estilo com Tema 2 - Ênfase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Estilo Claro 2 - Ênfas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Estilo Escuro 2 - Ênfase 1/Ênfas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8FB837D-C827-4EFA-A057-4D05807E0F7C}" styleName="Estilo com Tema 1 - Ênfas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85351" autoAdjust="0"/>
  </p:normalViewPr>
  <p:slideViewPr>
    <p:cSldViewPr snapToGrid="0">
      <p:cViewPr>
        <p:scale>
          <a:sx n="66" d="100"/>
          <a:sy n="66" d="100"/>
        </p:scale>
        <p:origin x="1301" y="1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05CC3-F146-4B18-9173-1221FC06BFA7}" type="datetimeFigureOut">
              <a:rPr lang="pt-BR" smtClean="0"/>
              <a:t>12/08/2026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58AABA-127F-46CB-962C-20BC1253782D}" type="slidenum">
              <a:rPr lang="pt-BR" smtClean="0"/>
              <a:t>‹nº›</a:t>
            </a:fld>
            <a:endParaRPr lang="pt-BR"/>
          </a:p>
        </p:txBody>
      </p:sp>
    </p:spTree>
    <p:extLst>
      <p:ext uri="{BB962C8B-B14F-4D97-AF65-F5344CB8AC3E}">
        <p14:creationId xmlns:p14="http://schemas.microsoft.com/office/powerpoint/2010/main" val="3593407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00567D"/>
                </a:solidFill>
                <a:effectLst/>
                <a:latin typeface="NotoSans-Regular"/>
              </a:rPr>
              <a:t>Os transtornos do neurodesenvolvimento </a:t>
            </a:r>
            <a:r>
              <a:rPr lang="pt-BR" sz="1800" b="0" i="0" dirty="0">
                <a:solidFill>
                  <a:srgbClr val="000000"/>
                </a:solidFill>
                <a:effectLst/>
                <a:latin typeface="NotoSerif-Regular"/>
              </a:rPr>
              <a:t>são um grupo de condições com início no período do desenvolvimento. Os transtornos tipicamente se manifestam cedo no desenvolvimento, em geral antes de a criança ingressar na escola, sendo caracterizados por déficits no desenvolvimento ou diferenças nos processos cerebrais, o que acarreta prejuízos no funcionamento pessoal, social, acadêmico ou profissional. </a:t>
            </a:r>
            <a:br>
              <a:rPr lang="pt-BR" dirty="0"/>
            </a:b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2</a:t>
            </a:fld>
            <a:endParaRPr lang="pt-BR"/>
          </a:p>
        </p:txBody>
      </p:sp>
    </p:spTree>
    <p:extLst>
      <p:ext uri="{BB962C8B-B14F-4D97-AF65-F5344CB8AC3E}">
        <p14:creationId xmlns:p14="http://schemas.microsoft.com/office/powerpoint/2010/main" val="1719035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0" i="0" kern="1200" dirty="0">
                <a:solidFill>
                  <a:schemeClr val="tx1"/>
                </a:solidFill>
                <a:effectLst/>
                <a:latin typeface="+mn-lt"/>
                <a:ea typeface="+mn-ea"/>
                <a:cs typeface="+mn-cs"/>
              </a:rPr>
              <a:t>Esses sintomas estão presentes no período inicial do desenvolvimento, mas podem não se manifestar plenamente até que as demandas sociais excedam as capacidades limitadas da criança, ou ainda</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podem ser mascaradas por estratégias aprendidas ao longo da vida.</a:t>
            </a:r>
            <a:r>
              <a:rPr lang="pt-BR" dirty="0"/>
              <a:t>  </a:t>
            </a:r>
          </a:p>
          <a:p>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13</a:t>
            </a:fld>
            <a:endParaRPr lang="pt-BR"/>
          </a:p>
        </p:txBody>
      </p:sp>
    </p:spTree>
    <p:extLst>
      <p:ext uri="{BB962C8B-B14F-4D97-AF65-F5344CB8AC3E}">
        <p14:creationId xmlns:p14="http://schemas.microsoft.com/office/powerpoint/2010/main" val="3540648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kern="1200" dirty="0" err="1">
                <a:solidFill>
                  <a:schemeClr val="tx1"/>
                </a:solidFill>
                <a:effectLst/>
                <a:latin typeface="+mn-lt"/>
                <a:ea typeface="+mn-ea"/>
                <a:cs typeface="+mn-cs"/>
              </a:rPr>
              <a:t>Bleuler</a:t>
            </a:r>
            <a:r>
              <a:rPr lang="pt-BR" sz="1200" b="0" i="0" kern="1200" dirty="0">
                <a:solidFill>
                  <a:schemeClr val="tx1"/>
                </a:solidFill>
                <a:effectLst/>
                <a:latin typeface="+mn-lt"/>
                <a:ea typeface="+mn-ea"/>
                <a:cs typeface="+mn-cs"/>
              </a:rPr>
              <a:t>, psiquiatra suíço, cunhou os termos </a:t>
            </a:r>
            <a:r>
              <a:rPr lang="pt-BR" sz="1200" b="0" i="1" kern="1200" dirty="0">
                <a:solidFill>
                  <a:schemeClr val="tx1"/>
                </a:solidFill>
                <a:effectLst/>
                <a:latin typeface="+mn-lt"/>
                <a:ea typeface="+mn-ea"/>
                <a:cs typeface="+mn-cs"/>
              </a:rPr>
              <a:t>esquizofrenia </a:t>
            </a:r>
            <a:r>
              <a:rPr lang="pt-BR" sz="1200" b="0" i="0" kern="1200" dirty="0">
                <a:solidFill>
                  <a:schemeClr val="tx1"/>
                </a:solidFill>
                <a:effectLst/>
                <a:latin typeface="+mn-lt"/>
                <a:ea typeface="+mn-ea"/>
                <a:cs typeface="+mn-cs"/>
              </a:rPr>
              <a:t>e </a:t>
            </a:r>
            <a:r>
              <a:rPr lang="pt-BR" sz="1200" b="0" i="1" kern="1200" dirty="0">
                <a:solidFill>
                  <a:schemeClr val="tx1"/>
                </a:solidFill>
                <a:effectLst/>
                <a:latin typeface="+mn-lt"/>
                <a:ea typeface="+mn-ea"/>
                <a:cs typeface="+mn-cs"/>
              </a:rPr>
              <a:t>autismo no inicio do século XX,</a:t>
            </a:r>
            <a:r>
              <a:rPr lang="pt-BR" sz="1200" b="0" i="1" kern="1200" baseline="0" dirty="0">
                <a:solidFill>
                  <a:schemeClr val="tx1"/>
                </a:solidFill>
                <a:effectLst/>
                <a:latin typeface="+mn-lt"/>
                <a:ea typeface="+mn-ea"/>
                <a:cs typeface="+mn-cs"/>
              </a:rPr>
              <a:t> e</a:t>
            </a:r>
            <a:r>
              <a:rPr lang="pt-BR" sz="1200" b="0" i="0" kern="1200" dirty="0">
                <a:solidFill>
                  <a:schemeClr val="tx1"/>
                </a:solidFill>
                <a:effectLst/>
                <a:latin typeface="+mn-lt"/>
                <a:ea typeface="+mn-ea"/>
                <a:cs typeface="+mn-cs"/>
              </a:rPr>
              <a:t>le derivou este último da palavra grega </a:t>
            </a:r>
            <a:r>
              <a:rPr lang="pt-BR" sz="1200" b="0" i="1" kern="1200" dirty="0">
                <a:solidFill>
                  <a:schemeClr val="tx1"/>
                </a:solidFill>
                <a:effectLst/>
                <a:latin typeface="+mn-lt"/>
                <a:ea typeface="+mn-ea"/>
                <a:cs typeface="+mn-cs"/>
              </a:rPr>
              <a:t>autos </a:t>
            </a:r>
            <a:r>
              <a:rPr lang="pt-BR" sz="1200" b="0" i="0" kern="1200" dirty="0">
                <a:solidFill>
                  <a:schemeClr val="tx1"/>
                </a:solidFill>
                <a:effectLst/>
                <a:latin typeface="+mn-lt"/>
                <a:ea typeface="+mn-ea"/>
                <a:cs typeface="+mn-cs"/>
              </a:rPr>
              <a:t>(que significa “eu”) para descrever a retirada ativa de pacientes com esquizofrenia em sua própria vida</a:t>
            </a:r>
            <a:r>
              <a:rPr lang="pt-BR" dirty="0"/>
              <a:t> em um esforço para lidar com </a:t>
            </a:r>
            <a:r>
              <a:rPr lang="pt-BR" dirty="0" err="1"/>
              <a:t>epxperiencias</a:t>
            </a:r>
            <a:r>
              <a:rPr lang="pt-BR" baseline="0" dirty="0"/>
              <a:t> externas intoleráveis.</a:t>
            </a:r>
          </a:p>
          <a:p>
            <a:endParaRPr lang="pt-BR" baseline="0" dirty="0"/>
          </a:p>
          <a:p>
            <a:r>
              <a:rPr lang="pt-BR" baseline="0" dirty="0"/>
              <a:t>O uso do termo “autismo” no seu sentido atual começou 30 anos depois, quando o pediatra austríaco Hans Asperger adotou a terminologia de </a:t>
            </a:r>
            <a:r>
              <a:rPr lang="pt-BR" baseline="0" dirty="0" err="1"/>
              <a:t>Bleuler</a:t>
            </a:r>
            <a:r>
              <a:rPr lang="pt-BR" baseline="0" dirty="0"/>
              <a:t> de “psicopatas autistas” em uma palestra que ele proferiu no Hospital</a:t>
            </a:r>
          </a:p>
          <a:p>
            <a:r>
              <a:rPr lang="pt-BR" baseline="0" dirty="0"/>
              <a:t>Universitário de Viena (Asperger, 1938). Em 1944, Asperger publicou sua segunda tese de doutorado (primeira transcrita em 1943) (Asperger, 1944), onde descreveu um grupo de crianças e adolescentes com déficits em comunicação e habilidades sociais e também com um padrão restritivo e repetitivo de comportamentos</a:t>
            </a:r>
          </a:p>
          <a:p>
            <a:endParaRPr lang="pt-BR" baseline="0" dirty="0"/>
          </a:p>
          <a:p>
            <a:r>
              <a:rPr lang="pt-BR" baseline="0" dirty="0"/>
              <a:t>Mais ou menos simultaneamente e sem saber do trabalho um do outro, Kanner descreveu 11 crianças com “indiferença autista” e “insistência na mesmice”. As crianças descritas por Asperger diferiam das de Kanner, pois não apresentavam atrasos significativos no desenvolvimento cognitivo ou de linguagem precoce.</a:t>
            </a:r>
          </a:p>
          <a:p>
            <a:endParaRPr lang="pt-BR" baseline="0" dirty="0"/>
          </a:p>
          <a:p>
            <a:r>
              <a:rPr lang="pt-BR" baseline="0" dirty="0"/>
              <a:t>O texto de Asperger permaneceu desconhecido a principio, mas depois foi traduzido para o inglês e passou a ser difundido ao longo dos anos. Gradualmente foi se reconhecendo que o autismo é um espectro </a:t>
            </a:r>
            <a:r>
              <a:rPr lang="pt-BR" baseline="0" dirty="0" err="1"/>
              <a:t>entao</a:t>
            </a:r>
            <a:r>
              <a:rPr lang="pt-BR" baseline="0" dirty="0"/>
              <a:t> adotou-se esse termo no DSM5, incluindo o autismo e o t. de </a:t>
            </a:r>
            <a:r>
              <a:rPr lang="pt-BR" baseline="0" dirty="0" err="1"/>
              <a:t>asperger</a:t>
            </a:r>
            <a:br>
              <a:rPr lang="pt-BR" dirty="0"/>
            </a:br>
            <a:endParaRPr lang="pt-BR" dirty="0"/>
          </a:p>
          <a:p>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14</a:t>
            </a:fld>
            <a:endParaRPr lang="pt-BR"/>
          </a:p>
        </p:txBody>
      </p:sp>
    </p:spTree>
    <p:extLst>
      <p:ext uri="{BB962C8B-B14F-4D97-AF65-F5344CB8AC3E}">
        <p14:creationId xmlns:p14="http://schemas.microsoft.com/office/powerpoint/2010/main" val="2837641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0F533-F72B-5C55-1014-669452C8CEF0}"/>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D9773EFF-A62A-B703-6BD2-0B32BFB4A0A6}"/>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9E4873BF-1461-B4A8-E837-8F0F034FB803}"/>
              </a:ext>
            </a:extLst>
          </p:cNvPr>
          <p:cNvSpPr>
            <a:spLocks noGrp="1"/>
          </p:cNvSpPr>
          <p:nvPr>
            <p:ph type="body" idx="1"/>
          </p:nvPr>
        </p:nvSpPr>
        <p:spPr/>
        <p:txBody>
          <a:bodyPr/>
          <a:lstStyle/>
          <a:p>
            <a:r>
              <a:rPr lang="pt-BR" dirty="0"/>
              <a:t>Deve ter alterações nos 3</a:t>
            </a:r>
            <a:r>
              <a:rPr lang="pt-BR" baseline="0" dirty="0"/>
              <a:t> subcritérios, pelo DSM. Vale lembrar que é sobre COMUNICAÇÃO, não fala. pode haver alterações na fala, mas pode haver alterações da comunicação social mesmo se fala estiver normal. E se não houver fala, ainda assim a comunicação social é avaliada</a:t>
            </a:r>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solidFill>
                  <a:schemeClr val="bg1"/>
                </a:solidFill>
              </a:rPr>
              <a:t>Ecolalia, fala anormalmente alta, baixa, rápida, lenta, monótona, Invenção de termos próprios, repetições inadequadas de frases</a:t>
            </a:r>
          </a:p>
          <a:p>
            <a:endParaRPr lang="pt-BR" baseline="0" dirty="0"/>
          </a:p>
          <a:p>
            <a:endParaRPr lang="pt-BR" baseline="0" dirty="0"/>
          </a:p>
          <a:p>
            <a:r>
              <a:rPr lang="pt-BR" baseline="0" dirty="0"/>
              <a:t>RECIPROCIDADE SOCIOEMOCIONAL: alguns tem desinteresse. O</a:t>
            </a:r>
            <a:r>
              <a:rPr lang="pt-BR" sz="1200" b="0" i="0" kern="1200" dirty="0">
                <a:solidFill>
                  <a:schemeClr val="tx1"/>
                </a:solidFill>
                <a:effectLst/>
                <a:latin typeface="+mn-lt"/>
                <a:ea typeface="+mn-ea"/>
                <a:cs typeface="+mn-cs"/>
              </a:rPr>
              <a:t>s déficits na reciprocidade socioemocional podem aparecer mais em dificuldades de processamento e resposta a pistas sociais complexas (p. ex., quando e como entrar em uma conversa, o que não dizer). Indivíduos que desenvolveram estratégias compensatórias para alguns desafios sociais ainda enfrentam dificuldades em situações novas ou sem apoio, sofrendo com o esforço e a ansiedade para, de forma consciente, calcular o que é socialmente intuitivo para a maioria dos indivíduos. </a:t>
            </a:r>
            <a:r>
              <a:rPr lang="pt-BR" baseline="0" dirty="0"/>
              <a:t>e pode levar a sensação de que é exaustivo socializar.</a:t>
            </a:r>
            <a:r>
              <a:rPr lang="pt-BR" dirty="0"/>
              <a:t> </a:t>
            </a:r>
            <a:endParaRPr lang="pt-B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baseline="0" dirty="0"/>
              <a:t>(“</a:t>
            </a:r>
            <a:r>
              <a:rPr lang="pt-BR" sz="1200" b="0" i="0" kern="1200" dirty="0">
                <a:solidFill>
                  <a:schemeClr val="tx1"/>
                </a:solidFill>
                <a:effectLst/>
                <a:latin typeface="+mn-lt"/>
                <a:ea typeface="+mn-ea"/>
                <a:cs typeface="+mn-cs"/>
              </a:rPr>
              <a:t>Eu apenas não entendo as dicas sociais que as outras pessoas entendem. Logo, se eu estiver conversando com alguém na sala e ele diz: “Cara, já é uma hora mesmo?”, eu olho para o relógio e respondo que “sim, é uma hora mesmo”</a:t>
            </a:r>
            <a:r>
              <a:rPr lang="pt-BR" sz="1200" b="0" i="0" kern="1200" baseline="0" dirty="0">
                <a:solidFill>
                  <a:schemeClr val="tx1"/>
                </a:solidFill>
                <a:effectLst/>
                <a:latin typeface="+mn-lt"/>
                <a:ea typeface="+mn-ea"/>
                <a:cs typeface="+mn-cs"/>
              </a:rPr>
              <a:t> </a:t>
            </a:r>
            <a:r>
              <a:rPr lang="pt-BR" sz="1200" b="0" i="0" kern="1200" dirty="0">
                <a:solidFill>
                  <a:schemeClr val="tx1"/>
                </a:solidFill>
                <a:effectLst/>
                <a:latin typeface="+mn-lt"/>
                <a:ea typeface="+mn-ea"/>
                <a:cs typeface="+mn-cs"/>
              </a:rPr>
              <a:t>quando, na realidade, ele está tentando encontrar um jeito mais educado de se livrar de mim.)</a:t>
            </a:r>
          </a:p>
          <a:p>
            <a:endParaRPr lang="pt-BR" baseline="0" dirty="0"/>
          </a:p>
          <a:p>
            <a:endParaRPr lang="pt-BR" baseline="0" dirty="0"/>
          </a:p>
          <a:p>
            <a:r>
              <a:rPr lang="pt-BR" baseline="0" dirty="0"/>
              <a:t>NÃO VERBAL: </a:t>
            </a:r>
            <a:r>
              <a:rPr lang="pt-BR" sz="1200" b="0" i="0" kern="1200" dirty="0">
                <a:solidFill>
                  <a:schemeClr val="tx1"/>
                </a:solidFill>
                <a:effectLst/>
                <a:latin typeface="+mn-lt"/>
                <a:ea typeface="+mn-ea"/>
                <a:cs typeface="+mn-cs"/>
              </a:rPr>
              <a:t>Um aspecto precoce do transtorno do espectro autista é a atenção compartilhada prejudicada, conforme manifestado por falta do gesto de apontar, mostrar ou trazer objetos para compartilhar o interesse com outros ou dificuldade para seguir o gesto de apontar ou o olhar indicador de outras pessoas.</a:t>
            </a:r>
            <a:r>
              <a:rPr lang="pt-BR" dirty="0"/>
              <a:t> </a:t>
            </a:r>
            <a:r>
              <a:rPr lang="pt-BR" sz="1200" b="0" i="0" kern="1200" dirty="0">
                <a:solidFill>
                  <a:schemeClr val="tx1"/>
                </a:solidFill>
                <a:effectLst/>
                <a:latin typeface="+mn-lt"/>
                <a:ea typeface="+mn-ea"/>
                <a:cs typeface="+mn-cs"/>
              </a:rPr>
              <a:t>Entre jovens e adultos com linguagem fluente, a dificuldade para coordenar a comunicação não verbal com a fala pode passar a impressão de “linguagem corporal” estranha, rígida ou exagerada durante as interações</a:t>
            </a:r>
            <a:r>
              <a:rPr lang="pt-BR" dirty="0"/>
              <a:t> </a:t>
            </a:r>
            <a:br>
              <a:rPr lang="pt-BR" dirty="0"/>
            </a:br>
            <a:endParaRPr lang="pt-BR" baseline="0" dirty="0">
              <a:solidFill>
                <a:schemeClr val="tx1"/>
              </a:solidFill>
            </a:endParaRPr>
          </a:p>
          <a:p>
            <a:endParaRPr lang="pt-BR" dirty="0">
              <a:solidFill>
                <a:schemeClr val="bg1"/>
              </a:solidFill>
            </a:endParaRPr>
          </a:p>
          <a:p>
            <a:r>
              <a:rPr lang="pt-BR" sz="1200" b="0" i="0" kern="1200" dirty="0">
                <a:solidFill>
                  <a:schemeClr val="tx1"/>
                </a:solidFill>
                <a:effectLst/>
                <a:latin typeface="+mn-lt"/>
                <a:ea typeface="+mn-ea"/>
                <a:cs typeface="+mn-cs"/>
              </a:rPr>
              <a:t>RELACIONAMENTOS: Déficits para desenvolver, manter e compreender as relações devem </a:t>
            </a:r>
            <a:r>
              <a:rPr lang="pt-BR" sz="1200" b="0" i="0" kern="1200" dirty="0" err="1">
                <a:solidFill>
                  <a:schemeClr val="tx1"/>
                </a:solidFill>
                <a:effectLst/>
                <a:latin typeface="+mn-lt"/>
                <a:ea typeface="+mn-ea"/>
                <a:cs typeface="+mn-cs"/>
              </a:rPr>
              <a:t>serjulgados</a:t>
            </a:r>
            <a:r>
              <a:rPr lang="pt-BR" sz="1200" b="0" i="0" kern="1200" dirty="0">
                <a:solidFill>
                  <a:schemeClr val="tx1"/>
                </a:solidFill>
                <a:effectLst/>
                <a:latin typeface="+mn-lt"/>
                <a:ea typeface="+mn-ea"/>
                <a:cs typeface="+mn-cs"/>
              </a:rPr>
              <a:t> em relação aos padrões relativos a idade, gênero e cultura. Pode haver interesse social ausente, reduzido ou atípico, manifestado por rejeição de outros, passividade ou abordagens inadequadas que pareçam agressivas ou disruptivas. Essas dificuldades são particularmente evidentes em crianças pequenas, em quem costuma existir uma falta de jogo social e imaginação compartilhados</a:t>
            </a:r>
            <a:r>
              <a:rPr lang="pt-BR" dirty="0"/>
              <a:t> </a:t>
            </a:r>
            <a:br>
              <a:rPr lang="pt-BR" dirty="0"/>
            </a:br>
            <a:endParaRPr lang="pt-BR" dirty="0"/>
          </a:p>
          <a:p>
            <a:r>
              <a:rPr lang="pt-BR" dirty="0">
                <a:solidFill>
                  <a:schemeClr val="bg1"/>
                </a:solidFill>
              </a:rPr>
              <a:t>-//-</a:t>
            </a:r>
          </a:p>
          <a:p>
            <a:endParaRPr lang="pt-BR" dirty="0">
              <a:solidFill>
                <a:schemeClr val="bg1"/>
              </a:solidFill>
            </a:endParaRPr>
          </a:p>
          <a:p>
            <a:r>
              <a:rPr lang="pt-BR" dirty="0">
                <a:solidFill>
                  <a:schemeClr val="bg1"/>
                </a:solidFill>
              </a:rPr>
              <a:t>Ecolalia, fala anormalmente alta, baixa, rápida, lenta, monótona, Invenção de termos próprios, repetições inadequadas de frases</a:t>
            </a:r>
          </a:p>
          <a:p>
            <a:r>
              <a:rPr lang="pt-BR" baseline="0" dirty="0"/>
              <a:t>Mesmo indivíduos com TEA de alto desempenho podem ter dificuldade pra estabelecer e sustentar conversa, pelos motivos no quadro. Somados aos interesses restritos, pode tornar-se difícil sustentar conversa com indivíduos com TEA.</a:t>
            </a:r>
          </a:p>
          <a:p>
            <a:endParaRPr lang="pt-BR" baseline="0" dirty="0"/>
          </a:p>
          <a:p>
            <a:endParaRPr lang="pt-BR" baseline="0" dirty="0"/>
          </a:p>
          <a:p>
            <a:endParaRPr lang="pt-BR" baseline="0" dirty="0"/>
          </a:p>
          <a:p>
            <a:endParaRPr lang="pt-BR" baseline="0" dirty="0"/>
          </a:p>
          <a:p>
            <a:br>
              <a:rPr lang="pt-BR" dirty="0"/>
            </a:br>
            <a:endParaRPr lang="pt-BR" dirty="0"/>
          </a:p>
        </p:txBody>
      </p:sp>
      <p:sp>
        <p:nvSpPr>
          <p:cNvPr id="4" name="Espaço Reservado para Número de Slide 3">
            <a:extLst>
              <a:ext uri="{FF2B5EF4-FFF2-40B4-BE49-F238E27FC236}">
                <a16:creationId xmlns:a16="http://schemas.microsoft.com/office/drawing/2014/main" id="{B17AAF32-51F8-B37F-36E4-FD54C3B6F3E2}"/>
              </a:ext>
            </a:extLst>
          </p:cNvPr>
          <p:cNvSpPr>
            <a:spLocks noGrp="1"/>
          </p:cNvSpPr>
          <p:nvPr>
            <p:ph type="sldNum" sz="quarter" idx="5"/>
          </p:nvPr>
        </p:nvSpPr>
        <p:spPr/>
        <p:txBody>
          <a:bodyPr/>
          <a:lstStyle/>
          <a:p>
            <a:fld id="{6C58AABA-127F-46CB-962C-20BC1253782D}" type="slidenum">
              <a:rPr lang="pt-BR" smtClean="0"/>
              <a:t>16</a:t>
            </a:fld>
            <a:endParaRPr lang="pt-BR"/>
          </a:p>
        </p:txBody>
      </p:sp>
    </p:spTree>
    <p:extLst>
      <p:ext uri="{BB962C8B-B14F-4D97-AF65-F5344CB8AC3E}">
        <p14:creationId xmlns:p14="http://schemas.microsoft.com/office/powerpoint/2010/main" val="3636664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kern="1200" dirty="0">
                <a:solidFill>
                  <a:schemeClr val="tx1"/>
                </a:solidFill>
                <a:effectLst/>
                <a:latin typeface="+mn-lt"/>
                <a:ea typeface="+mn-ea"/>
                <a:cs typeface="+mn-cs"/>
              </a:rPr>
              <a:t>Sensoriais:</a:t>
            </a:r>
            <a:r>
              <a:rPr lang="pt-BR" sz="1200" b="0" i="0" kern="1200" baseline="0" dirty="0">
                <a:solidFill>
                  <a:schemeClr val="tx1"/>
                </a:solidFill>
                <a:effectLst/>
                <a:latin typeface="+mn-lt"/>
                <a:ea typeface="+mn-ea"/>
                <a:cs typeface="+mn-cs"/>
              </a:rPr>
              <a:t> </a:t>
            </a:r>
            <a:r>
              <a:rPr lang="pt-BR" sz="1200" b="0" i="0" kern="1200" dirty="0">
                <a:solidFill>
                  <a:schemeClr val="tx1"/>
                </a:solidFill>
                <a:effectLst/>
                <a:latin typeface="+mn-lt"/>
                <a:ea typeface="+mn-ea"/>
                <a:cs typeface="+mn-cs"/>
              </a:rPr>
              <a:t>p. ex., indiferença aparente a dor/temperatura, reação contrária a sons ou</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texturas específicas (livro</a:t>
            </a:r>
            <a:r>
              <a:rPr lang="pt-BR" sz="1200" b="0" i="0" kern="1200" baseline="0" dirty="0">
                <a:solidFill>
                  <a:schemeClr val="tx1"/>
                </a:solidFill>
                <a:effectLst/>
                <a:latin typeface="+mn-lt"/>
                <a:ea typeface="+mn-ea"/>
                <a:cs typeface="+mn-cs"/>
              </a:rPr>
              <a:t> da exemplo de crianças que cobria os ouvidos </a:t>
            </a:r>
            <a:r>
              <a:rPr lang="pt-BR" sz="1200" b="0" i="0" kern="1200" baseline="0" dirty="0" err="1">
                <a:solidFill>
                  <a:schemeClr val="tx1"/>
                </a:solidFill>
                <a:effectLst/>
                <a:latin typeface="+mn-lt"/>
                <a:ea typeface="+mn-ea"/>
                <a:cs typeface="+mn-cs"/>
              </a:rPr>
              <a:t>qd</a:t>
            </a:r>
            <a:r>
              <a:rPr lang="pt-BR" sz="1200" b="0" i="0" kern="1200" baseline="0" dirty="0">
                <a:solidFill>
                  <a:schemeClr val="tx1"/>
                </a:solidFill>
                <a:effectLst/>
                <a:latin typeface="+mn-lt"/>
                <a:ea typeface="+mn-ea"/>
                <a:cs typeface="+mn-cs"/>
              </a:rPr>
              <a:t> iam esvaziar um balão, ou tinha </a:t>
            </a:r>
            <a:r>
              <a:rPr lang="pt-BR" sz="1200" b="0" i="0" kern="1200" baseline="0" dirty="0" err="1">
                <a:solidFill>
                  <a:schemeClr val="tx1"/>
                </a:solidFill>
                <a:effectLst/>
                <a:latin typeface="+mn-lt"/>
                <a:ea typeface="+mn-ea"/>
                <a:cs typeface="+mn-cs"/>
              </a:rPr>
              <a:t>mt</a:t>
            </a:r>
            <a:r>
              <a:rPr lang="pt-BR" sz="1200" b="0" i="0" kern="1200" baseline="0" dirty="0">
                <a:solidFill>
                  <a:schemeClr val="tx1"/>
                </a:solidFill>
                <a:effectLst/>
                <a:latin typeface="+mn-lt"/>
                <a:ea typeface="+mn-ea"/>
                <a:cs typeface="+mn-cs"/>
              </a:rPr>
              <a:t> relutância a tocar numa bola felpuda, outra não gostava de luz forte)</a:t>
            </a:r>
            <a:r>
              <a:rPr lang="pt-BR" sz="1200" b="0" i="0" kern="1200" dirty="0">
                <a:solidFill>
                  <a:schemeClr val="tx1"/>
                </a:solidFill>
                <a:effectLst/>
                <a:latin typeface="+mn-lt"/>
                <a:ea typeface="+mn-ea"/>
                <a:cs typeface="+mn-cs"/>
              </a:rPr>
              <a:t>, cheirar ou tocar objetos de forma excessiva, fascinação visual por luzes</a:t>
            </a:r>
            <a:r>
              <a:rPr lang="pt-BR" sz="1200" b="0" i="0" kern="1200" baseline="0" dirty="0">
                <a:solidFill>
                  <a:schemeClr val="tx1"/>
                </a:solidFill>
                <a:effectLst/>
                <a:latin typeface="+mn-lt"/>
                <a:ea typeface="+mn-ea"/>
                <a:cs typeface="+mn-cs"/>
              </a:rPr>
              <a:t> </a:t>
            </a:r>
            <a:r>
              <a:rPr lang="pt-BR" sz="1200" b="0" i="0" kern="1200" dirty="0">
                <a:solidFill>
                  <a:schemeClr val="tx1"/>
                </a:solidFill>
                <a:effectLst/>
                <a:latin typeface="+mn-lt"/>
                <a:ea typeface="+mn-ea"/>
                <a:cs typeface="+mn-cs"/>
              </a:rPr>
              <a:t>ou movimento)</a:t>
            </a:r>
            <a:r>
              <a:rPr lang="pt-BR" dirty="0"/>
              <a:t> </a:t>
            </a:r>
            <a:br>
              <a:rPr lang="pt-BR" dirty="0"/>
            </a:b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17</a:t>
            </a:fld>
            <a:endParaRPr lang="pt-BR"/>
          </a:p>
        </p:txBody>
      </p:sp>
    </p:spTree>
    <p:extLst>
      <p:ext uri="{BB962C8B-B14F-4D97-AF65-F5344CB8AC3E}">
        <p14:creationId xmlns:p14="http://schemas.microsoft.com/office/powerpoint/2010/main" val="2588701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dirty="0"/>
              <a:t>Movimentos, fala ou uso de objetos </a:t>
            </a:r>
            <a:r>
              <a:rPr lang="pt-BR" sz="3200" b="1" dirty="0"/>
              <a:t>estereotipados/repetitivos</a:t>
            </a:r>
            <a:r>
              <a:rPr lang="pt-BR" sz="3200" dirty="0"/>
              <a:t> (estereotipias motoras, alinhar/girar objetos, ecolalia, frases idiossincráticas, maneirismos verbais...)</a:t>
            </a:r>
          </a:p>
          <a:p>
            <a:endParaRPr lang="pt-BR" sz="1800" b="0" i="0" dirty="0">
              <a:solidFill>
                <a:srgbClr val="000000"/>
              </a:solidFill>
              <a:effectLst/>
              <a:latin typeface="TimesNewRomanPSMT"/>
            </a:endParaRPr>
          </a:p>
          <a:p>
            <a:r>
              <a:rPr lang="pt-BR" sz="1800" b="0" i="0" dirty="0">
                <a:solidFill>
                  <a:srgbClr val="000000"/>
                </a:solidFill>
                <a:effectLst/>
                <a:latin typeface="TimesNewRomanPSMT"/>
              </a:rPr>
              <a:t>Estereotipias motoras: ações motoras desprovidas de finalidade e de sentido (para o próprio doente), sendo repetidas de maneira uniforme e com grande frequência.</a:t>
            </a:r>
            <a:r>
              <a:rPr lang="pt-BR" sz="2800" dirty="0"/>
              <a:t> </a:t>
            </a:r>
            <a:r>
              <a:rPr lang="pt-BR" sz="1800" b="0" i="0" dirty="0">
                <a:solidFill>
                  <a:srgbClr val="000000"/>
                </a:solidFill>
                <a:effectLst/>
                <a:latin typeface="TimesNewRomanPSMT"/>
              </a:rPr>
              <a:t>As estereotipias podem ser de gestos ou movimentos (desde simples movimentos de dedos até marchas), de posição (estereotipia acinética ou catalepsia – a manutenção de uma postura corporal, geralmente extravagante, durante longo tempo), de lugar (a busca reiterada, sem razão plausível, de um mesmo local) ou de palavras e frases (chamada de </a:t>
            </a:r>
            <a:r>
              <a:rPr lang="pt-BR" sz="1800" b="0" i="0" dirty="0" err="1">
                <a:solidFill>
                  <a:srgbClr val="000000"/>
                </a:solidFill>
                <a:effectLst/>
                <a:latin typeface="TimesNewRomanPSMT"/>
              </a:rPr>
              <a:t>verbigeração</a:t>
            </a:r>
            <a:r>
              <a:rPr lang="pt-BR" sz="1800" b="0" i="0" dirty="0">
                <a:solidFill>
                  <a:srgbClr val="000000"/>
                </a:solidFill>
                <a:effectLst/>
                <a:latin typeface="TimesNewRomanPSMT"/>
              </a:rPr>
              <a:t>).</a:t>
            </a:r>
            <a:r>
              <a:rPr lang="pt-BR" sz="2800" dirty="0"/>
              <a:t> </a:t>
            </a:r>
            <a:br>
              <a:rPr lang="pt-BR" sz="2800" dirty="0"/>
            </a:br>
            <a:endParaRPr lang="pt-BR" sz="2800" dirty="0"/>
          </a:p>
          <a:p>
            <a:r>
              <a:rPr lang="pt-BR" sz="1800" b="0" i="0" dirty="0">
                <a:solidFill>
                  <a:srgbClr val="000000"/>
                </a:solidFill>
                <a:effectLst/>
                <a:latin typeface="TimesNewRomanPSMT"/>
              </a:rPr>
              <a:t>A estereotipia verbal (ou </a:t>
            </a:r>
            <a:r>
              <a:rPr lang="pt-BR" sz="1800" b="0" i="0" dirty="0" err="1">
                <a:solidFill>
                  <a:srgbClr val="000000"/>
                </a:solidFill>
                <a:effectLst/>
                <a:latin typeface="TimesNewRomanPSMT"/>
              </a:rPr>
              <a:t>verbigeração</a:t>
            </a:r>
            <a:r>
              <a:rPr lang="pt-BR" sz="1800" b="0" i="0" dirty="0">
                <a:solidFill>
                  <a:srgbClr val="000000"/>
                </a:solidFill>
                <a:effectLst/>
                <a:latin typeface="TimesNewRomanPSMT"/>
              </a:rPr>
              <a:t>) consiste numa repetição monótona, inadequada e sem sentido comunicativo de palavras ou frases. A ecolalia consiste na repetição, como um eco, da última ou últimas palavras faladas pelo entrevistador (ou outra pessoa do ambiente), dirigidas ou não ao paciente. Outras: variações de prosódia, sotaque, referir-se a si mesmo na terceira pessoa... Maneirismo verbal é um padrão verbal peculiar, </a:t>
            </a:r>
            <a:r>
              <a:rPr lang="pt-BR" sz="1800" b="0" i="0" dirty="0" err="1">
                <a:solidFill>
                  <a:srgbClr val="000000"/>
                </a:solidFill>
                <a:effectLst/>
                <a:latin typeface="TimesNewRomanPSMT"/>
              </a:rPr>
              <a:t>esterotipado</a:t>
            </a:r>
            <a:r>
              <a:rPr lang="pt-BR" sz="1800" b="0" i="0" dirty="0">
                <a:solidFill>
                  <a:srgbClr val="000000"/>
                </a:solidFill>
                <a:effectLst/>
                <a:latin typeface="TimesNewRomanPSMT"/>
              </a:rPr>
              <a:t> que parece exagerado ou inadequado, sem finalidade comunicativa clara</a:t>
            </a:r>
          </a:p>
          <a:p>
            <a:endParaRPr lang="pt-BR" sz="1800" b="0" i="0" dirty="0">
              <a:solidFill>
                <a:srgbClr val="000000"/>
              </a:solidFill>
              <a:effectLst/>
              <a:latin typeface="TimesNewRomanPSMT"/>
            </a:endParaRPr>
          </a:p>
          <a:p>
            <a:r>
              <a:rPr lang="pt-BR" sz="1800" b="0" i="0" dirty="0">
                <a:solidFill>
                  <a:srgbClr val="000000"/>
                </a:solidFill>
                <a:effectLst/>
                <a:latin typeface="TimesNewRomanPSMT"/>
              </a:rPr>
              <a:t>A estereotipia pode envolver o uso de objetos que é feito de forma mais concreta. O brinquedo não é usado pela sua função e é mais focado em suas partes (rodar roda de carrinho, piscar olho de boneca) ou enfileirar etc. Há ainda menor envolvimento em brincadeiras imaginativas no TEA</a:t>
            </a:r>
            <a:br>
              <a:rPr lang="pt-BR" dirty="0"/>
            </a:br>
            <a:br>
              <a:rPr lang="pt-BR" dirty="0"/>
            </a:b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18</a:t>
            </a:fld>
            <a:endParaRPr lang="pt-BR"/>
          </a:p>
        </p:txBody>
      </p:sp>
    </p:spTree>
    <p:extLst>
      <p:ext uri="{BB962C8B-B14F-4D97-AF65-F5344CB8AC3E}">
        <p14:creationId xmlns:p14="http://schemas.microsoft.com/office/powerpoint/2010/main" val="1596799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1" fontAlgn="ctr"/>
            <a:r>
              <a:rPr lang="pt-BR" sz="4800" dirty="0"/>
              <a:t>Adesão inflexível a</a:t>
            </a:r>
            <a:r>
              <a:rPr lang="pt-BR" sz="4800" b="1" dirty="0"/>
              <a:t> rotinas/regras</a:t>
            </a:r>
            <a:r>
              <a:rPr lang="pt-BR" sz="4800" dirty="0"/>
              <a:t> (resistência a mudanças pequenas, rigidez em relação a regras) ou </a:t>
            </a:r>
            <a:r>
              <a:rPr lang="pt-BR" sz="4800" b="1" dirty="0"/>
              <a:t>padrões restritos de comportamento</a:t>
            </a:r>
            <a:r>
              <a:rPr lang="pt-BR" sz="4800" dirty="0"/>
              <a:t> (comportamentos ritualizados como perguntas repetitivas, percorrer um mesmo perímetro...)</a:t>
            </a:r>
          </a:p>
          <a:p>
            <a:pPr lvl="1" fontAlgn="ctr"/>
            <a:endParaRPr lang="pt-BR" sz="4800" dirty="0"/>
          </a:p>
          <a:p>
            <a:r>
              <a:rPr lang="pt-BR" sz="1800" b="0" i="0" dirty="0">
                <a:solidFill>
                  <a:srgbClr val="231F20"/>
                </a:solidFill>
                <a:effectLst/>
                <a:latin typeface="Nexus-Roman"/>
              </a:rPr>
              <a:t>Insistência nas mesmas coisas, adesão inflexível a rotinas ou padrões ritualizados de comportamento verbal ou não verbal (p. ex., sofrimento extremo em relação a pequenas mudanças, dificuldades com transições, padrões rígidos de pensamento, rituais de saudação,</a:t>
            </a:r>
          </a:p>
          <a:p>
            <a:r>
              <a:rPr lang="pt-BR" sz="1800" b="0" i="0" dirty="0">
                <a:solidFill>
                  <a:srgbClr val="231F20"/>
                </a:solidFill>
                <a:effectLst/>
                <a:latin typeface="Nexus-Roman"/>
              </a:rPr>
              <a:t>necessidade de fazer o mesmo caminho ou ingerir os mesmos alimentos diariamente).</a:t>
            </a:r>
            <a:r>
              <a:rPr lang="pt-BR" sz="6600" dirty="0"/>
              <a:t> </a:t>
            </a:r>
          </a:p>
          <a:p>
            <a:r>
              <a:rPr lang="pt-BR" sz="1800" b="0" i="0" dirty="0">
                <a:solidFill>
                  <a:srgbClr val="231F20"/>
                </a:solidFill>
                <a:effectLst/>
                <a:latin typeface="Palatino-Roman"/>
              </a:rPr>
              <a:t>Adesão excessiva a rotinas e padrões restritos de comportamento podem ser manifestados por resistência a mudanças (p. ex., sofrimento relativo a mudanças aparentemente pequenas, como embalagem de um alimento favorito; insistência em aderir a regras; rigidez de pensamento) ou por padrões ritualizados de comportamento verbal ou não verbal (p. ex., perguntas repetitivas, percorrer um perímetro)</a:t>
            </a:r>
            <a:r>
              <a:rPr lang="pt-BR" sz="6600" dirty="0"/>
              <a:t> </a:t>
            </a:r>
            <a:br>
              <a:rPr lang="pt-BR" sz="6600" dirty="0"/>
            </a:br>
            <a:endParaRPr lang="pt-BR" sz="4800"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19</a:t>
            </a:fld>
            <a:endParaRPr lang="pt-BR"/>
          </a:p>
        </p:txBody>
      </p:sp>
    </p:spTree>
    <p:extLst>
      <p:ext uri="{BB962C8B-B14F-4D97-AF65-F5344CB8AC3E}">
        <p14:creationId xmlns:p14="http://schemas.microsoft.com/office/powerpoint/2010/main" val="1855518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1" fontAlgn="ctr"/>
            <a:r>
              <a:rPr lang="pt-BR" sz="1800" b="0" i="0" dirty="0">
                <a:solidFill>
                  <a:srgbClr val="231F20"/>
                </a:solidFill>
                <a:effectLst/>
                <a:latin typeface="Palatino-Roman"/>
              </a:rPr>
              <a:t>Interesses altamente limitados e fixos, no transtorno do espectro autista, tendem a ser anormais em intensidade ou foco (p. ex., criança pequena muito apegada a uma panela; criança preocupada com aspiradores de pó; adulto que gasta horas escrevendo tabelas com horário)</a:t>
            </a:r>
            <a:r>
              <a:rPr lang="pt-BR" sz="6600" dirty="0"/>
              <a:t> </a:t>
            </a:r>
          </a:p>
          <a:p>
            <a:pPr lvl="1" fontAlgn="ctr"/>
            <a:endParaRPr lang="pt-BR" sz="6600" dirty="0"/>
          </a:p>
          <a:p>
            <a:pPr lvl="1" fontAlgn="ctr"/>
            <a:r>
              <a:rPr lang="pt-BR" sz="6600" dirty="0"/>
              <a:t>Muitas pessoas demonstram fortes interesses em alguns tópicos; leem extensivamente sobre eles, colecionam itens relacionados a eles, podem falar sobre esse assunto por horas. A diferença entre esses comportamentos normais e aqueles de indivíduos com TEA pode ser explicada em</a:t>
            </a:r>
          </a:p>
          <a:p>
            <a:pPr lvl="1" fontAlgn="ctr"/>
            <a:r>
              <a:rPr lang="pt-BR" sz="6600" dirty="0"/>
              <a:t>termos de estreitamento do foco, inflexibilidade, </a:t>
            </a:r>
            <a:r>
              <a:rPr lang="pt-BR" sz="6600" dirty="0" err="1"/>
              <a:t>perseveração</a:t>
            </a:r>
            <a:r>
              <a:rPr lang="pt-BR" sz="6600" dirty="0"/>
              <a:t> e falta de qualidade social. Indivíduos com TEA podem se concentrar em uma parte muito específica do objeto de seu interesse, por exemplo, apenas o número de dentes em dinossauros. Eles podem ter problemas em mudar para outros tópicos, mesmo quando outras pessoas não estão claramente interessadas no que estão falando. Eles se concentram no tópico quando devem fazer outras tarefas e podem ficar angustiados ou mesmo agitados quando são interrompidos.</a:t>
            </a:r>
            <a:br>
              <a:rPr lang="pt-BR" sz="6600" dirty="0"/>
            </a:br>
            <a:endParaRPr lang="pt-BR" sz="4800"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20</a:t>
            </a:fld>
            <a:endParaRPr lang="pt-BR"/>
          </a:p>
        </p:txBody>
      </p:sp>
    </p:spTree>
    <p:extLst>
      <p:ext uri="{BB962C8B-B14F-4D97-AF65-F5344CB8AC3E}">
        <p14:creationId xmlns:p14="http://schemas.microsoft.com/office/powerpoint/2010/main" val="1629741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t>Hiper ou </a:t>
            </a:r>
            <a:r>
              <a:rPr lang="pt-BR" sz="1800" dirty="0" err="1"/>
              <a:t>hiporreatividade</a:t>
            </a:r>
            <a:r>
              <a:rPr lang="pt-BR" sz="1800" dirty="0"/>
              <a:t> a </a:t>
            </a:r>
            <a:r>
              <a:rPr lang="pt-BR" sz="1800" b="1" dirty="0"/>
              <a:t>estímulos sensoriais</a:t>
            </a:r>
            <a:r>
              <a:rPr lang="pt-BR" sz="1800" dirty="0"/>
              <a:t>, ou interesse incomum por aspectos sensoriais do ambiente (ex.: reações extremas ou rituais envolvendo comida)</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i="0" dirty="0">
                <a:solidFill>
                  <a:srgbClr val="231F20"/>
                </a:solidFill>
                <a:effectLst/>
                <a:latin typeface="Palatino-Roman"/>
              </a:rPr>
              <a:t>Alguns encantamentos e rotinas podem estar relacionados a uma aparente hiper ou </a:t>
            </a:r>
            <a:r>
              <a:rPr lang="pt-BR" sz="1800" b="0" i="0" dirty="0" err="1">
                <a:solidFill>
                  <a:srgbClr val="231F20"/>
                </a:solidFill>
                <a:effectLst/>
                <a:latin typeface="Palatino-Roman"/>
              </a:rPr>
              <a:t>hiporreatividade</a:t>
            </a:r>
            <a:r>
              <a:rPr lang="pt-BR" sz="1800" b="0" i="0" dirty="0">
                <a:solidFill>
                  <a:srgbClr val="231F20"/>
                </a:solidFill>
                <a:effectLst/>
                <a:latin typeface="Palatino-Roman"/>
              </a:rPr>
              <a:t> a estímulos sensoriais, manifestada por meio de respostas extremadas a sons e texturas </a:t>
            </a:r>
            <a:r>
              <a:rPr lang="pt-BR" sz="1800" b="0" i="0" dirty="0" err="1">
                <a:solidFill>
                  <a:srgbClr val="231F20"/>
                </a:solidFill>
                <a:effectLst/>
                <a:latin typeface="Palatino-Roman"/>
              </a:rPr>
              <a:t>especí</a:t>
            </a:r>
            <a:r>
              <a:rPr lang="pt-BR" sz="1800" b="0" i="0" dirty="0">
                <a:solidFill>
                  <a:srgbClr val="231F20"/>
                </a:solidFill>
                <a:effectLst/>
                <a:latin typeface="Palatino-Roman"/>
              </a:rPr>
              <a:t>- </a:t>
            </a:r>
            <a:r>
              <a:rPr lang="pt-BR" sz="1800" b="0" i="0" dirty="0" err="1">
                <a:solidFill>
                  <a:srgbClr val="231F20"/>
                </a:solidFill>
                <a:effectLst/>
                <a:latin typeface="Palatino-Roman"/>
              </a:rPr>
              <a:t>ficos</a:t>
            </a:r>
            <a:r>
              <a:rPr lang="pt-BR" sz="1800" b="0" i="0" dirty="0">
                <a:solidFill>
                  <a:srgbClr val="231F20"/>
                </a:solidFill>
                <a:effectLst/>
                <a:latin typeface="Palatino-Roman"/>
              </a:rPr>
              <a:t>, cheirar ou tocar objetos de forma excessiva, encantamento por luzes ou objetos giratórios e, algumas vezes, aparente indiferença a dor, calor ou frio. Reações extremas ou rituais envolvendo gosto, cheiro, textura ou aparência da comida ou excesso de restrições alimentares são comuns, podendo constituir a forma de apresentação do transtorno do espectro autista</a:t>
            </a:r>
            <a:r>
              <a:rPr lang="pt-BR" sz="2800" dirty="0"/>
              <a:t> </a:t>
            </a:r>
            <a:br>
              <a:rPr lang="pt-BR" sz="2800" dirty="0"/>
            </a:br>
            <a:endParaRPr lang="pt-BR" sz="1800"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21</a:t>
            </a:fld>
            <a:endParaRPr lang="pt-BR"/>
          </a:p>
        </p:txBody>
      </p:sp>
    </p:spTree>
    <p:extLst>
      <p:ext uri="{BB962C8B-B14F-4D97-AF65-F5344CB8AC3E}">
        <p14:creationId xmlns:p14="http://schemas.microsoft.com/office/powerpoint/2010/main" val="212578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Deficiência intelectual e TEA são frequentemente </a:t>
            </a:r>
            <a:r>
              <a:rPr lang="pt-BR" sz="1200" kern="1200" dirty="0" err="1">
                <a:solidFill>
                  <a:schemeClr val="tx1"/>
                </a:solidFill>
                <a:effectLst/>
                <a:latin typeface="+mn-lt"/>
                <a:ea typeface="+mn-ea"/>
                <a:cs typeface="+mn-cs"/>
              </a:rPr>
              <a:t>comórbidos</a:t>
            </a:r>
            <a:r>
              <a:rPr lang="pt-BR" sz="1200" kern="1200" dirty="0">
                <a:solidFill>
                  <a:schemeClr val="tx1"/>
                </a:solidFill>
                <a:effectLst/>
                <a:latin typeface="+mn-lt"/>
                <a:ea typeface="+mn-ea"/>
                <a:cs typeface="+mn-cs"/>
              </a:rPr>
              <a:t>. Para das o </a:t>
            </a:r>
            <a:r>
              <a:rPr lang="pt-BR" sz="1200" kern="1200" dirty="0" err="1">
                <a:solidFill>
                  <a:schemeClr val="tx1"/>
                </a:solidFill>
                <a:effectLst/>
                <a:latin typeface="+mn-lt"/>
                <a:ea typeface="+mn-ea"/>
                <a:cs typeface="+mn-cs"/>
              </a:rPr>
              <a:t>diagnóstido</a:t>
            </a:r>
            <a:r>
              <a:rPr lang="pt-BR" sz="1200" kern="1200" dirty="0">
                <a:solidFill>
                  <a:schemeClr val="tx1"/>
                </a:solidFill>
                <a:effectLst/>
                <a:latin typeface="+mn-lt"/>
                <a:ea typeface="+mn-ea"/>
                <a:cs typeface="+mn-cs"/>
              </a:rPr>
              <a:t> da comorbidades, a comunicação social deve estar abaixo do esperado para o nível de desenvolvimento.</a:t>
            </a: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22</a:t>
            </a:fld>
            <a:endParaRPr lang="pt-BR"/>
          </a:p>
        </p:txBody>
      </p:sp>
    </p:spTree>
    <p:extLst>
      <p:ext uri="{BB962C8B-B14F-4D97-AF65-F5344CB8AC3E}">
        <p14:creationId xmlns:p14="http://schemas.microsoft.com/office/powerpoint/2010/main" val="1364426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Seguindo a ideia de espectro, o DSM coloca esses níveis de</a:t>
            </a:r>
            <a:r>
              <a:rPr lang="pt-BR" baseline="0" dirty="0"/>
              <a:t> severidade.</a:t>
            </a:r>
          </a:p>
          <a:p>
            <a:endParaRPr lang="pt-BR" baseline="0" dirty="0"/>
          </a:p>
          <a:p>
            <a:r>
              <a:rPr lang="pt-BR" baseline="0" dirty="0" err="1"/>
              <a:t>Nivel</a:t>
            </a:r>
            <a:r>
              <a:rPr lang="pt-BR" baseline="0" dirty="0"/>
              <a:t> 1: </a:t>
            </a:r>
            <a:r>
              <a:rPr lang="pt-BR" sz="1800" b="0" i="0" dirty="0">
                <a:solidFill>
                  <a:srgbClr val="000000"/>
                </a:solidFill>
                <a:effectLst/>
                <a:latin typeface="NotoSerif-Regular"/>
              </a:rPr>
              <a:t>Dificuldade para iniciar interações sociais e exemplos claros de respostas atípicas ou sem sucesso a aberturas sociais dos outros. Pode parecer apresentar interesse reduzido por interações sociais. Por exemplo, uma pessoa que consegue falar frases completas e envolver-se na comunicação, embora apresente falhas na conversação com os outros e cujas tentativas de fazer amizades são estranhas e comumente malsucedidas.</a:t>
            </a:r>
            <a:r>
              <a:rPr lang="pt-BR" dirty="0"/>
              <a:t> </a:t>
            </a:r>
            <a:r>
              <a:rPr lang="pt-BR" sz="1800" b="0" i="0" dirty="0">
                <a:solidFill>
                  <a:srgbClr val="000000"/>
                </a:solidFill>
                <a:effectLst/>
                <a:latin typeface="NotoSerif-Regular"/>
              </a:rPr>
              <a:t>Dificuldade em trocar de atividade. Problemas para organização e planejamento são obstáculos à independência.</a:t>
            </a:r>
            <a:r>
              <a:rPr lang="pt-BR" dirty="0"/>
              <a:t> </a:t>
            </a:r>
            <a:br>
              <a:rPr lang="pt-BR" dirty="0"/>
            </a:br>
            <a:endParaRPr lang="pt-BR" dirty="0"/>
          </a:p>
          <a:p>
            <a:r>
              <a:rPr lang="pt-BR" dirty="0" err="1"/>
              <a:t>Nivel</a:t>
            </a:r>
            <a:r>
              <a:rPr lang="pt-BR" dirty="0"/>
              <a:t> 2: </a:t>
            </a:r>
            <a:r>
              <a:rPr lang="pt-BR" sz="1800" b="0" i="0" dirty="0">
                <a:solidFill>
                  <a:srgbClr val="000000"/>
                </a:solidFill>
                <a:effectLst/>
                <a:latin typeface="NotoSerif-Regular"/>
              </a:rPr>
              <a:t>Déficits graves na comunicação social; prejuízos sociais aparentes mesmo na presença de apoio; limitação em dar início a interações sociais e resposta reduzida ou anormal a aberturas sociais que partem de outros. Por exemplo, uma pessoa que fala frases simples, cuja interação se limita a interesses especiais reduzidos e que apresenta comunicação não verbal acentuadamente estranha</a:t>
            </a:r>
            <a:r>
              <a:rPr lang="pt-BR" dirty="0"/>
              <a:t> </a:t>
            </a:r>
          </a:p>
          <a:p>
            <a:endParaRPr lang="pt-BR" dirty="0"/>
          </a:p>
          <a:p>
            <a:r>
              <a:rPr lang="pt-BR" dirty="0" err="1"/>
              <a:t>Nivel</a:t>
            </a:r>
            <a:r>
              <a:rPr lang="pt-BR" dirty="0"/>
              <a:t> 3: </a:t>
            </a:r>
            <a:r>
              <a:rPr lang="pt-BR" sz="1800" b="0" i="0" dirty="0">
                <a:solidFill>
                  <a:srgbClr val="000000"/>
                </a:solidFill>
                <a:effectLst/>
                <a:latin typeface="NotoSerif-Regular"/>
              </a:rPr>
              <a:t>Por exemplo, uma pessoa com fala inteligível de poucas palavras que raramente inicia as interações e, quando o faz, tem abordagens incomuns apenas para satisfazer a necessidades e reage</a:t>
            </a:r>
            <a:r>
              <a:rPr lang="pt-BR" dirty="0"/>
              <a:t> </a:t>
            </a:r>
            <a:br>
              <a:rPr lang="pt-BR" dirty="0"/>
            </a:br>
            <a:br>
              <a:rPr lang="pt-BR" dirty="0"/>
            </a:b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23</a:t>
            </a:fld>
            <a:endParaRPr lang="pt-BR"/>
          </a:p>
        </p:txBody>
      </p:sp>
    </p:spTree>
    <p:extLst>
      <p:ext uri="{BB962C8B-B14F-4D97-AF65-F5344CB8AC3E}">
        <p14:creationId xmlns:p14="http://schemas.microsoft.com/office/powerpoint/2010/main" val="48974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000000"/>
                </a:solidFill>
                <a:effectLst/>
                <a:latin typeface="NotoSerif-Regular"/>
              </a:rPr>
              <a:t>Um transtorno específico da aprendizagem, como o nome implica, é diagnosticado quando há déficits específicos na capacidade do indivíduo de perceber ou processar informações para aprender eficiente ou precisamente questões acadêmicas. Esse transtorno do neurodesenvolvimento manifesta-se, inicialmente, durante os anos de escolaridade formal, caracterizando-se por dificuldades persistentes e prejudiciais nas habilidades básicas acadêmicas de leitura, escrita e/ou matemática</a:t>
            </a:r>
            <a:r>
              <a:rPr lang="pt-BR" dirty="0"/>
              <a:t> </a:t>
            </a:r>
            <a:br>
              <a:rPr lang="pt-BR" dirty="0"/>
            </a:br>
            <a:endParaRPr lang="pt-BR" dirty="0"/>
          </a:p>
          <a:p>
            <a:r>
              <a:rPr lang="pt-BR" dirty="0"/>
              <a:t>T. Comunicação (ex.: t. da linguagem, t. da fala...) fala é especificamente vocalização sem prejuízo da aquisição da linguagem, linguagem é aquisição da linguagem em diversas formas</a:t>
            </a:r>
          </a:p>
          <a:p>
            <a:r>
              <a:rPr lang="pt-BR" dirty="0"/>
              <a:t>T. Motores (t. desenvolvimento da coordenação, transtornos de tiques, que inclui t. de tique motor ou vocal persistente, t. tique transitório e t. de Tourette [múltiplos tiques motores + um ou mais tiques vocais]). </a:t>
            </a:r>
            <a:r>
              <a:rPr lang="pt-BR" sz="1800" b="0" i="0" dirty="0">
                <a:solidFill>
                  <a:srgbClr val="000000"/>
                </a:solidFill>
                <a:effectLst/>
                <a:latin typeface="NotoSans-Regular"/>
              </a:rPr>
              <a:t>Um tique é um movimento motor ou vocalização repentino, rápido, recorrente e não ritmado.</a:t>
            </a:r>
            <a:r>
              <a:rPr lang="pt-BR" dirty="0"/>
              <a:t> </a:t>
            </a:r>
            <a:br>
              <a:rPr lang="pt-BR" dirty="0"/>
            </a:b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3</a:t>
            </a:fld>
            <a:endParaRPr lang="pt-BR"/>
          </a:p>
        </p:txBody>
      </p:sp>
    </p:spTree>
    <p:extLst>
      <p:ext uri="{BB962C8B-B14F-4D97-AF65-F5344CB8AC3E}">
        <p14:creationId xmlns:p14="http://schemas.microsoft.com/office/powerpoint/2010/main" val="2731419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Com 6m ele não tem achados</a:t>
            </a:r>
            <a:r>
              <a:rPr lang="pt-BR" baseline="0" dirty="0"/>
              <a:t> ou atrasos inespecíficos no </a:t>
            </a:r>
            <a:r>
              <a:rPr lang="pt-BR" baseline="0" dirty="0" err="1"/>
              <a:t>dnpm</a:t>
            </a:r>
            <a:r>
              <a:rPr lang="pt-BR" baseline="0" dirty="0"/>
              <a:t>. Nos 6 meses seguintes começam a surgir sinais. </a:t>
            </a:r>
          </a:p>
          <a:p>
            <a:r>
              <a:rPr lang="pt-BR" sz="1200" b="0" i="0" kern="1200" dirty="0">
                <a:solidFill>
                  <a:schemeClr val="tx1"/>
                </a:solidFill>
                <a:effectLst/>
                <a:latin typeface="+mn-lt"/>
                <a:ea typeface="+mn-ea"/>
                <a:cs typeface="+mn-cs"/>
              </a:rPr>
              <a:t>Aos dois anos de</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idade, as crianças no espectro apresentam problemas claros em comunicação</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social, brincadeira, linguagem e cognição, bem como outras dificuldades sensoriais</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e motoras (</a:t>
            </a:r>
            <a:r>
              <a:rPr lang="pt-BR" sz="1200" b="0" i="0" kern="1200" dirty="0" err="1">
                <a:solidFill>
                  <a:schemeClr val="tx1"/>
                </a:solidFill>
                <a:effectLst/>
                <a:latin typeface="+mn-lt"/>
                <a:ea typeface="+mn-ea"/>
                <a:cs typeface="+mn-cs"/>
              </a:rPr>
              <a:t>Zwaigenbaum</a:t>
            </a:r>
            <a:r>
              <a:rPr lang="pt-BR" sz="1200" b="0" i="0" kern="1200" dirty="0">
                <a:solidFill>
                  <a:schemeClr val="tx1"/>
                </a:solidFill>
                <a:effectLst/>
                <a:latin typeface="+mn-lt"/>
                <a:ea typeface="+mn-ea"/>
                <a:cs typeface="+mn-cs"/>
              </a:rPr>
              <a:t> et al, 2009). Esses achados confirmam a noção de que o</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TEA pode ser identificado mais cedo do que o habitual em alguns casos e que, para</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muitas crianças, os 24 meses de idade coincidem com um pico no início de novos</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sintomas que facilitariam o </a:t>
            </a:r>
            <a:r>
              <a:rPr lang="pt-BR" sz="1200" b="0" i="0" kern="1200" dirty="0" err="1">
                <a:solidFill>
                  <a:schemeClr val="tx1"/>
                </a:solidFill>
                <a:effectLst/>
                <a:latin typeface="+mn-lt"/>
                <a:ea typeface="+mn-ea"/>
                <a:cs typeface="+mn-cs"/>
              </a:rPr>
              <a:t>reconheciment</a:t>
            </a:r>
            <a:r>
              <a:rPr lang="pt-BR" dirty="0"/>
              <a:t> </a:t>
            </a:r>
            <a:br>
              <a:rPr lang="pt-BR" dirty="0"/>
            </a:b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24</a:t>
            </a:fld>
            <a:endParaRPr lang="pt-BR"/>
          </a:p>
        </p:txBody>
      </p:sp>
    </p:spTree>
    <p:extLst>
      <p:ext uri="{BB962C8B-B14F-4D97-AF65-F5344CB8AC3E}">
        <p14:creationId xmlns:p14="http://schemas.microsoft.com/office/powerpoint/2010/main" val="2778295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aseline="0" dirty="0"/>
              <a:t>M- chat é a escala de rastreio. As respostas que pontuam estão em vermelho, o sim só pontua em 4 delas. As perguntas criticas estão destacadas em amarelo.</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dirty="0">
                <a:effectLst/>
                <a:latin typeface="Calibri" panose="020F0502020204030204" pitchFamily="34" charset="0"/>
              </a:rPr>
              <a:t>Para pensar que tem autismo, é preciso ter tido mais de 3 pontos ou 2 dos críticos, que são esses aí: 2 (interessa por outras crianças),7 (aponta pra mostrar algo), 9 (alguma vez trouxe objetos para compartilhar),13 (imita adulto), 14 (responde quando chamado pelo nome) e 15 (se apontar para outro lado da sala, acompanha com olhar)</a:t>
            </a:r>
          </a:p>
          <a:p>
            <a:endParaRPr lang="pt-BR" baseline="0" dirty="0"/>
          </a:p>
          <a:p>
            <a:endParaRPr lang="pt-BR" baseline="0" dirty="0"/>
          </a:p>
          <a:p>
            <a:r>
              <a:rPr lang="pt-BR" baseline="0" dirty="0"/>
              <a:t>A APA recomenda triagem pra todas as crianças mas é controverso, alguns dizem que não seria adequado pois as </a:t>
            </a:r>
            <a:r>
              <a:rPr lang="pt-BR" baseline="0" dirty="0" err="1"/>
              <a:t>ferramenteas</a:t>
            </a:r>
            <a:r>
              <a:rPr lang="pt-BR" baseline="0" dirty="0"/>
              <a:t> tem problemas de especificidade e sensibilidade e poderia ser mais eficaz usar campanhas de conscientização e avaliações individualizadas em vez de ferramentas objetivas; além de questões éticas em fazer triagem de uma condição sem que haja condições pra um tratamento efetivo como ocorre em muitas regiões do mundo.</a:t>
            </a:r>
          </a:p>
          <a:p>
            <a:endParaRPr lang="pt-BR" baseline="0" dirty="0"/>
          </a:p>
          <a:p>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25</a:t>
            </a:fld>
            <a:endParaRPr lang="pt-BR"/>
          </a:p>
        </p:txBody>
      </p:sp>
    </p:spTree>
    <p:extLst>
      <p:ext uri="{BB962C8B-B14F-4D97-AF65-F5344CB8AC3E}">
        <p14:creationId xmlns:p14="http://schemas.microsoft.com/office/powerpoint/2010/main" val="2215275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a:t>Privacao</a:t>
            </a:r>
            <a:r>
              <a:rPr lang="pt-BR" baseline="0" dirty="0"/>
              <a:t> emocional na infância pode levar a quadros </a:t>
            </a:r>
            <a:r>
              <a:rPr lang="pt-BR" baseline="0" dirty="0" err="1"/>
              <a:t>pseudo-autistas</a:t>
            </a:r>
            <a:r>
              <a:rPr lang="pt-BR" baseline="0" dirty="0"/>
              <a:t> (indiferença ao ambiente, atraso na comunicação, interesses restritos...) mas não é completamente anormal e é geralmente reversível</a:t>
            </a:r>
          </a:p>
          <a:p>
            <a:endParaRPr lang="pt-BR" baseline="0" dirty="0"/>
          </a:p>
          <a:p>
            <a:r>
              <a:rPr lang="pt-BR" baseline="0" dirty="0"/>
              <a:t>DI é um diagnostico diferencial difícil no inicio da vida, quando a avaliação </a:t>
            </a:r>
            <a:r>
              <a:rPr lang="pt-BR" baseline="0" dirty="0" err="1"/>
              <a:t>cognitia</a:t>
            </a:r>
            <a:r>
              <a:rPr lang="pt-BR" baseline="0" dirty="0"/>
              <a:t> é difícil. Se você tem um paciente com TEA e você suspeita de um DI </a:t>
            </a:r>
            <a:r>
              <a:rPr lang="pt-BR" baseline="0" dirty="0" err="1"/>
              <a:t>comorbida</a:t>
            </a:r>
            <a:r>
              <a:rPr lang="pt-BR" baseline="0" dirty="0"/>
              <a:t>, avaliar </a:t>
            </a:r>
            <a:r>
              <a:rPr lang="pt-BR" baseline="0" dirty="0" err="1"/>
              <a:t>AVDs</a:t>
            </a:r>
            <a:r>
              <a:rPr lang="pt-BR" baseline="0" dirty="0"/>
              <a:t> e buscar sinais de doenças genéticas causadoras de DI (dismorfismo...) Se você tem um paciente com DI e suspeita de TEA </a:t>
            </a:r>
            <a:r>
              <a:rPr lang="pt-BR" baseline="0" dirty="0" err="1"/>
              <a:t>comorbido</a:t>
            </a:r>
            <a:r>
              <a:rPr lang="pt-BR" baseline="0" dirty="0"/>
              <a:t>, DI causa déficits de interação social. Se houver déficit social discordante do nível geral de inteligência (</a:t>
            </a:r>
            <a:r>
              <a:rPr lang="pt-BR" baseline="0" dirty="0" err="1"/>
              <a:t>mt</a:t>
            </a:r>
            <a:r>
              <a:rPr lang="pt-BR" baseline="0" dirty="0"/>
              <a:t> difícil avaliar antes de 18 meses), suspeitar de TEA</a:t>
            </a: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26</a:t>
            </a:fld>
            <a:endParaRPr lang="pt-BR"/>
          </a:p>
        </p:txBody>
      </p:sp>
    </p:spTree>
    <p:extLst>
      <p:ext uri="{BB962C8B-B14F-4D97-AF65-F5344CB8AC3E}">
        <p14:creationId xmlns:p14="http://schemas.microsoft.com/office/powerpoint/2010/main" val="34044715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a:t>
            </a:r>
            <a:r>
              <a:rPr lang="pt-BR" baseline="0" dirty="0"/>
              <a:t> quadro clinico inicia cedo e pode sofrer muitas mudanças ate o fim da vida, comportamento e adaptabilidade tendem a melhorar ao longo da vida e alguns casos muito favoráveis podem ate deixar de preencher critérios </a:t>
            </a:r>
            <a:r>
              <a:rPr lang="pt-BR" baseline="0" dirty="0" err="1"/>
              <a:t>diagnosticos</a:t>
            </a:r>
            <a:r>
              <a:rPr lang="pt-BR" baseline="0" dirty="0"/>
              <a:t>. </a:t>
            </a:r>
          </a:p>
          <a:p>
            <a:endParaRPr lang="pt-BR" baseline="0" dirty="0"/>
          </a:p>
          <a:p>
            <a:r>
              <a:rPr lang="pt-BR" baseline="0" dirty="0"/>
              <a:t>Mas o</a:t>
            </a:r>
            <a:r>
              <a:rPr lang="pt-BR" dirty="0"/>
              <a:t>s desfechos são muito variáveis (inclusive porque os quadros</a:t>
            </a:r>
            <a:r>
              <a:rPr lang="pt-BR" baseline="0" dirty="0"/>
              <a:t> são </a:t>
            </a:r>
            <a:r>
              <a:rPr lang="pt-BR" baseline="0" dirty="0" err="1"/>
              <a:t>mt</a:t>
            </a:r>
            <a:r>
              <a:rPr lang="pt-BR" baseline="0" dirty="0"/>
              <a:t> variáveis). Sabemos alguns fatores de bom prognostico mas em geral ainda não é possível prever como vai evoluir, são poucos os estudos e é necessário cautela ao fazer previsões para os pais</a:t>
            </a:r>
          </a:p>
          <a:p>
            <a:endParaRPr lang="pt-BR" baseline="0" dirty="0"/>
          </a:p>
          <a:p>
            <a:r>
              <a:rPr lang="pt-BR" sz="1200" b="0" i="0" kern="1200" dirty="0">
                <a:solidFill>
                  <a:schemeClr val="tx1"/>
                </a:solidFill>
                <a:effectLst/>
                <a:latin typeface="+mn-lt"/>
                <a:ea typeface="+mn-ea"/>
                <a:cs typeface="+mn-cs"/>
              </a:rPr>
              <a:t>Embora não haja cura para os </a:t>
            </a:r>
            <a:r>
              <a:rPr lang="pt-BR" sz="1200" b="0" i="0" kern="1200" dirty="0" err="1">
                <a:solidFill>
                  <a:schemeClr val="tx1"/>
                </a:solidFill>
                <a:effectLst/>
                <a:latin typeface="+mn-lt"/>
                <a:ea typeface="+mn-ea"/>
                <a:cs typeface="+mn-cs"/>
              </a:rPr>
              <a:t>TEAs</a:t>
            </a:r>
            <a:r>
              <a:rPr lang="pt-BR" sz="1200" b="0" i="0" kern="1200" dirty="0">
                <a:solidFill>
                  <a:schemeClr val="tx1"/>
                </a:solidFill>
                <a:effectLst/>
                <a:latin typeface="+mn-lt"/>
                <a:ea typeface="+mn-ea"/>
                <a:cs typeface="+mn-cs"/>
              </a:rPr>
              <a:t>, há fortes evidências de que abordagens educacionais adequadas ao longo da vida, apoio a famílias e profissionais e prestação de serviços comunitários de alta qualidade podem melhorar drasticamente a vida de pessoas com TEA e suas famílias</a:t>
            </a:r>
            <a:r>
              <a:rPr lang="pt-BR" dirty="0"/>
              <a:t> </a:t>
            </a:r>
            <a:br>
              <a:rPr lang="pt-BR" dirty="0"/>
            </a:b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27</a:t>
            </a:fld>
            <a:endParaRPr lang="pt-BR"/>
          </a:p>
        </p:txBody>
      </p:sp>
    </p:spTree>
    <p:extLst>
      <p:ext uri="{BB962C8B-B14F-4D97-AF65-F5344CB8AC3E}">
        <p14:creationId xmlns:p14="http://schemas.microsoft.com/office/powerpoint/2010/main" val="26254683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000000"/>
                </a:solidFill>
                <a:effectLst/>
                <a:latin typeface="Times New Roman" panose="02020603050405020304" pitchFamily="18" charset="0"/>
              </a:rPr>
              <a:t>estudos de metanálise30 sugerem que uma das mais eficazes intervenções para o tratamento do TEA é a análise do comportamento aplicada (ABA) [..] </a:t>
            </a:r>
            <a:r>
              <a:rPr lang="pt-BR" sz="1800" b="0" i="0" dirty="0" err="1">
                <a:solidFill>
                  <a:srgbClr val="000000"/>
                </a:solidFill>
                <a:effectLst/>
                <a:latin typeface="Times New Roman" panose="02020603050405020304" pitchFamily="18" charset="0"/>
              </a:rPr>
              <a:t>Sandbank</a:t>
            </a:r>
            <a:r>
              <a:rPr lang="pt-BR" sz="1800" b="0" i="0" dirty="0">
                <a:solidFill>
                  <a:srgbClr val="000000"/>
                </a:solidFill>
                <a:effectLst/>
                <a:latin typeface="Times New Roman" panose="02020603050405020304" pitchFamily="18" charset="0"/>
              </a:rPr>
              <a:t> et al.14, em uma </a:t>
            </a:r>
            <a:r>
              <a:rPr lang="pt-BR" sz="1800" b="0" i="0" dirty="0" err="1">
                <a:solidFill>
                  <a:srgbClr val="000000"/>
                </a:solidFill>
                <a:effectLst/>
                <a:latin typeface="Times New Roman" panose="02020603050405020304" pitchFamily="18" charset="0"/>
              </a:rPr>
              <a:t>metanálise</a:t>
            </a:r>
            <a:r>
              <a:rPr lang="pt-BR" sz="1800" b="0" i="0" dirty="0">
                <a:solidFill>
                  <a:srgbClr val="000000"/>
                </a:solidFill>
                <a:effectLst/>
                <a:latin typeface="Times New Roman" panose="02020603050405020304" pitchFamily="18" charset="0"/>
              </a:rPr>
              <a:t>, complementa que outras intervenções comportamentais incluem treinamento experimental discreto (DTT), sistema de comunicação de troca de imagens (PECS) e suportes comportamentais positivos (PBS).</a:t>
            </a:r>
            <a:r>
              <a:rPr lang="pt-BR" sz="4000" dirty="0"/>
              <a:t> </a:t>
            </a:r>
            <a:r>
              <a:rPr lang="pt-BR" sz="2800" dirty="0"/>
              <a:t> (clinica USP)</a:t>
            </a:r>
            <a:br>
              <a:rPr lang="pt-BR" sz="2800" dirty="0"/>
            </a:br>
            <a:endParaRPr lang="pt-BR" sz="1800" b="0" i="0" dirty="0">
              <a:solidFill>
                <a:srgbClr val="000000"/>
              </a:solidFill>
              <a:effectLst/>
              <a:latin typeface="Times New Roman" panose="02020603050405020304" pitchFamily="18" charset="0"/>
            </a:endParaRPr>
          </a:p>
          <a:p>
            <a:endParaRPr lang="pt-BR" sz="1800" b="0" i="0" dirty="0">
              <a:solidFill>
                <a:srgbClr val="000000"/>
              </a:solidFill>
              <a:effectLst/>
              <a:latin typeface="Times New Roman" panose="02020603050405020304" pitchFamily="18" charset="0"/>
            </a:endParaRPr>
          </a:p>
          <a:p>
            <a:r>
              <a:rPr lang="pt-BR" sz="1800" b="0" i="0" dirty="0">
                <a:solidFill>
                  <a:srgbClr val="000000"/>
                </a:solidFill>
                <a:effectLst/>
                <a:latin typeface="Times New Roman" panose="02020603050405020304" pitchFamily="18" charset="0"/>
              </a:rPr>
              <a:t>Pesquisadores e clínicos afirmam que a intervenção deve ser instituída o mais cedo possível, começando no momento ou antes do diagnóstico na primeira infância. A intervenção deve ser intensiva, ou seja, fornecida por 25 a 40 horas por semana por um ano ou mais, e abrangente, ou seja, visando a um desenvolvimento amplo8­11. Essas recomendações são motivadas pela teoria de que as intervenções oferecidas na primeira infância têm o potencial de produzir efeitos mais positivos, uma vez que o cérebro apresenta maior plasticidade nesse momento do desenvolvimento12,13. Evidências clínicas apontam nessa direção, indicando que a intervenção intensiva produziu ganhos cognitivos substanciais e que esses ganhos variaram de acordo com a idade no início da intervenção</a:t>
            </a:r>
            <a:r>
              <a:rPr lang="pt-BR" dirty="0"/>
              <a:t> </a:t>
            </a:r>
          </a:p>
          <a:p>
            <a:endParaRPr lang="pt-BR"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solidFill>
                  <a:srgbClr val="FFC000"/>
                </a:solidFill>
              </a:rPr>
              <a:t>Individualização:</a:t>
            </a:r>
            <a:r>
              <a:rPr lang="pt-BR" dirty="0"/>
              <a:t> de acordo com apresentação clínica, interesses, objetivos de cada um</a:t>
            </a:r>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solidFill>
                  <a:srgbClr val="FFC000"/>
                </a:solidFill>
              </a:rPr>
              <a:t>Intensidade e generalização: </a:t>
            </a:r>
            <a:r>
              <a:rPr lang="pt-BR" dirty="0"/>
              <a:t>intervenções devem ser aplicadas diariamente e em diferentes contextos, por todos que convivem com o paciente. </a:t>
            </a:r>
            <a:r>
              <a:rPr lang="pt-BR" dirty="0">
                <a:solidFill>
                  <a:srgbClr val="FFC000"/>
                </a:solidFill>
              </a:rPr>
              <a:t>Participação familiar: </a:t>
            </a:r>
            <a:r>
              <a:rPr lang="pt-BR" dirty="0"/>
              <a:t>informação, treinamento e apoio</a:t>
            </a:r>
          </a:p>
          <a:p>
            <a:br>
              <a:rPr lang="pt-BR" dirty="0"/>
            </a:b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28</a:t>
            </a:fld>
            <a:endParaRPr lang="pt-BR"/>
          </a:p>
        </p:txBody>
      </p:sp>
    </p:spTree>
    <p:extLst>
      <p:ext uri="{BB962C8B-B14F-4D97-AF65-F5344CB8AC3E}">
        <p14:creationId xmlns:p14="http://schemas.microsoft.com/office/powerpoint/2010/main" val="1625869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Tratamento medicamentoso não tem uso para os sintomas principais do TEA</a:t>
            </a:r>
          </a:p>
          <a:p>
            <a:endParaRPr lang="pt-BR" dirty="0"/>
          </a:p>
          <a:p>
            <a:r>
              <a:rPr lang="pt-BR" dirty="0"/>
              <a:t>Vaga de estacionamento, atendimento prioritário (bancos, comércio, saúde...), carteirinha de pessoa autista (CIPTEA), auxiliar de sala quando necessário, recursos de acessibilidade na escola quando necessário (auxiliar de sala, sala especial, tempo adicional de prova), direitos trabalhistas e vaga reservada para PCD</a:t>
            </a:r>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29</a:t>
            </a:fld>
            <a:endParaRPr lang="pt-BR"/>
          </a:p>
        </p:txBody>
      </p:sp>
    </p:spTree>
    <p:extLst>
      <p:ext uri="{BB962C8B-B14F-4D97-AF65-F5344CB8AC3E}">
        <p14:creationId xmlns:p14="http://schemas.microsoft.com/office/powerpoint/2010/main" val="3090087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1" dirty="0"/>
              <a:t>Educação inclusiva</a:t>
            </a:r>
            <a:r>
              <a:rPr lang="pt-BR" dirty="0"/>
              <a:t> é o direito da pessoa com deficiência de </a:t>
            </a:r>
            <a:r>
              <a:rPr lang="pt-BR" b="1" dirty="0"/>
              <a:t>estudar junto aos demais alunos, preferencialmente na escola regular</a:t>
            </a:r>
            <a:r>
              <a:rPr lang="pt-BR" dirty="0"/>
              <a:t>, com os </a:t>
            </a:r>
            <a:r>
              <a:rPr lang="pt-BR" b="1" dirty="0"/>
              <a:t>recursos e adaptações necessários para que consiga participar e aprender em igualdade de condições</a:t>
            </a:r>
            <a:r>
              <a:rPr lang="pt-BR" dirty="0"/>
              <a:t>.</a:t>
            </a:r>
          </a:p>
          <a:p>
            <a:endParaRPr lang="pt-BR" dirty="0"/>
          </a:p>
          <a:p>
            <a:r>
              <a:rPr lang="pt-BR" sz="1200" b="0" u="none" strike="noStrike" kern="1200" dirty="0">
                <a:solidFill>
                  <a:schemeClr val="tx1"/>
                </a:solidFill>
                <a:effectLst/>
                <a:latin typeface="+mn-lt"/>
                <a:ea typeface="+mn-ea"/>
                <a:cs typeface="+mn-cs"/>
              </a:rPr>
              <a:t>Pessoas com Transtorno do Espectro Autista (TEA) em Alagoas </a:t>
            </a:r>
            <a:r>
              <a:rPr lang="pt-BR" dirty="0"/>
              <a:t>têm direito à gratuidade no transporte público por meio de carteiras de passe livre municipal ou intermunicipal</a:t>
            </a: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30</a:t>
            </a:fld>
            <a:endParaRPr lang="pt-BR"/>
          </a:p>
        </p:txBody>
      </p:sp>
    </p:spTree>
    <p:extLst>
      <p:ext uri="{BB962C8B-B14F-4D97-AF65-F5344CB8AC3E}">
        <p14:creationId xmlns:p14="http://schemas.microsoft.com/office/powerpoint/2010/main" val="4069931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40C1E228-DA79-4D95-B030-A6BBED0F8A1B}" type="slidenum">
              <a:rPr lang="pt-BR" smtClean="0"/>
              <a:t>31</a:t>
            </a:fld>
            <a:endParaRPr lang="pt-BR"/>
          </a:p>
        </p:txBody>
      </p:sp>
    </p:spTree>
    <p:extLst>
      <p:ext uri="{BB962C8B-B14F-4D97-AF65-F5344CB8AC3E}">
        <p14:creationId xmlns:p14="http://schemas.microsoft.com/office/powerpoint/2010/main" val="1275143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Para entender por que é maior em países pobres, vamos falar da etiologia (fatores sociais e ambientais)</a:t>
            </a: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5</a:t>
            </a:fld>
            <a:endParaRPr lang="pt-BR"/>
          </a:p>
        </p:txBody>
      </p:sp>
    </p:spTree>
    <p:extLst>
      <p:ext uri="{BB962C8B-B14F-4D97-AF65-F5344CB8AC3E}">
        <p14:creationId xmlns:p14="http://schemas.microsoft.com/office/powerpoint/2010/main" val="4123761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Notar que funções intelectuais vão além da </a:t>
            </a: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6</a:t>
            </a:fld>
            <a:endParaRPr lang="pt-BR"/>
          </a:p>
        </p:txBody>
      </p:sp>
    </p:spTree>
    <p:extLst>
      <p:ext uri="{BB962C8B-B14F-4D97-AF65-F5344CB8AC3E}">
        <p14:creationId xmlns:p14="http://schemas.microsoft.com/office/powerpoint/2010/main" val="3936248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QI normal: 70-130</a:t>
            </a:r>
          </a:p>
          <a:p>
            <a:r>
              <a:rPr lang="pt-BR" dirty="0"/>
              <a:t>Leve: Pouca diferença em </a:t>
            </a:r>
            <a:r>
              <a:rPr lang="pt-BR" dirty="0" err="1"/>
              <a:t>pre-escolares</a:t>
            </a:r>
            <a:r>
              <a:rPr lang="pt-BR" dirty="0"/>
              <a:t>. Vai ter dificuldade com abstração, planejamento; desenvolve habilidades acadêmicas (leitura, matemática) mediante apoio</a:t>
            </a: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7</a:t>
            </a:fld>
            <a:endParaRPr lang="pt-BR"/>
          </a:p>
        </p:txBody>
      </p:sp>
    </p:spTree>
    <p:extLst>
      <p:ext uri="{BB962C8B-B14F-4D97-AF65-F5344CB8AC3E}">
        <p14:creationId xmlns:p14="http://schemas.microsoft.com/office/powerpoint/2010/main" val="3379447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231F20"/>
                </a:solidFill>
                <a:effectLst/>
                <a:latin typeface="Palatino-Roman"/>
              </a:rPr>
              <a:t>O início da deficiência intelectual é no período do desenvolvimento. Idade e aspectos característicos no início dependem da etiologia e da gravidade da disfunção cerebral. Atrasos em marcos motores, linguísticos e sociais podem ser identificáveis nos primeiros dois anos de vida entre aqueles com deficiência intelectual mais grave, ao passo que níveis leves podem não ser identificados até a idade escolar, quando ficam aparentes as dificuldades de aprendizagem acadêmica</a:t>
            </a:r>
            <a:r>
              <a:rPr lang="pt-BR" dirty="0"/>
              <a:t> </a:t>
            </a:r>
          </a:p>
          <a:p>
            <a:endParaRPr lang="pt-BR" dirty="0"/>
          </a:p>
          <a:p>
            <a:r>
              <a:rPr lang="pt-BR" dirty="0"/>
              <a:t>As emoções são muitas vezes ingênuas e imaturas, mas podem melhorar</a:t>
            </a:r>
          </a:p>
          <a:p>
            <a:r>
              <a:rPr lang="pt-BR" dirty="0"/>
              <a:t>com a idade. A capacidade de autocontrole é pobre e comportamento impulsivo e</a:t>
            </a:r>
          </a:p>
          <a:p>
            <a:r>
              <a:rPr lang="pt-BR" dirty="0"/>
              <a:t>agressivo não é incomum. Alguns são tímidos, arredios e retraídos.</a:t>
            </a: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8</a:t>
            </a:fld>
            <a:endParaRPr lang="pt-BR"/>
          </a:p>
        </p:txBody>
      </p:sp>
    </p:spTree>
    <p:extLst>
      <p:ext uri="{BB962C8B-B14F-4D97-AF65-F5344CB8AC3E}">
        <p14:creationId xmlns:p14="http://schemas.microsoft.com/office/powerpoint/2010/main" val="1893811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231F20"/>
                </a:solidFill>
                <a:effectLst/>
                <a:latin typeface="Palatino-Roman"/>
              </a:rPr>
              <a:t>Tanto TDAH quanto TEA não tem prejuízo de </a:t>
            </a:r>
            <a:r>
              <a:rPr lang="pt-BR" sz="1800" b="0" i="0" dirty="0" err="1">
                <a:solidFill>
                  <a:srgbClr val="231F20"/>
                </a:solidFill>
                <a:effectLst/>
                <a:latin typeface="Palatino-Roman"/>
              </a:rPr>
              <a:t>AVDs</a:t>
            </a:r>
            <a:r>
              <a:rPr lang="pt-BR" sz="1800" b="0" i="0" dirty="0">
                <a:solidFill>
                  <a:srgbClr val="231F20"/>
                </a:solidFill>
                <a:effectLst/>
                <a:latin typeface="Palatino-Roman"/>
              </a:rPr>
              <a:t> então isso ajuda a diferenciar. </a:t>
            </a:r>
          </a:p>
          <a:p>
            <a:r>
              <a:rPr lang="pt-BR" sz="1800" b="0" i="0" dirty="0">
                <a:solidFill>
                  <a:srgbClr val="231F20"/>
                </a:solidFill>
                <a:effectLst/>
                <a:latin typeface="Palatino-Roman"/>
              </a:rPr>
              <a:t>DI e TEA é uma comorbidade comum. </a:t>
            </a:r>
            <a:r>
              <a:rPr lang="pt-BR" sz="1800" b="0" i="0" dirty="0" err="1">
                <a:solidFill>
                  <a:srgbClr val="231F20"/>
                </a:solidFill>
                <a:effectLst/>
                <a:latin typeface="Palatino-Roman"/>
              </a:rPr>
              <a:t>Alem</a:t>
            </a:r>
            <a:r>
              <a:rPr lang="pt-BR" sz="1800" b="0" i="0" dirty="0">
                <a:solidFill>
                  <a:srgbClr val="231F20"/>
                </a:solidFill>
                <a:effectLst/>
                <a:latin typeface="Palatino-Roman"/>
              </a:rPr>
              <a:t> disso, podem ser similares em sintomas. Ex.: comportamentos repetitivos podem ocorrer em ambos</a:t>
            </a:r>
          </a:p>
          <a:p>
            <a:r>
              <a:rPr lang="pt-BR" sz="1800" b="0" i="0" dirty="0">
                <a:solidFill>
                  <a:srgbClr val="231F20"/>
                </a:solidFill>
                <a:effectLst/>
                <a:latin typeface="Palatino-Roman"/>
              </a:rPr>
              <a:t>TEA não tem prejuízo de </a:t>
            </a:r>
            <a:r>
              <a:rPr lang="pt-BR" sz="1800" b="0" i="0" dirty="0" err="1">
                <a:solidFill>
                  <a:srgbClr val="231F20"/>
                </a:solidFill>
                <a:effectLst/>
                <a:latin typeface="Palatino-Roman"/>
              </a:rPr>
              <a:t>AVDs</a:t>
            </a:r>
            <a:r>
              <a:rPr lang="pt-BR" sz="1800" b="0" i="0" dirty="0">
                <a:solidFill>
                  <a:srgbClr val="231F20"/>
                </a:solidFill>
                <a:effectLst/>
                <a:latin typeface="Palatino-Roman"/>
              </a:rPr>
              <a:t>, se tiver sugere DI. Mas pode ser DI e TEA juntos, quando suspeitar? Quando a comunicação está mais afetada que outras habilidades </a:t>
            </a:r>
          </a:p>
          <a:p>
            <a:endParaRPr lang="pt-BR" sz="1800" b="0" i="0" dirty="0">
              <a:solidFill>
                <a:srgbClr val="231F20"/>
              </a:solidFill>
              <a:effectLst/>
              <a:latin typeface="Palatino-Roman"/>
            </a:endParaRPr>
          </a:p>
          <a:p>
            <a:r>
              <a:rPr lang="pt-BR" sz="1800" b="0" i="0" dirty="0">
                <a:solidFill>
                  <a:srgbClr val="231F20"/>
                </a:solidFill>
                <a:effectLst/>
                <a:latin typeface="Palatino-Roman"/>
              </a:rPr>
              <a:t>deficiência intelectual é comum entre pessoas com transtorno do espectro autista. Sua investigação pode ser complicada por déficits </a:t>
            </a:r>
            <a:r>
              <a:rPr lang="pt-BR" sz="1800" b="0" i="0" dirty="0" err="1">
                <a:solidFill>
                  <a:srgbClr val="231F20"/>
                </a:solidFill>
                <a:effectLst/>
                <a:latin typeface="Palatino-Roman"/>
              </a:rPr>
              <a:t>sociocomunicacionais</a:t>
            </a:r>
            <a:r>
              <a:rPr lang="pt-BR" sz="1800" b="0" i="0" dirty="0">
                <a:solidFill>
                  <a:srgbClr val="231F20"/>
                </a:solidFill>
                <a:effectLst/>
                <a:latin typeface="Palatino-Roman"/>
              </a:rPr>
              <a:t> e comportamentais, inerentes ao transtorno do espectro autista,</a:t>
            </a:r>
            <a:r>
              <a:rPr lang="pt-BR" dirty="0"/>
              <a:t> </a:t>
            </a:r>
          </a:p>
          <a:p>
            <a:r>
              <a:rPr lang="pt-BR" sz="1800" b="0" i="0" dirty="0">
                <a:solidFill>
                  <a:srgbClr val="231F20"/>
                </a:solidFill>
                <a:effectLst/>
                <a:latin typeface="Palatino-Roman"/>
              </a:rPr>
              <a:t>Pode ser difícil diferenciar deficiência intelectual sem transtorno do espectro autista de transtorno do espectro autista em crianças muito jovens. Indivíduos com deficiência intelectual que não desenvolveram habilidades linguísticas ou simbólicas também representam um desafio para o diagnóstico diferencial, uma vez que comportamentos repetitivos frequentemente também ocorrem em tais indivíduos. Um diagnóstico de transtorno do espectro autista em uma pessoa com deficiência intelectual é adequado quando a comunicação e a interação sociais estão significativamente prejudicadas em relação ao nível de desenvolvimento de suas habilidades não verbais (p. ex., habilidades motoras finas, solução de problemas não verbais). Diferentemente, a deficiência intelectual é o diagnóstico apropriado quando não há discrepância aparente entre o nível das habilidades de comunicação social e outras habilidades intelectuais</a:t>
            </a:r>
            <a:r>
              <a:rPr lang="pt-BR" dirty="0"/>
              <a:t> </a:t>
            </a:r>
            <a:br>
              <a:rPr lang="pt-BR" dirty="0"/>
            </a:br>
            <a:br>
              <a:rPr lang="pt-BR" dirty="0"/>
            </a:b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9</a:t>
            </a:fld>
            <a:endParaRPr lang="pt-BR"/>
          </a:p>
        </p:txBody>
      </p:sp>
    </p:spTree>
    <p:extLst>
      <p:ext uri="{BB962C8B-B14F-4D97-AF65-F5344CB8AC3E}">
        <p14:creationId xmlns:p14="http://schemas.microsoft.com/office/powerpoint/2010/main" val="1984359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 fisioterapia e terapia ocupacional podem contribuir para o tratamento porque a DI é muitas vezes acompanhada de tônus muscular fraco, falta de coordenação e desenvolvimento lento de habilidades motoras. Um terapeuta será capaz de configurar um plano de tratamento individualizado que pode ser realizado em casa, escola ou instituição.</a:t>
            </a:r>
          </a:p>
          <a:p>
            <a:endParaRPr lang="pt-BR" dirty="0"/>
          </a:p>
          <a:p>
            <a:r>
              <a:rPr lang="pt-BR" dirty="0" err="1"/>
              <a:t>Educacao</a:t>
            </a:r>
            <a:r>
              <a:rPr lang="pt-BR" dirty="0"/>
              <a:t> inclusiva: A tendência atual é de se educar crianças com DI tanto quanto possível em condições normais ao invés de em escolas especiais (educação inclusiva). Isso se</a:t>
            </a:r>
          </a:p>
          <a:p>
            <a:r>
              <a:rPr lang="pt-BR" dirty="0"/>
              <a:t>aplica especialmente àqueles com formas mais leves de DI</a:t>
            </a: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10</a:t>
            </a:fld>
            <a:endParaRPr lang="pt-BR"/>
          </a:p>
        </p:txBody>
      </p:sp>
    </p:spTree>
    <p:extLst>
      <p:ext uri="{BB962C8B-B14F-4D97-AF65-F5344CB8AC3E}">
        <p14:creationId xmlns:p14="http://schemas.microsoft.com/office/powerpoint/2010/main" val="2239307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IACAPAP: medicações são mais baseadas na experiencia empírica do que em estudos</a:t>
            </a:r>
          </a:p>
          <a:p>
            <a:endParaRPr lang="pt-BR" dirty="0"/>
          </a:p>
          <a:p>
            <a:r>
              <a:rPr lang="pt-BR" dirty="0"/>
              <a:t>https://pubmed.ncbi.nlm.nih.gov/26779860/</a:t>
            </a:r>
          </a:p>
          <a:p>
            <a:r>
              <a:rPr lang="en-US" dirty="0"/>
              <a:t>Antipsychotics, particularly risperidone, appear to be effective in reducing problem behaviors in children with intellectual disability. Evidence in adults is inconclusive. Methylphenidate appears to be effective, and α-agonists appear promising in reducing attention-deficit hyperactivity disorder symptoms. Lithium might be effective in reducing aggression. Evidence is limited to support the use of antiepileptic drugs, anxiolytics, and naltrexone for management of problem behaviors. Antidepressants may be poorly tolerated and might not be effective in reducing repetitive/stereotypic </a:t>
            </a:r>
            <a:r>
              <a:rPr lang="en-US" dirty="0" err="1"/>
              <a:t>behaviors.In</a:t>
            </a:r>
            <a:r>
              <a:rPr lang="en-US" dirty="0"/>
              <a:t> recent trials, glutamatergic and GABAergic agents for fragile X syndrome, and acetylcholinesterase inhibitors for Down's syndrome, failed to show efficacy. Growth hormone treatment might improve cognition and behavior in Prader-Willi syndrome population. Results from oxytocin trials on social behaviors are inconclusive albeit promising. Melatonin appears to improve sleep. Most trials of dietary supplements did not show benefits. </a:t>
            </a:r>
          </a:p>
          <a:p>
            <a:r>
              <a:rPr lang="en-US" dirty="0"/>
              <a:t>Evidence-based pharmacotherapy options in people with intellectual disability are limited, and many agents can cause substantial adverse events.</a:t>
            </a: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11</a:t>
            </a:fld>
            <a:endParaRPr lang="pt-BR"/>
          </a:p>
        </p:txBody>
      </p:sp>
    </p:spTree>
    <p:extLst>
      <p:ext uri="{BB962C8B-B14F-4D97-AF65-F5344CB8AC3E}">
        <p14:creationId xmlns:p14="http://schemas.microsoft.com/office/powerpoint/2010/main" val="2463817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50967" y="1721384"/>
            <a:ext cx="6331600" cy="2534000"/>
          </a:xfrm>
          <a:prstGeom prst="rect">
            <a:avLst/>
          </a:prstGeom>
        </p:spPr>
        <p:txBody>
          <a:bodyPr spcFirstLastPara="1" wrap="square" lIns="91425" tIns="91425" rIns="91425" bIns="91425" anchor="b" anchorCtr="0">
            <a:noAutofit/>
          </a:bodyPr>
          <a:lstStyle>
            <a:lvl1pPr lvl="0" algn="l">
              <a:lnSpc>
                <a:spcPct val="80000"/>
              </a:lnSpc>
              <a:spcBef>
                <a:spcPts val="0"/>
              </a:spcBef>
              <a:spcAft>
                <a:spcPts val="0"/>
              </a:spcAft>
              <a:buClr>
                <a:srgbClr val="191919"/>
              </a:buClr>
              <a:buSzPts val="5200"/>
              <a:buNone/>
              <a:defRPr sz="5333"/>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r>
              <a:rPr lang="pt-BR"/>
              <a:t>Clique para editar o título Mestre</a:t>
            </a:r>
            <a:endParaRPr dirty="0"/>
          </a:p>
        </p:txBody>
      </p:sp>
      <p:sp>
        <p:nvSpPr>
          <p:cNvPr id="10" name="Google Shape;10;p2"/>
          <p:cNvSpPr txBox="1">
            <a:spLocks noGrp="1"/>
          </p:cNvSpPr>
          <p:nvPr>
            <p:ph type="subTitle" idx="1"/>
          </p:nvPr>
        </p:nvSpPr>
        <p:spPr>
          <a:xfrm>
            <a:off x="950967" y="4596617"/>
            <a:ext cx="6331600" cy="540000"/>
          </a:xfrm>
          <a:prstGeom prst="rect">
            <a:avLst/>
          </a:prstGeom>
          <a:solidFill>
            <a:schemeClr val="lt2"/>
          </a:solidFill>
        </p:spPr>
        <p:txBody>
          <a:bodyPr spcFirstLastPara="1" wrap="square" lIns="91425" tIns="91425" rIns="91425" bIns="91425" anchor="t"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pt-BR"/>
              <a:t>Clique para editar o estilo do subtítulo Mestre</a:t>
            </a:r>
            <a:endParaRPr/>
          </a:p>
        </p:txBody>
      </p:sp>
      <p:sp>
        <p:nvSpPr>
          <p:cNvPr id="11" name="Google Shape;11;p2"/>
          <p:cNvSpPr/>
          <p:nvPr/>
        </p:nvSpPr>
        <p:spPr>
          <a:xfrm>
            <a:off x="-1271633" y="5941300"/>
            <a:ext cx="2017200" cy="20172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2027749" y="-1505783"/>
            <a:ext cx="5957441" cy="3079339"/>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rot="-7843662">
            <a:off x="7943049" y="-1913963"/>
            <a:ext cx="6860540" cy="3546141"/>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rot="-7843762">
            <a:off x="-2085973" y="5156513"/>
            <a:ext cx="5090287" cy="2631116"/>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11241033" y="-648900"/>
            <a:ext cx="1016000" cy="1016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38023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preserve="1" userDrawn="1">
  <p:cSld name="1_One column text">
    <p:spTree>
      <p:nvGrpSpPr>
        <p:cNvPr id="1" name="Shape 121"/>
        <p:cNvGrpSpPr/>
        <p:nvPr/>
      </p:nvGrpSpPr>
      <p:grpSpPr>
        <a:xfrm>
          <a:off x="0" y="0"/>
          <a:ext cx="0" cy="0"/>
          <a:chOff x="0" y="0"/>
          <a:chExt cx="0" cy="0"/>
        </a:xfrm>
      </p:grpSpPr>
      <p:sp>
        <p:nvSpPr>
          <p:cNvPr id="123" name="Google Shape;123;p7"/>
          <p:cNvSpPr txBox="1">
            <a:spLocks noGrp="1"/>
          </p:cNvSpPr>
          <p:nvPr>
            <p:ph type="subTitle" idx="1"/>
          </p:nvPr>
        </p:nvSpPr>
        <p:spPr>
          <a:xfrm>
            <a:off x="960000" y="2539133"/>
            <a:ext cx="4991600" cy="2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2133"/>
              </a:spcBef>
              <a:spcAft>
                <a:spcPts val="0"/>
              </a:spcAft>
              <a:buClr>
                <a:srgbClr val="E76A28"/>
              </a:buClr>
              <a:buSzPts val="1500"/>
              <a:buFont typeface="Nunito Light"/>
              <a:buChar char="■"/>
              <a:defRPr/>
            </a:lvl3pPr>
            <a:lvl4pPr lvl="3" algn="ctr" rtl="0">
              <a:lnSpc>
                <a:spcPct val="100000"/>
              </a:lnSpc>
              <a:spcBef>
                <a:spcPts val="2133"/>
              </a:spcBef>
              <a:spcAft>
                <a:spcPts val="0"/>
              </a:spcAft>
              <a:buClr>
                <a:srgbClr val="E76A28"/>
              </a:buClr>
              <a:buSzPts val="1500"/>
              <a:buFont typeface="Nunito Light"/>
              <a:buChar char="●"/>
              <a:defRPr/>
            </a:lvl4pPr>
            <a:lvl5pPr lvl="4" algn="ctr" rtl="0">
              <a:lnSpc>
                <a:spcPct val="100000"/>
              </a:lnSpc>
              <a:spcBef>
                <a:spcPts val="2133"/>
              </a:spcBef>
              <a:spcAft>
                <a:spcPts val="0"/>
              </a:spcAft>
              <a:buClr>
                <a:srgbClr val="E76A28"/>
              </a:buClr>
              <a:buSzPts val="1400"/>
              <a:buFont typeface="Nunito Light"/>
              <a:buChar char="○"/>
              <a:defRPr/>
            </a:lvl5pPr>
            <a:lvl6pPr lvl="5" algn="ctr" rtl="0">
              <a:lnSpc>
                <a:spcPct val="100000"/>
              </a:lnSpc>
              <a:spcBef>
                <a:spcPts val="2133"/>
              </a:spcBef>
              <a:spcAft>
                <a:spcPts val="0"/>
              </a:spcAft>
              <a:buClr>
                <a:srgbClr val="999999"/>
              </a:buClr>
              <a:buSzPts val="1400"/>
              <a:buFont typeface="Nunito Light"/>
              <a:buChar char="■"/>
              <a:defRPr/>
            </a:lvl6pPr>
            <a:lvl7pPr lvl="6" algn="ctr" rtl="0">
              <a:lnSpc>
                <a:spcPct val="100000"/>
              </a:lnSpc>
              <a:spcBef>
                <a:spcPts val="2133"/>
              </a:spcBef>
              <a:spcAft>
                <a:spcPts val="0"/>
              </a:spcAft>
              <a:buClr>
                <a:srgbClr val="999999"/>
              </a:buClr>
              <a:buSzPts val="1300"/>
              <a:buFont typeface="Nunito Light"/>
              <a:buChar char="●"/>
              <a:defRPr/>
            </a:lvl7pPr>
            <a:lvl8pPr lvl="7" algn="ctr" rtl="0">
              <a:lnSpc>
                <a:spcPct val="100000"/>
              </a:lnSpc>
              <a:spcBef>
                <a:spcPts val="2133"/>
              </a:spcBef>
              <a:spcAft>
                <a:spcPts val="0"/>
              </a:spcAft>
              <a:buClr>
                <a:srgbClr val="999999"/>
              </a:buClr>
              <a:buSzPts val="1300"/>
              <a:buFont typeface="Nunito Light"/>
              <a:buChar char="○"/>
              <a:defRPr/>
            </a:lvl8pPr>
            <a:lvl9pPr lvl="8" algn="ctr" rtl="0">
              <a:lnSpc>
                <a:spcPct val="100000"/>
              </a:lnSpc>
              <a:spcBef>
                <a:spcPts val="2133"/>
              </a:spcBef>
              <a:spcAft>
                <a:spcPts val="2133"/>
              </a:spcAft>
              <a:buClr>
                <a:srgbClr val="999999"/>
              </a:buClr>
              <a:buSzPts val="1400"/>
              <a:buFont typeface="Nunito Light"/>
              <a:buChar char="■"/>
              <a:defRPr/>
            </a:lvl9pPr>
          </a:lstStyle>
          <a:p>
            <a:r>
              <a:rPr lang="pt-BR"/>
              <a:t>Clique para editar o estilo do subtítulo Mestre</a:t>
            </a:r>
            <a:endParaRPr/>
          </a:p>
        </p:txBody>
      </p:sp>
      <p:sp>
        <p:nvSpPr>
          <p:cNvPr id="124" name="Google Shape;124;p7"/>
          <p:cNvSpPr>
            <a:spLocks noGrp="1"/>
          </p:cNvSpPr>
          <p:nvPr>
            <p:ph type="pic" idx="2"/>
          </p:nvPr>
        </p:nvSpPr>
        <p:spPr>
          <a:xfrm>
            <a:off x="6781967" y="1631200"/>
            <a:ext cx="4459200" cy="5226800"/>
          </a:xfrm>
          <a:prstGeom prst="round2SameRect">
            <a:avLst>
              <a:gd name="adj1" fmla="val 50000"/>
              <a:gd name="adj2" fmla="val 0"/>
            </a:avLst>
          </a:prstGeom>
          <a:noFill/>
          <a:ln w="9525" cap="flat" cmpd="sng">
            <a:solidFill>
              <a:schemeClr val="lt1"/>
            </a:solidFill>
            <a:prstDash val="solid"/>
            <a:round/>
            <a:headEnd type="none" w="sm" len="sm"/>
            <a:tailEnd type="none" w="sm" len="sm"/>
          </a:ln>
        </p:spPr>
        <p:txBody>
          <a:bodyPr/>
          <a:lstStyle/>
          <a:p>
            <a:endParaRPr lang="pt-BR"/>
          </a:p>
        </p:txBody>
      </p:sp>
      <p:sp>
        <p:nvSpPr>
          <p:cNvPr id="126" name="Google Shape;126;p7"/>
          <p:cNvSpPr/>
          <p:nvPr/>
        </p:nvSpPr>
        <p:spPr>
          <a:xfrm rot="-7655842">
            <a:off x="7199077" y="-1334236"/>
            <a:ext cx="5958115" cy="307968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637;p30">
            <a:extLst>
              <a:ext uri="{FF2B5EF4-FFF2-40B4-BE49-F238E27FC236}">
                <a16:creationId xmlns:a16="http://schemas.microsoft.com/office/drawing/2014/main" id="{A6E6961B-2319-FBF0-D022-3725D9114370}"/>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grpSp>
        <p:nvGrpSpPr>
          <p:cNvPr id="3" name="Google Shape;23;p3">
            <a:extLst>
              <a:ext uri="{FF2B5EF4-FFF2-40B4-BE49-F238E27FC236}">
                <a16:creationId xmlns:a16="http://schemas.microsoft.com/office/drawing/2014/main" id="{646B2DE1-F81A-DF99-E3E6-8904838C9BF0}"/>
              </a:ext>
            </a:extLst>
          </p:cNvPr>
          <p:cNvGrpSpPr/>
          <p:nvPr userDrawn="1"/>
        </p:nvGrpSpPr>
        <p:grpSpPr>
          <a:xfrm rot="9899967">
            <a:off x="-1006919" y="-5497726"/>
            <a:ext cx="1757266" cy="7329356"/>
            <a:chOff x="3030675" y="511650"/>
            <a:chExt cx="1705400" cy="6431275"/>
          </a:xfrm>
        </p:grpSpPr>
        <p:sp>
          <p:nvSpPr>
            <p:cNvPr id="4" name="Google Shape;24;p3">
              <a:extLst>
                <a:ext uri="{FF2B5EF4-FFF2-40B4-BE49-F238E27FC236}">
                  <a16:creationId xmlns:a16="http://schemas.microsoft.com/office/drawing/2014/main" id="{552DE87A-51DD-7400-358D-EBF5074EFB2F}"/>
                </a:ext>
              </a:extLst>
            </p:cNvPr>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5;p3">
              <a:extLst>
                <a:ext uri="{FF2B5EF4-FFF2-40B4-BE49-F238E27FC236}">
                  <a16:creationId xmlns:a16="http://schemas.microsoft.com/office/drawing/2014/main" id="{CEE3E6B4-DE64-BC6C-459D-B2A47ACC39B5}"/>
                </a:ext>
              </a:extLst>
            </p:cNvPr>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6;p3">
              <a:extLst>
                <a:ext uri="{FF2B5EF4-FFF2-40B4-BE49-F238E27FC236}">
                  <a16:creationId xmlns:a16="http://schemas.microsoft.com/office/drawing/2014/main" id="{4B11BABF-33E4-CA34-A5F5-70E8BAD11233}"/>
                </a:ext>
              </a:extLst>
            </p:cNvPr>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7;p3">
              <a:extLst>
                <a:ext uri="{FF2B5EF4-FFF2-40B4-BE49-F238E27FC236}">
                  <a16:creationId xmlns:a16="http://schemas.microsoft.com/office/drawing/2014/main" id="{A120F892-02A8-86EA-A1E8-D6894567F2E1}"/>
                </a:ext>
              </a:extLst>
            </p:cNvPr>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8;p3">
              <a:extLst>
                <a:ext uri="{FF2B5EF4-FFF2-40B4-BE49-F238E27FC236}">
                  <a16:creationId xmlns:a16="http://schemas.microsoft.com/office/drawing/2014/main" id="{1BF11AA3-3AF8-A036-6CD8-A81F1A67D868}"/>
                </a:ext>
              </a:extLst>
            </p:cNvPr>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9;p3">
              <a:extLst>
                <a:ext uri="{FF2B5EF4-FFF2-40B4-BE49-F238E27FC236}">
                  <a16:creationId xmlns:a16="http://schemas.microsoft.com/office/drawing/2014/main" id="{8F7189FF-7E64-C68F-7B22-7D4E4C31A7D5}"/>
                </a:ext>
              </a:extLst>
            </p:cNvPr>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p3">
              <a:extLst>
                <a:ext uri="{FF2B5EF4-FFF2-40B4-BE49-F238E27FC236}">
                  <a16:creationId xmlns:a16="http://schemas.microsoft.com/office/drawing/2014/main" id="{03EA9DD1-4485-EDB9-22B6-3C5E441DB79E}"/>
                </a:ext>
              </a:extLst>
            </p:cNvPr>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1;p3">
              <a:extLst>
                <a:ext uri="{FF2B5EF4-FFF2-40B4-BE49-F238E27FC236}">
                  <a16:creationId xmlns:a16="http://schemas.microsoft.com/office/drawing/2014/main" id="{8F36FD21-A90C-8CE8-49EC-D148E31192AA}"/>
                </a:ext>
              </a:extLst>
            </p:cNvPr>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2;p3">
              <a:extLst>
                <a:ext uri="{FF2B5EF4-FFF2-40B4-BE49-F238E27FC236}">
                  <a16:creationId xmlns:a16="http://schemas.microsoft.com/office/drawing/2014/main" id="{BD1E26A2-AC2D-3D3D-EA9C-FD3D64EF667F}"/>
                </a:ext>
              </a:extLst>
            </p:cNvPr>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3;p3">
              <a:extLst>
                <a:ext uri="{FF2B5EF4-FFF2-40B4-BE49-F238E27FC236}">
                  <a16:creationId xmlns:a16="http://schemas.microsoft.com/office/drawing/2014/main" id="{AE4E68BC-3547-0FA2-BA48-BE018C6C83A9}"/>
                </a:ext>
              </a:extLst>
            </p:cNvPr>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4;p3">
              <a:extLst>
                <a:ext uri="{FF2B5EF4-FFF2-40B4-BE49-F238E27FC236}">
                  <a16:creationId xmlns:a16="http://schemas.microsoft.com/office/drawing/2014/main" id="{9F4FF616-7B33-5F37-9A95-4687C92BF012}"/>
                </a:ext>
              </a:extLst>
            </p:cNvPr>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5;p3">
              <a:extLst>
                <a:ext uri="{FF2B5EF4-FFF2-40B4-BE49-F238E27FC236}">
                  <a16:creationId xmlns:a16="http://schemas.microsoft.com/office/drawing/2014/main" id="{25A67760-8F07-BAFC-5DA6-BA6339B8C129}"/>
                </a:ext>
              </a:extLst>
            </p:cNvPr>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6;p3">
              <a:extLst>
                <a:ext uri="{FF2B5EF4-FFF2-40B4-BE49-F238E27FC236}">
                  <a16:creationId xmlns:a16="http://schemas.microsoft.com/office/drawing/2014/main" id="{90FA862C-9A89-0FA8-4AE7-C351797F0573}"/>
                </a:ext>
              </a:extLst>
            </p:cNvPr>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7;p3">
              <a:extLst>
                <a:ext uri="{FF2B5EF4-FFF2-40B4-BE49-F238E27FC236}">
                  <a16:creationId xmlns:a16="http://schemas.microsoft.com/office/drawing/2014/main" id="{DCF22EC5-5E66-7341-0211-AEF9F7A178D4}"/>
                </a:ext>
              </a:extLst>
            </p:cNvPr>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39;p3">
            <a:extLst>
              <a:ext uri="{FF2B5EF4-FFF2-40B4-BE49-F238E27FC236}">
                <a16:creationId xmlns:a16="http://schemas.microsoft.com/office/drawing/2014/main" id="{8D1F9107-DA88-4C84-67C4-1C88A0EA57EF}"/>
              </a:ext>
            </a:extLst>
          </p:cNvPr>
          <p:cNvSpPr/>
          <p:nvPr userDrawn="1"/>
        </p:nvSpPr>
        <p:spPr>
          <a:xfrm rot="9900206">
            <a:off x="179492" y="-878451"/>
            <a:ext cx="1597613" cy="1597613"/>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p3">
            <a:extLst>
              <a:ext uri="{FF2B5EF4-FFF2-40B4-BE49-F238E27FC236}">
                <a16:creationId xmlns:a16="http://schemas.microsoft.com/office/drawing/2014/main" id="{56D5F38E-DDB1-EC77-1CF7-C833B7C12298}"/>
              </a:ext>
            </a:extLst>
          </p:cNvPr>
          <p:cNvSpPr/>
          <p:nvPr userDrawn="1"/>
        </p:nvSpPr>
        <p:spPr>
          <a:xfrm>
            <a:off x="-798750" y="6059250"/>
            <a:ext cx="1597500" cy="1597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1588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userDrawn="1">
  <p:cSld name="Title only">
    <p:spTree>
      <p:nvGrpSpPr>
        <p:cNvPr id="1" name="Shape 87"/>
        <p:cNvGrpSpPr/>
        <p:nvPr/>
      </p:nvGrpSpPr>
      <p:grpSpPr>
        <a:xfrm>
          <a:off x="0" y="0"/>
          <a:ext cx="0" cy="0"/>
          <a:chOff x="0" y="0"/>
          <a:chExt cx="0" cy="0"/>
        </a:xfrm>
      </p:grpSpPr>
      <p:sp>
        <p:nvSpPr>
          <p:cNvPr id="89" name="Google Shape;89;p6"/>
          <p:cNvSpPr/>
          <p:nvPr/>
        </p:nvSpPr>
        <p:spPr>
          <a:xfrm rot="-9799786" flipH="1">
            <a:off x="10489727" y="210113"/>
            <a:ext cx="2184117" cy="1128948"/>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6"/>
          <p:cNvSpPr/>
          <p:nvPr/>
        </p:nvSpPr>
        <p:spPr>
          <a:xfrm rot="-9800150" flipH="1">
            <a:off x="-443086" y="6122135"/>
            <a:ext cx="2107697" cy="108944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1" name="Google Shape;91;p6"/>
          <p:cNvGrpSpPr/>
          <p:nvPr/>
        </p:nvGrpSpPr>
        <p:grpSpPr>
          <a:xfrm rot="5400000">
            <a:off x="-3221869" y="-3465484"/>
            <a:ext cx="1689711" cy="7046963"/>
            <a:chOff x="3030675" y="511650"/>
            <a:chExt cx="1705400" cy="6431275"/>
          </a:xfrm>
        </p:grpSpPr>
        <p:sp>
          <p:nvSpPr>
            <p:cNvPr id="92" name="Google Shape;92;p6"/>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6"/>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6"/>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6"/>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6"/>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6"/>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6"/>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6"/>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6"/>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6"/>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6"/>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6"/>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6"/>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6"/>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6" name="Google Shape;106;p6"/>
          <p:cNvGrpSpPr/>
          <p:nvPr/>
        </p:nvGrpSpPr>
        <p:grpSpPr>
          <a:xfrm rot="-5400000">
            <a:off x="13667765" y="3262149"/>
            <a:ext cx="1689711" cy="7046963"/>
            <a:chOff x="3030675" y="511650"/>
            <a:chExt cx="1705400" cy="6431275"/>
          </a:xfrm>
        </p:grpSpPr>
        <p:sp>
          <p:nvSpPr>
            <p:cNvPr id="107" name="Google Shape;107;p6"/>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6"/>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6"/>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6"/>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6"/>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6"/>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6"/>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6"/>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6"/>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6"/>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6"/>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6"/>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6"/>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6"/>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 name="Google Shape;637;p30">
            <a:extLst>
              <a:ext uri="{FF2B5EF4-FFF2-40B4-BE49-F238E27FC236}">
                <a16:creationId xmlns:a16="http://schemas.microsoft.com/office/drawing/2014/main" id="{AEFA8F11-4DBC-75C7-46C5-410A30B06A24}"/>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Tree>
    <p:extLst>
      <p:ext uri="{BB962C8B-B14F-4D97-AF65-F5344CB8AC3E}">
        <p14:creationId xmlns:p14="http://schemas.microsoft.com/office/powerpoint/2010/main" val="1835875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28"/>
        <p:cNvGrpSpPr/>
        <p:nvPr/>
      </p:nvGrpSpPr>
      <p:grpSpPr>
        <a:xfrm>
          <a:off x="0" y="0"/>
          <a:ext cx="0" cy="0"/>
          <a:chOff x="0" y="0"/>
          <a:chExt cx="0" cy="0"/>
        </a:xfrm>
      </p:grpSpPr>
      <p:sp>
        <p:nvSpPr>
          <p:cNvPr id="129" name="Google Shape;129;p8"/>
          <p:cNvSpPr>
            <a:spLocks noGrp="1"/>
          </p:cNvSpPr>
          <p:nvPr>
            <p:ph type="pic" idx="2"/>
          </p:nvPr>
        </p:nvSpPr>
        <p:spPr>
          <a:xfrm>
            <a:off x="2561200" y="3652600"/>
            <a:ext cx="7069600" cy="2486400"/>
          </a:xfrm>
          <a:prstGeom prst="roundRect">
            <a:avLst>
              <a:gd name="adj" fmla="val 50000"/>
            </a:avLst>
          </a:prstGeom>
          <a:noFill/>
          <a:ln w="9525" cap="flat" cmpd="sng">
            <a:solidFill>
              <a:srgbClr val="000000"/>
            </a:solidFill>
            <a:prstDash val="solid"/>
            <a:round/>
            <a:headEnd type="none" w="sm" len="sm"/>
            <a:tailEnd type="none" w="sm" len="sm"/>
          </a:ln>
        </p:spPr>
      </p:sp>
      <p:sp>
        <p:nvSpPr>
          <p:cNvPr id="130" name="Google Shape;130;p8"/>
          <p:cNvSpPr txBox="1">
            <a:spLocks noGrp="1"/>
          </p:cNvSpPr>
          <p:nvPr>
            <p:ph type="title"/>
          </p:nvPr>
        </p:nvSpPr>
        <p:spPr>
          <a:xfrm>
            <a:off x="2169200" y="1053267"/>
            <a:ext cx="7853600" cy="22792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6000">
                <a:latin typeface="Jost Medium" pitchFamily="2" charset="0"/>
                <a:ea typeface="Jost Medium" pitchFamily="2" charset="0"/>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pt-BR"/>
              <a:t>Clique para editar o título Mestre</a:t>
            </a:r>
            <a:endParaRPr/>
          </a:p>
        </p:txBody>
      </p:sp>
      <p:sp>
        <p:nvSpPr>
          <p:cNvPr id="131" name="Google Shape;131;p8"/>
          <p:cNvSpPr/>
          <p:nvPr/>
        </p:nvSpPr>
        <p:spPr>
          <a:xfrm rot="-7214541">
            <a:off x="9885824" y="-9111"/>
            <a:ext cx="2818544" cy="1456876"/>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
        <p:nvSpPr>
          <p:cNvPr id="132" name="Google Shape;132;p8"/>
          <p:cNvSpPr/>
          <p:nvPr/>
        </p:nvSpPr>
        <p:spPr>
          <a:xfrm rot="-7655726">
            <a:off x="-1396284" y="5477426"/>
            <a:ext cx="3131421" cy="1618599"/>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
        <p:nvSpPr>
          <p:cNvPr id="133" name="Google Shape;133;p8"/>
          <p:cNvSpPr/>
          <p:nvPr/>
        </p:nvSpPr>
        <p:spPr>
          <a:xfrm>
            <a:off x="9089700" y="2100667"/>
            <a:ext cx="7032800" cy="60824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8"/>
          <p:cNvSpPr/>
          <p:nvPr/>
        </p:nvSpPr>
        <p:spPr>
          <a:xfrm rot="10800000">
            <a:off x="-4556591" y="-1751292"/>
            <a:ext cx="7032800" cy="60824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5" name="Google Shape;135;p8"/>
          <p:cNvGrpSpPr/>
          <p:nvPr/>
        </p:nvGrpSpPr>
        <p:grpSpPr>
          <a:xfrm rot="10800000">
            <a:off x="328537" y="-4883467"/>
            <a:ext cx="1570787" cy="6551325"/>
            <a:chOff x="3030675" y="511650"/>
            <a:chExt cx="1705400" cy="6431275"/>
          </a:xfrm>
        </p:grpSpPr>
        <p:sp>
          <p:nvSpPr>
            <p:cNvPr id="136" name="Google Shape;136;p8"/>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8"/>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8"/>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8"/>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8"/>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8"/>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8"/>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8"/>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8"/>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8"/>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8"/>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8"/>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8"/>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8"/>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cxnSp>
        <p:nvCxnSpPr>
          <p:cNvPr id="150" name="Google Shape;150;p8"/>
          <p:cNvCxnSpPr/>
          <p:nvPr/>
        </p:nvCxnSpPr>
        <p:spPr>
          <a:xfrm rot="10800000" flipH="1">
            <a:off x="8582767" y="2156100"/>
            <a:ext cx="3696000" cy="623160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4227790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51"/>
        <p:cNvGrpSpPr/>
        <p:nvPr/>
      </p:nvGrpSpPr>
      <p:grpSpPr>
        <a:xfrm>
          <a:off x="0" y="0"/>
          <a:ext cx="0" cy="0"/>
          <a:chOff x="0" y="0"/>
          <a:chExt cx="0" cy="0"/>
        </a:xfrm>
      </p:grpSpPr>
      <p:sp>
        <p:nvSpPr>
          <p:cNvPr id="152" name="Google Shape;152;p9"/>
          <p:cNvSpPr>
            <a:spLocks noGrp="1"/>
          </p:cNvSpPr>
          <p:nvPr>
            <p:ph type="pic" idx="2"/>
          </p:nvPr>
        </p:nvSpPr>
        <p:spPr>
          <a:xfrm>
            <a:off x="8065967" y="719333"/>
            <a:ext cx="3318000" cy="5744400"/>
          </a:xfrm>
          <a:prstGeom prst="roundRect">
            <a:avLst>
              <a:gd name="adj" fmla="val 50000"/>
            </a:avLst>
          </a:prstGeom>
          <a:noFill/>
          <a:ln w="9525" cap="flat" cmpd="sng">
            <a:solidFill>
              <a:srgbClr val="000000"/>
            </a:solidFill>
            <a:prstDash val="solid"/>
            <a:round/>
            <a:headEnd type="none" w="sm" len="sm"/>
            <a:tailEnd type="none" w="sm" len="sm"/>
          </a:ln>
        </p:spPr>
      </p:sp>
      <p:sp>
        <p:nvSpPr>
          <p:cNvPr id="153" name="Google Shape;153;p9"/>
          <p:cNvSpPr txBox="1">
            <a:spLocks noGrp="1"/>
          </p:cNvSpPr>
          <p:nvPr>
            <p:ph type="title"/>
          </p:nvPr>
        </p:nvSpPr>
        <p:spPr>
          <a:xfrm>
            <a:off x="1275800" y="2581033"/>
            <a:ext cx="6497200" cy="1947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5400">
                <a:latin typeface="Jost Medium" pitchFamily="2" charset="0"/>
                <a:ea typeface="Jost Medium" pitchFamily="2" charset="0"/>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pt-BR" dirty="0"/>
              <a:t>Clique para editar o título Mestre</a:t>
            </a:r>
            <a:endParaRPr dirty="0"/>
          </a:p>
        </p:txBody>
      </p:sp>
      <p:sp>
        <p:nvSpPr>
          <p:cNvPr id="154" name="Google Shape;154;p9"/>
          <p:cNvSpPr txBox="1">
            <a:spLocks noGrp="1"/>
          </p:cNvSpPr>
          <p:nvPr>
            <p:ph type="subTitle" idx="1"/>
          </p:nvPr>
        </p:nvSpPr>
        <p:spPr>
          <a:xfrm>
            <a:off x="1275800" y="4426900"/>
            <a:ext cx="6497200" cy="89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155" name="Google Shape;155;p9"/>
          <p:cNvSpPr/>
          <p:nvPr/>
        </p:nvSpPr>
        <p:spPr>
          <a:xfrm rot="-1800026">
            <a:off x="3898896" y="7128292"/>
            <a:ext cx="12191843"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6" name="Google Shape;156;p9"/>
          <p:cNvGrpSpPr/>
          <p:nvPr/>
        </p:nvGrpSpPr>
        <p:grpSpPr>
          <a:xfrm>
            <a:off x="-746091" y="5773091"/>
            <a:ext cx="2342992" cy="9772108"/>
            <a:chOff x="3030675" y="511650"/>
            <a:chExt cx="1705400" cy="6431275"/>
          </a:xfrm>
        </p:grpSpPr>
        <p:sp>
          <p:nvSpPr>
            <p:cNvPr id="157" name="Google Shape;157;p9"/>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9"/>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9"/>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9"/>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9"/>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9"/>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9"/>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9"/>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9"/>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9"/>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9"/>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9"/>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9"/>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1" name="Google Shape;171;p9"/>
          <p:cNvGrpSpPr/>
          <p:nvPr/>
        </p:nvGrpSpPr>
        <p:grpSpPr>
          <a:xfrm rot="10800000">
            <a:off x="10815639" y="-8723854"/>
            <a:ext cx="2342992" cy="9772108"/>
            <a:chOff x="3030675" y="511650"/>
            <a:chExt cx="1705400" cy="6431275"/>
          </a:xfrm>
        </p:grpSpPr>
        <p:sp>
          <p:nvSpPr>
            <p:cNvPr id="172" name="Google Shape;172;p9"/>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9"/>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9"/>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9"/>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9"/>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9"/>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9"/>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9"/>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9"/>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9"/>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9"/>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9"/>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9"/>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9"/>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cxnSp>
        <p:nvCxnSpPr>
          <p:cNvPr id="186" name="Google Shape;186;p9"/>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187" name="Google Shape;187;p9"/>
          <p:cNvSpPr/>
          <p:nvPr/>
        </p:nvSpPr>
        <p:spPr>
          <a:xfrm rot="-1799996">
            <a:off x="-3682310" y="709287"/>
            <a:ext cx="8849619"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456817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88"/>
        <p:cNvGrpSpPr/>
        <p:nvPr/>
      </p:nvGrpSpPr>
      <p:grpSpPr>
        <a:xfrm>
          <a:off x="0" y="0"/>
          <a:ext cx="0" cy="0"/>
          <a:chOff x="0" y="0"/>
          <a:chExt cx="0" cy="0"/>
        </a:xfrm>
      </p:grpSpPr>
      <p:sp>
        <p:nvSpPr>
          <p:cNvPr id="189" name="Google Shape;189;p10"/>
          <p:cNvSpPr>
            <a:spLocks noGrp="1"/>
          </p:cNvSpPr>
          <p:nvPr>
            <p:ph type="pic" idx="2"/>
          </p:nvPr>
        </p:nvSpPr>
        <p:spPr>
          <a:xfrm>
            <a:off x="2900" y="-20400"/>
            <a:ext cx="12192000" cy="6878400"/>
          </a:xfrm>
          <a:prstGeom prst="rect">
            <a:avLst/>
          </a:prstGeom>
          <a:noFill/>
          <a:ln>
            <a:noFill/>
          </a:ln>
        </p:spPr>
      </p:sp>
      <p:sp>
        <p:nvSpPr>
          <p:cNvPr id="190" name="Google Shape;190;p10"/>
          <p:cNvSpPr txBox="1">
            <a:spLocks noGrp="1"/>
          </p:cNvSpPr>
          <p:nvPr>
            <p:ph type="title"/>
          </p:nvPr>
        </p:nvSpPr>
        <p:spPr>
          <a:xfrm>
            <a:off x="960000" y="5352600"/>
            <a:ext cx="10272000" cy="763600"/>
          </a:xfrm>
          <a:prstGeom prst="rect">
            <a:avLst/>
          </a:prstGeom>
          <a:solidFill>
            <a:schemeClr val="accent2"/>
          </a:solidFill>
        </p:spPr>
        <p:txBody>
          <a:bodyPr spcFirstLastPara="1" wrap="square" lIns="91425" tIns="91425" rIns="91425" bIns="91425" anchor="t" anchorCtr="0">
            <a:noAutofit/>
          </a:bodyPr>
          <a:lstStyle>
            <a:lvl1pPr lvl="0" algn="ctr" rtl="0">
              <a:spcBef>
                <a:spcPts val="0"/>
              </a:spcBef>
              <a:spcAft>
                <a:spcPts val="0"/>
              </a:spcAft>
              <a:buSzPts val="3000"/>
              <a:buNone/>
              <a:defRPr>
                <a:solidFill>
                  <a:schemeClr val="lt1"/>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pt-BR"/>
              <a:t>Clique para editar o título Mestre</a:t>
            </a:r>
            <a:endParaRPr/>
          </a:p>
        </p:txBody>
      </p:sp>
    </p:spTree>
    <p:extLst>
      <p:ext uri="{BB962C8B-B14F-4D97-AF65-F5344CB8AC3E}">
        <p14:creationId xmlns:p14="http://schemas.microsoft.com/office/powerpoint/2010/main" val="2940489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91"/>
        <p:cNvGrpSpPr/>
        <p:nvPr/>
      </p:nvGrpSpPr>
      <p:grpSpPr>
        <a:xfrm>
          <a:off x="0" y="0"/>
          <a:ext cx="0" cy="0"/>
          <a:chOff x="0" y="0"/>
          <a:chExt cx="0" cy="0"/>
        </a:xfrm>
      </p:grpSpPr>
      <p:sp>
        <p:nvSpPr>
          <p:cNvPr id="192" name="Google Shape;192;p11"/>
          <p:cNvSpPr txBox="1">
            <a:spLocks noGrp="1"/>
          </p:cNvSpPr>
          <p:nvPr>
            <p:ph type="title" hasCustomPrompt="1"/>
          </p:nvPr>
        </p:nvSpPr>
        <p:spPr>
          <a:xfrm>
            <a:off x="1712000" y="2032767"/>
            <a:ext cx="8768000" cy="18916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193" name="Google Shape;193;p11"/>
          <p:cNvSpPr txBox="1">
            <a:spLocks noGrp="1"/>
          </p:cNvSpPr>
          <p:nvPr>
            <p:ph type="subTitle" idx="1"/>
          </p:nvPr>
        </p:nvSpPr>
        <p:spPr>
          <a:xfrm>
            <a:off x="1712000" y="4162433"/>
            <a:ext cx="8768000" cy="6628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r>
              <a:rPr lang="pt-BR"/>
              <a:t>Clique para editar o estilo do subtítulo Mestre</a:t>
            </a:r>
            <a:endParaRPr/>
          </a:p>
        </p:txBody>
      </p:sp>
      <p:sp>
        <p:nvSpPr>
          <p:cNvPr id="194" name="Google Shape;194;p11"/>
          <p:cNvSpPr/>
          <p:nvPr/>
        </p:nvSpPr>
        <p:spPr>
          <a:xfrm rot="-1800026">
            <a:off x="3898896" y="7128292"/>
            <a:ext cx="12191843"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5" name="Google Shape;195;p11"/>
          <p:cNvGrpSpPr/>
          <p:nvPr/>
        </p:nvGrpSpPr>
        <p:grpSpPr>
          <a:xfrm>
            <a:off x="-746091" y="5773091"/>
            <a:ext cx="2342992" cy="9772108"/>
            <a:chOff x="3030675" y="511650"/>
            <a:chExt cx="1705400" cy="6431275"/>
          </a:xfrm>
        </p:grpSpPr>
        <p:sp>
          <p:nvSpPr>
            <p:cNvPr id="196" name="Google Shape;196;p11"/>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1"/>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1"/>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11"/>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11"/>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11"/>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11"/>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11"/>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11"/>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1"/>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1"/>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1"/>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1"/>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0" name="Google Shape;210;p11"/>
          <p:cNvGrpSpPr/>
          <p:nvPr/>
        </p:nvGrpSpPr>
        <p:grpSpPr>
          <a:xfrm rot="10800000">
            <a:off x="10438305" y="-7963021"/>
            <a:ext cx="2342992" cy="9772108"/>
            <a:chOff x="3030675" y="511650"/>
            <a:chExt cx="1705400" cy="6431275"/>
          </a:xfrm>
        </p:grpSpPr>
        <p:sp>
          <p:nvSpPr>
            <p:cNvPr id="211" name="Google Shape;211;p11"/>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1"/>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1"/>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11"/>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11"/>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1"/>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1"/>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1"/>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1"/>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1"/>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1"/>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1"/>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1"/>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1"/>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cxnSp>
        <p:nvCxnSpPr>
          <p:cNvPr id="225" name="Google Shape;225;p11"/>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226" name="Google Shape;226;p11"/>
          <p:cNvSpPr/>
          <p:nvPr/>
        </p:nvSpPr>
        <p:spPr>
          <a:xfrm rot="-1799996">
            <a:off x="-3682310" y="709287"/>
            <a:ext cx="8849619"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7" name="Google Shape;227;p11"/>
          <p:cNvSpPr/>
          <p:nvPr/>
        </p:nvSpPr>
        <p:spPr>
          <a:xfrm>
            <a:off x="10464067" y="1222833"/>
            <a:ext cx="770000" cy="77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18528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280"/>
        <p:cNvGrpSpPr/>
        <p:nvPr/>
      </p:nvGrpSpPr>
      <p:grpSpPr>
        <a:xfrm>
          <a:off x="0" y="0"/>
          <a:ext cx="0" cy="0"/>
          <a:chOff x="0" y="0"/>
          <a:chExt cx="0" cy="0"/>
        </a:xfrm>
      </p:grpSpPr>
      <p:sp>
        <p:nvSpPr>
          <p:cNvPr id="281" name="Google Shape;281;p16"/>
          <p:cNvSpPr txBox="1">
            <a:spLocks noGrp="1"/>
          </p:cNvSpPr>
          <p:nvPr>
            <p:ph type="title"/>
          </p:nvPr>
        </p:nvSpPr>
        <p:spPr>
          <a:xfrm>
            <a:off x="2826533" y="2788667"/>
            <a:ext cx="4362400" cy="1122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600">
                <a:latin typeface="Jost Medium" pitchFamily="2" charset="0"/>
                <a:ea typeface="Jost Medium" pitchFamily="2" charset="0"/>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pt-BR" dirty="0"/>
              <a:t>Clique para editar o título Mestre</a:t>
            </a:r>
            <a:endParaRPr dirty="0"/>
          </a:p>
        </p:txBody>
      </p:sp>
      <p:sp>
        <p:nvSpPr>
          <p:cNvPr id="282" name="Google Shape;282;p16"/>
          <p:cNvSpPr txBox="1">
            <a:spLocks noGrp="1"/>
          </p:cNvSpPr>
          <p:nvPr>
            <p:ph type="title" idx="2" hasCustomPrompt="1"/>
          </p:nvPr>
        </p:nvSpPr>
        <p:spPr>
          <a:xfrm>
            <a:off x="1043367" y="2788668"/>
            <a:ext cx="1736800" cy="1853600"/>
          </a:xfrm>
          <a:prstGeom prst="rect">
            <a:avLst/>
          </a:prstGeom>
          <a:solidFill>
            <a:schemeClr val="lt2"/>
          </a:solid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80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283" name="Google Shape;283;p16"/>
          <p:cNvSpPr txBox="1">
            <a:spLocks noGrp="1"/>
          </p:cNvSpPr>
          <p:nvPr>
            <p:ph type="subTitle" idx="1"/>
          </p:nvPr>
        </p:nvSpPr>
        <p:spPr>
          <a:xfrm>
            <a:off x="2826533" y="3911067"/>
            <a:ext cx="4206000" cy="74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284" name="Google Shape;284;p16"/>
          <p:cNvSpPr/>
          <p:nvPr/>
        </p:nvSpPr>
        <p:spPr>
          <a:xfrm>
            <a:off x="10988167" y="57675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 name="Google Shape;285;p16"/>
          <p:cNvSpPr/>
          <p:nvPr/>
        </p:nvSpPr>
        <p:spPr>
          <a:xfrm rot="3665732">
            <a:off x="-1440377" y="5019165"/>
            <a:ext cx="5957560" cy="3079400"/>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 name="Google Shape;286;p16"/>
          <p:cNvSpPr/>
          <p:nvPr/>
        </p:nvSpPr>
        <p:spPr>
          <a:xfrm rot="-7843478">
            <a:off x="7528465" y="-941610"/>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87" name="Google Shape;287;p16"/>
          <p:cNvGrpSpPr/>
          <p:nvPr/>
        </p:nvGrpSpPr>
        <p:grpSpPr>
          <a:xfrm rot="9899967">
            <a:off x="-1434959" y="-7566435"/>
            <a:ext cx="2343021" cy="9772475"/>
            <a:chOff x="3030675" y="511650"/>
            <a:chExt cx="1705400" cy="6431275"/>
          </a:xfrm>
        </p:grpSpPr>
        <p:sp>
          <p:nvSpPr>
            <p:cNvPr id="288" name="Google Shape;288;p16"/>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16"/>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16"/>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16"/>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16"/>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16"/>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16"/>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16"/>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16"/>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16"/>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16"/>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16"/>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6"/>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16"/>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2" name="Google Shape;302;p16"/>
          <p:cNvSpPr/>
          <p:nvPr/>
        </p:nvSpPr>
        <p:spPr>
          <a:xfrm rot="9900198">
            <a:off x="280904" y="-894483"/>
            <a:ext cx="1221193" cy="1221193"/>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82981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03"/>
        <p:cNvGrpSpPr/>
        <p:nvPr/>
      </p:nvGrpSpPr>
      <p:grpSpPr>
        <a:xfrm>
          <a:off x="0" y="0"/>
          <a:ext cx="0" cy="0"/>
          <a:chOff x="0" y="0"/>
          <a:chExt cx="0" cy="0"/>
        </a:xfrm>
      </p:grpSpPr>
      <p:sp>
        <p:nvSpPr>
          <p:cNvPr id="304" name="Google Shape;304;p1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305" name="Google Shape;305;p17"/>
          <p:cNvSpPr txBox="1">
            <a:spLocks noGrp="1"/>
          </p:cNvSpPr>
          <p:nvPr>
            <p:ph type="subTitle" idx="1"/>
          </p:nvPr>
        </p:nvSpPr>
        <p:spPr>
          <a:xfrm>
            <a:off x="960000" y="31274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06" name="Google Shape;306;p17"/>
          <p:cNvSpPr txBox="1">
            <a:spLocks noGrp="1"/>
          </p:cNvSpPr>
          <p:nvPr>
            <p:ph type="subTitle" idx="2"/>
          </p:nvPr>
        </p:nvSpPr>
        <p:spPr>
          <a:xfrm>
            <a:off x="4471033" y="31274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07" name="Google Shape;307;p17"/>
          <p:cNvSpPr txBox="1">
            <a:spLocks noGrp="1"/>
          </p:cNvSpPr>
          <p:nvPr>
            <p:ph type="subTitle" idx="3"/>
          </p:nvPr>
        </p:nvSpPr>
        <p:spPr>
          <a:xfrm>
            <a:off x="960000" y="54450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08" name="Google Shape;308;p17"/>
          <p:cNvSpPr txBox="1">
            <a:spLocks noGrp="1"/>
          </p:cNvSpPr>
          <p:nvPr>
            <p:ph type="subTitle" idx="4"/>
          </p:nvPr>
        </p:nvSpPr>
        <p:spPr>
          <a:xfrm>
            <a:off x="4471033" y="54450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09" name="Google Shape;309;p17"/>
          <p:cNvSpPr txBox="1">
            <a:spLocks noGrp="1"/>
          </p:cNvSpPr>
          <p:nvPr>
            <p:ph type="subTitle" idx="5"/>
          </p:nvPr>
        </p:nvSpPr>
        <p:spPr>
          <a:xfrm>
            <a:off x="7982067" y="31274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10" name="Google Shape;310;p17"/>
          <p:cNvSpPr txBox="1">
            <a:spLocks noGrp="1"/>
          </p:cNvSpPr>
          <p:nvPr>
            <p:ph type="subTitle" idx="6"/>
          </p:nvPr>
        </p:nvSpPr>
        <p:spPr>
          <a:xfrm>
            <a:off x="7982067" y="54450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11" name="Google Shape;311;p17"/>
          <p:cNvSpPr txBox="1">
            <a:spLocks noGrp="1"/>
          </p:cNvSpPr>
          <p:nvPr>
            <p:ph type="title" idx="7" hasCustomPrompt="1"/>
          </p:nvPr>
        </p:nvSpPr>
        <p:spPr>
          <a:xfrm>
            <a:off x="2095200" y="1829431"/>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2" name="Google Shape;312;p17"/>
          <p:cNvSpPr txBox="1">
            <a:spLocks noGrp="1"/>
          </p:cNvSpPr>
          <p:nvPr>
            <p:ph type="title" idx="8" hasCustomPrompt="1"/>
          </p:nvPr>
        </p:nvSpPr>
        <p:spPr>
          <a:xfrm>
            <a:off x="2095200" y="4147069"/>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3" name="Google Shape;313;p17"/>
          <p:cNvSpPr txBox="1">
            <a:spLocks noGrp="1"/>
          </p:cNvSpPr>
          <p:nvPr>
            <p:ph type="title" idx="9" hasCustomPrompt="1"/>
          </p:nvPr>
        </p:nvSpPr>
        <p:spPr>
          <a:xfrm>
            <a:off x="5606233" y="1829431"/>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4" name="Google Shape;314;p17"/>
          <p:cNvSpPr txBox="1">
            <a:spLocks noGrp="1"/>
          </p:cNvSpPr>
          <p:nvPr>
            <p:ph type="title" idx="13" hasCustomPrompt="1"/>
          </p:nvPr>
        </p:nvSpPr>
        <p:spPr>
          <a:xfrm>
            <a:off x="5606233" y="4147069"/>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5" name="Google Shape;315;p17"/>
          <p:cNvSpPr txBox="1">
            <a:spLocks noGrp="1"/>
          </p:cNvSpPr>
          <p:nvPr>
            <p:ph type="title" idx="14" hasCustomPrompt="1"/>
          </p:nvPr>
        </p:nvSpPr>
        <p:spPr>
          <a:xfrm>
            <a:off x="9117267" y="1829431"/>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6" name="Google Shape;316;p17"/>
          <p:cNvSpPr txBox="1">
            <a:spLocks noGrp="1"/>
          </p:cNvSpPr>
          <p:nvPr>
            <p:ph type="title" idx="15" hasCustomPrompt="1"/>
          </p:nvPr>
        </p:nvSpPr>
        <p:spPr>
          <a:xfrm>
            <a:off x="9117267" y="4147069"/>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7" name="Google Shape;317;p17"/>
          <p:cNvSpPr txBox="1">
            <a:spLocks noGrp="1"/>
          </p:cNvSpPr>
          <p:nvPr>
            <p:ph type="subTitle" idx="16"/>
          </p:nvPr>
        </p:nvSpPr>
        <p:spPr>
          <a:xfrm>
            <a:off x="960000" y="27421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18" name="Google Shape;318;p17"/>
          <p:cNvSpPr txBox="1">
            <a:spLocks noGrp="1"/>
          </p:cNvSpPr>
          <p:nvPr>
            <p:ph type="subTitle" idx="17"/>
          </p:nvPr>
        </p:nvSpPr>
        <p:spPr>
          <a:xfrm>
            <a:off x="4471033" y="27421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19" name="Google Shape;319;p17"/>
          <p:cNvSpPr txBox="1">
            <a:spLocks noGrp="1"/>
          </p:cNvSpPr>
          <p:nvPr>
            <p:ph type="subTitle" idx="18"/>
          </p:nvPr>
        </p:nvSpPr>
        <p:spPr>
          <a:xfrm>
            <a:off x="7982067" y="27421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20" name="Google Shape;320;p17"/>
          <p:cNvSpPr txBox="1">
            <a:spLocks noGrp="1"/>
          </p:cNvSpPr>
          <p:nvPr>
            <p:ph type="subTitle" idx="19"/>
          </p:nvPr>
        </p:nvSpPr>
        <p:spPr>
          <a:xfrm>
            <a:off x="960000" y="50598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21" name="Google Shape;321;p17"/>
          <p:cNvSpPr txBox="1">
            <a:spLocks noGrp="1"/>
          </p:cNvSpPr>
          <p:nvPr>
            <p:ph type="subTitle" idx="20"/>
          </p:nvPr>
        </p:nvSpPr>
        <p:spPr>
          <a:xfrm>
            <a:off x="4471033" y="50598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22" name="Google Shape;322;p17"/>
          <p:cNvSpPr txBox="1">
            <a:spLocks noGrp="1"/>
          </p:cNvSpPr>
          <p:nvPr>
            <p:ph type="subTitle" idx="21"/>
          </p:nvPr>
        </p:nvSpPr>
        <p:spPr>
          <a:xfrm>
            <a:off x="7982067" y="50598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23" name="Google Shape;323;p17"/>
          <p:cNvSpPr/>
          <p:nvPr/>
        </p:nvSpPr>
        <p:spPr>
          <a:xfrm rot="9800024">
            <a:off x="-2579304" y="463852"/>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4" name="Google Shape;324;p17"/>
          <p:cNvSpPr/>
          <p:nvPr/>
        </p:nvSpPr>
        <p:spPr>
          <a:xfrm rot="9645197">
            <a:off x="8763143" y="5603724"/>
            <a:ext cx="5284604" cy="273155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5" name="Google Shape;325;p17"/>
          <p:cNvGrpSpPr/>
          <p:nvPr/>
        </p:nvGrpSpPr>
        <p:grpSpPr>
          <a:xfrm rot="10800000" flipH="1">
            <a:off x="-1392024" y="6138658"/>
            <a:ext cx="2342992" cy="9772108"/>
            <a:chOff x="3030675" y="511650"/>
            <a:chExt cx="1705400" cy="6431275"/>
          </a:xfrm>
        </p:grpSpPr>
        <p:sp>
          <p:nvSpPr>
            <p:cNvPr id="326" name="Google Shape;326;p17"/>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7"/>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7"/>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7"/>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7"/>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7"/>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7"/>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7"/>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7"/>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7"/>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7"/>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7"/>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7"/>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7"/>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0" name="Google Shape;340;p17"/>
          <p:cNvGrpSpPr/>
          <p:nvPr/>
        </p:nvGrpSpPr>
        <p:grpSpPr>
          <a:xfrm>
            <a:off x="11241043" y="-9052775"/>
            <a:ext cx="2342992" cy="9772108"/>
            <a:chOff x="3030675" y="511650"/>
            <a:chExt cx="1705400" cy="6431275"/>
          </a:xfrm>
        </p:grpSpPr>
        <p:sp>
          <p:nvSpPr>
            <p:cNvPr id="341" name="Google Shape;341;p17"/>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7"/>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7"/>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7"/>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7"/>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7"/>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17"/>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17"/>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17"/>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17"/>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17"/>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17"/>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17"/>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17"/>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79992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55"/>
        <p:cNvGrpSpPr/>
        <p:nvPr/>
      </p:nvGrpSpPr>
      <p:grpSpPr>
        <a:xfrm>
          <a:off x="0" y="0"/>
          <a:ext cx="0" cy="0"/>
          <a:chOff x="0" y="0"/>
          <a:chExt cx="0" cy="0"/>
        </a:xfrm>
      </p:grpSpPr>
      <p:sp>
        <p:nvSpPr>
          <p:cNvPr id="356" name="Google Shape;356;p18"/>
          <p:cNvSpPr txBox="1">
            <a:spLocks noGrp="1"/>
          </p:cNvSpPr>
          <p:nvPr>
            <p:ph type="title"/>
          </p:nvPr>
        </p:nvSpPr>
        <p:spPr>
          <a:xfrm>
            <a:off x="3189200" y="4176867"/>
            <a:ext cx="5813600" cy="709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pt-BR"/>
              <a:t>Clique para editar o título Mestre</a:t>
            </a:r>
            <a:endParaRPr/>
          </a:p>
        </p:txBody>
      </p:sp>
      <p:sp>
        <p:nvSpPr>
          <p:cNvPr id="357" name="Google Shape;357;p18"/>
          <p:cNvSpPr txBox="1">
            <a:spLocks noGrp="1"/>
          </p:cNvSpPr>
          <p:nvPr>
            <p:ph type="subTitle" idx="1"/>
          </p:nvPr>
        </p:nvSpPr>
        <p:spPr>
          <a:xfrm>
            <a:off x="1635200" y="1971900"/>
            <a:ext cx="8921600" cy="1971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3000"/>
              <a:buNone/>
              <a:defRPr sz="3600">
                <a:latin typeface="Jost Medium" pitchFamily="2" charset="0"/>
                <a:ea typeface="Jost Medium" pitchFamily="2" charset="0"/>
              </a:defRPr>
            </a:lvl1pPr>
            <a:lvl2pPr lvl="1" algn="ctr" rtl="0">
              <a:lnSpc>
                <a:spcPct val="100000"/>
              </a:lnSpc>
              <a:spcBef>
                <a:spcPts val="0"/>
              </a:spcBef>
              <a:spcAft>
                <a:spcPts val="0"/>
              </a:spcAft>
              <a:buSzPts val="3000"/>
              <a:buNone/>
              <a:defRPr sz="4000"/>
            </a:lvl2pPr>
            <a:lvl3pPr lvl="2" algn="ctr" rtl="0">
              <a:lnSpc>
                <a:spcPct val="100000"/>
              </a:lnSpc>
              <a:spcBef>
                <a:spcPts val="2133"/>
              </a:spcBef>
              <a:spcAft>
                <a:spcPts val="0"/>
              </a:spcAft>
              <a:buSzPts val="3000"/>
              <a:buNone/>
              <a:defRPr sz="4000"/>
            </a:lvl3pPr>
            <a:lvl4pPr lvl="3" algn="ctr" rtl="0">
              <a:lnSpc>
                <a:spcPct val="100000"/>
              </a:lnSpc>
              <a:spcBef>
                <a:spcPts val="2133"/>
              </a:spcBef>
              <a:spcAft>
                <a:spcPts val="0"/>
              </a:spcAft>
              <a:buSzPts val="3000"/>
              <a:buNone/>
              <a:defRPr sz="4000"/>
            </a:lvl4pPr>
            <a:lvl5pPr lvl="4" algn="ctr" rtl="0">
              <a:lnSpc>
                <a:spcPct val="100000"/>
              </a:lnSpc>
              <a:spcBef>
                <a:spcPts val="2133"/>
              </a:spcBef>
              <a:spcAft>
                <a:spcPts val="0"/>
              </a:spcAft>
              <a:buSzPts val="3000"/>
              <a:buNone/>
              <a:defRPr sz="4000"/>
            </a:lvl5pPr>
            <a:lvl6pPr lvl="5" algn="ctr" rtl="0">
              <a:lnSpc>
                <a:spcPct val="100000"/>
              </a:lnSpc>
              <a:spcBef>
                <a:spcPts val="2133"/>
              </a:spcBef>
              <a:spcAft>
                <a:spcPts val="0"/>
              </a:spcAft>
              <a:buSzPts val="3000"/>
              <a:buNone/>
              <a:defRPr sz="4000"/>
            </a:lvl6pPr>
            <a:lvl7pPr lvl="6" algn="ctr" rtl="0">
              <a:lnSpc>
                <a:spcPct val="100000"/>
              </a:lnSpc>
              <a:spcBef>
                <a:spcPts val="2133"/>
              </a:spcBef>
              <a:spcAft>
                <a:spcPts val="0"/>
              </a:spcAft>
              <a:buSzPts val="3000"/>
              <a:buNone/>
              <a:defRPr sz="4000"/>
            </a:lvl7pPr>
            <a:lvl8pPr lvl="7" algn="ctr" rtl="0">
              <a:lnSpc>
                <a:spcPct val="100000"/>
              </a:lnSpc>
              <a:spcBef>
                <a:spcPts val="2133"/>
              </a:spcBef>
              <a:spcAft>
                <a:spcPts val="0"/>
              </a:spcAft>
              <a:buSzPts val="3000"/>
              <a:buNone/>
              <a:defRPr sz="4000"/>
            </a:lvl8pPr>
            <a:lvl9pPr lvl="8" algn="ctr" rtl="0">
              <a:lnSpc>
                <a:spcPct val="100000"/>
              </a:lnSpc>
              <a:spcBef>
                <a:spcPts val="2133"/>
              </a:spcBef>
              <a:spcAft>
                <a:spcPts val="2133"/>
              </a:spcAft>
              <a:buSzPts val="3000"/>
              <a:buNone/>
              <a:defRPr sz="4000"/>
            </a:lvl9pPr>
          </a:lstStyle>
          <a:p>
            <a:r>
              <a:rPr lang="pt-BR"/>
              <a:t>Clique para editar o estilo do subtítulo Mestre</a:t>
            </a:r>
            <a:endParaRPr/>
          </a:p>
        </p:txBody>
      </p:sp>
      <p:cxnSp>
        <p:nvCxnSpPr>
          <p:cNvPr id="358" name="Google Shape;358;p18"/>
          <p:cNvCxnSpPr/>
          <p:nvPr/>
        </p:nvCxnSpPr>
        <p:spPr>
          <a:xfrm>
            <a:off x="-1950633" y="5205100"/>
            <a:ext cx="4894000" cy="2825600"/>
          </a:xfrm>
          <a:prstGeom prst="straightConnector1">
            <a:avLst/>
          </a:prstGeom>
          <a:noFill/>
          <a:ln w="9525" cap="flat" cmpd="sng">
            <a:solidFill>
              <a:schemeClr val="lt1"/>
            </a:solidFill>
            <a:prstDash val="solid"/>
            <a:round/>
            <a:headEnd type="none" w="med" len="med"/>
            <a:tailEnd type="none" w="med" len="med"/>
          </a:ln>
        </p:spPr>
      </p:cxnSp>
      <p:grpSp>
        <p:nvGrpSpPr>
          <p:cNvPr id="359" name="Google Shape;359;p18"/>
          <p:cNvGrpSpPr/>
          <p:nvPr/>
        </p:nvGrpSpPr>
        <p:grpSpPr>
          <a:xfrm rot="5400000">
            <a:off x="-2761730" y="-2045967"/>
            <a:ext cx="1570787" cy="6551325"/>
            <a:chOff x="3030675" y="511650"/>
            <a:chExt cx="1705400" cy="6431275"/>
          </a:xfrm>
        </p:grpSpPr>
        <p:sp>
          <p:nvSpPr>
            <p:cNvPr id="360" name="Google Shape;360;p18"/>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18"/>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18"/>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18"/>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18"/>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18"/>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18"/>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18"/>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18"/>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18"/>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18"/>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18"/>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18"/>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18"/>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4" name="Google Shape;374;p18"/>
          <p:cNvGrpSpPr/>
          <p:nvPr/>
        </p:nvGrpSpPr>
        <p:grpSpPr>
          <a:xfrm rot="-5400000">
            <a:off x="13375037" y="2643700"/>
            <a:ext cx="1570787" cy="6551325"/>
            <a:chOff x="3030675" y="511650"/>
            <a:chExt cx="1705400" cy="6431275"/>
          </a:xfrm>
        </p:grpSpPr>
        <p:sp>
          <p:nvSpPr>
            <p:cNvPr id="375" name="Google Shape;375;p18"/>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18"/>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8"/>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8"/>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8"/>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8"/>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8"/>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8"/>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8"/>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8"/>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8"/>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8"/>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8"/>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8"/>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9" name="Google Shape;389;p18"/>
          <p:cNvSpPr/>
          <p:nvPr/>
        </p:nvSpPr>
        <p:spPr>
          <a:xfrm rot="1800555">
            <a:off x="6702231" y="380184"/>
            <a:ext cx="8849525"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 name="Google Shape;390;p18"/>
          <p:cNvSpPr/>
          <p:nvPr/>
        </p:nvSpPr>
        <p:spPr>
          <a:xfrm rot="1800555">
            <a:off x="-3535569" y="6089351"/>
            <a:ext cx="8849525" cy="431893"/>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91" name="Google Shape;391;p18"/>
          <p:cNvCxnSpPr/>
          <p:nvPr/>
        </p:nvCxnSpPr>
        <p:spPr>
          <a:xfrm>
            <a:off x="9165867" y="-1142933"/>
            <a:ext cx="4894000" cy="282560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2066011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392"/>
        <p:cNvGrpSpPr/>
        <p:nvPr/>
      </p:nvGrpSpPr>
      <p:grpSpPr>
        <a:xfrm>
          <a:off x="0" y="0"/>
          <a:ext cx="0" cy="0"/>
          <a:chOff x="0" y="0"/>
          <a:chExt cx="0" cy="0"/>
        </a:xfrm>
      </p:grpSpPr>
      <p:sp>
        <p:nvSpPr>
          <p:cNvPr id="393" name="Google Shape;393;p19"/>
          <p:cNvSpPr txBox="1">
            <a:spLocks noGrp="1"/>
          </p:cNvSpPr>
          <p:nvPr>
            <p:ph type="title"/>
          </p:nvPr>
        </p:nvSpPr>
        <p:spPr>
          <a:xfrm>
            <a:off x="1401400" y="1559971"/>
            <a:ext cx="4792000" cy="2660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394" name="Google Shape;394;p19"/>
          <p:cNvSpPr txBox="1">
            <a:spLocks noGrp="1"/>
          </p:cNvSpPr>
          <p:nvPr>
            <p:ph type="subTitle" idx="1"/>
          </p:nvPr>
        </p:nvSpPr>
        <p:spPr>
          <a:xfrm>
            <a:off x="1401400" y="4220833"/>
            <a:ext cx="4792000" cy="107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Figtree" pitchFamily="2" charset="0"/>
                <a:ea typeface="Jost Medium" pitchFamily="2" charset="0"/>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95" name="Google Shape;395;p19"/>
          <p:cNvSpPr>
            <a:spLocks noGrp="1"/>
          </p:cNvSpPr>
          <p:nvPr>
            <p:ph type="pic" idx="2"/>
          </p:nvPr>
        </p:nvSpPr>
        <p:spPr>
          <a:xfrm>
            <a:off x="7234133" y="920400"/>
            <a:ext cx="3279600" cy="5017200"/>
          </a:xfrm>
          <a:prstGeom prst="roundRect">
            <a:avLst>
              <a:gd name="adj" fmla="val 50000"/>
            </a:avLst>
          </a:prstGeom>
          <a:noFill/>
          <a:ln w="9525" cap="flat" cmpd="sng">
            <a:solidFill>
              <a:schemeClr val="lt1"/>
            </a:solidFill>
            <a:prstDash val="solid"/>
            <a:round/>
            <a:headEnd type="none" w="sm" len="sm"/>
            <a:tailEnd type="none" w="sm" len="sm"/>
          </a:ln>
        </p:spPr>
      </p:sp>
      <p:sp>
        <p:nvSpPr>
          <p:cNvPr id="396" name="Google Shape;396;p19"/>
          <p:cNvSpPr/>
          <p:nvPr/>
        </p:nvSpPr>
        <p:spPr>
          <a:xfrm rot="-2061700">
            <a:off x="7037873" y="6495615"/>
            <a:ext cx="8849519" cy="431696"/>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97" name="Google Shape;397;p19"/>
          <p:cNvCxnSpPr/>
          <p:nvPr/>
        </p:nvCxnSpPr>
        <p:spPr>
          <a:xfrm rot="-3862269">
            <a:off x="8900499" y="4688388"/>
            <a:ext cx="4893885" cy="2825691"/>
          </a:xfrm>
          <a:prstGeom prst="straightConnector1">
            <a:avLst/>
          </a:prstGeom>
          <a:noFill/>
          <a:ln w="9525" cap="flat" cmpd="sng">
            <a:solidFill>
              <a:schemeClr val="lt1"/>
            </a:solidFill>
            <a:prstDash val="solid"/>
            <a:round/>
            <a:headEnd type="none" w="med" len="med"/>
            <a:tailEnd type="none" w="med" len="med"/>
          </a:ln>
        </p:spPr>
      </p:cxnSp>
      <p:grpSp>
        <p:nvGrpSpPr>
          <p:cNvPr id="398" name="Google Shape;398;p19"/>
          <p:cNvGrpSpPr/>
          <p:nvPr/>
        </p:nvGrpSpPr>
        <p:grpSpPr>
          <a:xfrm>
            <a:off x="-1307657" y="-8917275"/>
            <a:ext cx="2342992" cy="9772108"/>
            <a:chOff x="3030675" y="511650"/>
            <a:chExt cx="1705400" cy="6431275"/>
          </a:xfrm>
        </p:grpSpPr>
        <p:sp>
          <p:nvSpPr>
            <p:cNvPr id="399" name="Google Shape;399;p19"/>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9"/>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9"/>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9"/>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9"/>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9"/>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9"/>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9"/>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9"/>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9"/>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9"/>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9"/>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9"/>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9"/>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3" name="Google Shape;413;p19"/>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4" name="Google Shape;414;p19"/>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9055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2462800" y="3318417"/>
            <a:ext cx="7266400" cy="1122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3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pt-BR"/>
              <a:t>Clique para editar o título Mestre</a:t>
            </a:r>
            <a:endParaRPr dirty="0"/>
          </a:p>
        </p:txBody>
      </p:sp>
      <p:sp>
        <p:nvSpPr>
          <p:cNvPr id="18" name="Google Shape;18;p3"/>
          <p:cNvSpPr txBox="1">
            <a:spLocks noGrp="1"/>
          </p:cNvSpPr>
          <p:nvPr>
            <p:ph type="title" idx="2" hasCustomPrompt="1"/>
          </p:nvPr>
        </p:nvSpPr>
        <p:spPr>
          <a:xfrm>
            <a:off x="5227600" y="1321584"/>
            <a:ext cx="1736800" cy="1670000"/>
          </a:xfrm>
          <a:prstGeom prst="rect">
            <a:avLst/>
          </a:prstGeom>
          <a:solidFill>
            <a:schemeClr val="lt2"/>
          </a:solid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733">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rPr dirty="0"/>
              <a:t>xx%</a:t>
            </a:r>
          </a:p>
        </p:txBody>
      </p:sp>
      <p:sp>
        <p:nvSpPr>
          <p:cNvPr id="19" name="Google Shape;19;p3"/>
          <p:cNvSpPr txBox="1">
            <a:spLocks noGrp="1"/>
          </p:cNvSpPr>
          <p:nvPr>
            <p:ph type="subTitle" idx="1"/>
          </p:nvPr>
        </p:nvSpPr>
        <p:spPr>
          <a:xfrm>
            <a:off x="2462800" y="4767651"/>
            <a:ext cx="7266400" cy="5000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20" name="Google Shape;20;p3"/>
          <p:cNvSpPr/>
          <p:nvPr/>
        </p:nvSpPr>
        <p:spPr>
          <a:xfrm>
            <a:off x="10988167" y="57675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3"/>
          <p:cNvSpPr/>
          <p:nvPr/>
        </p:nvSpPr>
        <p:spPr>
          <a:xfrm rot="3665732">
            <a:off x="-1440377" y="5019165"/>
            <a:ext cx="5957560" cy="3079400"/>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3"/>
          <p:cNvSpPr/>
          <p:nvPr/>
        </p:nvSpPr>
        <p:spPr>
          <a:xfrm rot="-7843478">
            <a:off x="7528465" y="-941610"/>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rot="9899967">
            <a:off x="-1342559" y="-7330302"/>
            <a:ext cx="2343021" cy="9772475"/>
            <a:chOff x="3030675" y="511650"/>
            <a:chExt cx="1705400" cy="6431275"/>
          </a:xfrm>
        </p:grpSpPr>
        <p:sp>
          <p:nvSpPr>
            <p:cNvPr id="24" name="Google Shape;24;p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 name="Google Shape;38;p3"/>
          <p:cNvSpPr/>
          <p:nvPr/>
        </p:nvSpPr>
        <p:spPr>
          <a:xfrm>
            <a:off x="8462484" y="4313217"/>
            <a:ext cx="5957441" cy="3079339"/>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3"/>
          <p:cNvSpPr/>
          <p:nvPr/>
        </p:nvSpPr>
        <p:spPr>
          <a:xfrm rot="9900206">
            <a:off x="239323" y="-1171268"/>
            <a:ext cx="2130151" cy="2130151"/>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929563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415"/>
        <p:cNvGrpSpPr/>
        <p:nvPr/>
      </p:nvGrpSpPr>
      <p:grpSpPr>
        <a:xfrm>
          <a:off x="0" y="0"/>
          <a:ext cx="0" cy="0"/>
          <a:chOff x="0" y="0"/>
          <a:chExt cx="0" cy="0"/>
        </a:xfrm>
      </p:grpSpPr>
      <p:sp>
        <p:nvSpPr>
          <p:cNvPr id="416" name="Google Shape;416;p20"/>
          <p:cNvSpPr txBox="1">
            <a:spLocks noGrp="1"/>
          </p:cNvSpPr>
          <p:nvPr>
            <p:ph type="title"/>
          </p:nvPr>
        </p:nvSpPr>
        <p:spPr>
          <a:xfrm>
            <a:off x="950967" y="1962200"/>
            <a:ext cx="7101080" cy="1511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417" name="Google Shape;417;p20"/>
          <p:cNvSpPr txBox="1">
            <a:spLocks noGrp="1"/>
          </p:cNvSpPr>
          <p:nvPr>
            <p:ph type="subTitle" idx="1"/>
          </p:nvPr>
        </p:nvSpPr>
        <p:spPr>
          <a:xfrm>
            <a:off x="950967" y="3372233"/>
            <a:ext cx="7101080" cy="107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418" name="Google Shape;418;p20"/>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9" name="Google Shape;419;p20"/>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0" name="Google Shape;420;p20"/>
          <p:cNvGrpSpPr/>
          <p:nvPr/>
        </p:nvGrpSpPr>
        <p:grpSpPr>
          <a:xfrm rot="10800000">
            <a:off x="-546795" y="-8496854"/>
            <a:ext cx="2342992" cy="9772108"/>
            <a:chOff x="3030675" y="511650"/>
            <a:chExt cx="1705400" cy="6431275"/>
          </a:xfrm>
        </p:grpSpPr>
        <p:sp>
          <p:nvSpPr>
            <p:cNvPr id="421" name="Google Shape;421;p20"/>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20"/>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20"/>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20"/>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20"/>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20"/>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20"/>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20"/>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20"/>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20"/>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20"/>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20"/>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20"/>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20"/>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5" name="Google Shape;435;p20"/>
          <p:cNvSpPr/>
          <p:nvPr/>
        </p:nvSpPr>
        <p:spPr>
          <a:xfrm>
            <a:off x="8689367" y="1976867"/>
            <a:ext cx="7032800" cy="60824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57942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436"/>
        <p:cNvGrpSpPr/>
        <p:nvPr/>
      </p:nvGrpSpPr>
      <p:grpSpPr>
        <a:xfrm>
          <a:off x="0" y="0"/>
          <a:ext cx="0" cy="0"/>
          <a:chOff x="0" y="0"/>
          <a:chExt cx="0" cy="0"/>
        </a:xfrm>
      </p:grpSpPr>
      <p:sp>
        <p:nvSpPr>
          <p:cNvPr id="437" name="Google Shape;437;p21"/>
          <p:cNvSpPr/>
          <p:nvPr/>
        </p:nvSpPr>
        <p:spPr>
          <a:xfrm>
            <a:off x="-385633" y="-343967"/>
            <a:ext cx="1688400" cy="16884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21"/>
          <p:cNvSpPr txBox="1">
            <a:spLocks noGrp="1"/>
          </p:cNvSpPr>
          <p:nvPr>
            <p:ph type="title"/>
          </p:nvPr>
        </p:nvSpPr>
        <p:spPr>
          <a:xfrm>
            <a:off x="4807390" y="2381833"/>
            <a:ext cx="6392343" cy="1375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439" name="Google Shape;439;p21"/>
          <p:cNvSpPr txBox="1">
            <a:spLocks noGrp="1"/>
          </p:cNvSpPr>
          <p:nvPr>
            <p:ph type="subTitle" idx="1"/>
          </p:nvPr>
        </p:nvSpPr>
        <p:spPr>
          <a:xfrm>
            <a:off x="4807617" y="3655233"/>
            <a:ext cx="6392343" cy="1440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atin typeface="Jost Medium" pitchFamily="2" charset="0"/>
                <a:ea typeface="Jost Medium" pitchFamily="2" charset="0"/>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440" name="Google Shape;440;p21"/>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1" name="Google Shape;441;p21"/>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442" name="Google Shape;442;p21"/>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cxnSp>
        <p:nvCxnSpPr>
          <p:cNvPr id="443" name="Google Shape;443;p21"/>
          <p:cNvCxnSpPr/>
          <p:nvPr/>
        </p:nvCxnSpPr>
        <p:spPr>
          <a:xfrm rot="10800000" flipH="1">
            <a:off x="-3890367" y="-1220167"/>
            <a:ext cx="7909600" cy="4566400"/>
          </a:xfrm>
          <a:prstGeom prst="straightConnector1">
            <a:avLst/>
          </a:prstGeom>
          <a:noFill/>
          <a:ln w="9525" cap="flat" cmpd="sng">
            <a:solidFill>
              <a:schemeClr val="lt1"/>
            </a:solidFill>
            <a:prstDash val="solid"/>
            <a:round/>
            <a:headEnd type="none" w="med" len="med"/>
            <a:tailEnd type="none" w="med" len="med"/>
          </a:ln>
        </p:spPr>
      </p:cxnSp>
      <p:cxnSp>
        <p:nvCxnSpPr>
          <p:cNvPr id="444" name="Google Shape;444;p21"/>
          <p:cNvCxnSpPr/>
          <p:nvPr/>
        </p:nvCxnSpPr>
        <p:spPr>
          <a:xfrm rot="10800000" flipH="1">
            <a:off x="7334667" y="4032767"/>
            <a:ext cx="7909600" cy="4566400"/>
          </a:xfrm>
          <a:prstGeom prst="straightConnector1">
            <a:avLst/>
          </a:prstGeom>
          <a:noFill/>
          <a:ln w="9525" cap="flat" cmpd="sng">
            <a:solidFill>
              <a:schemeClr val="lt1"/>
            </a:solidFill>
            <a:prstDash val="solid"/>
            <a:round/>
            <a:headEnd type="none" w="med" len="med"/>
            <a:tailEnd type="none" w="med" len="med"/>
          </a:ln>
        </p:spPr>
      </p:cxnSp>
      <p:cxnSp>
        <p:nvCxnSpPr>
          <p:cNvPr id="445" name="Google Shape;445;p21"/>
          <p:cNvCxnSpPr/>
          <p:nvPr/>
        </p:nvCxnSpPr>
        <p:spPr>
          <a:xfrm rot="10800000" flipH="1">
            <a:off x="7537867" y="42359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446" name="Google Shape;446;p21"/>
          <p:cNvSpPr/>
          <p:nvPr/>
        </p:nvSpPr>
        <p:spPr>
          <a:xfrm>
            <a:off x="11803433" y="6425633"/>
            <a:ext cx="1047600" cy="10476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084675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47"/>
        <p:cNvGrpSpPr/>
        <p:nvPr/>
      </p:nvGrpSpPr>
      <p:grpSpPr>
        <a:xfrm>
          <a:off x="0" y="0"/>
          <a:ext cx="0" cy="0"/>
          <a:chOff x="0" y="0"/>
          <a:chExt cx="0" cy="0"/>
        </a:xfrm>
      </p:grpSpPr>
      <p:sp>
        <p:nvSpPr>
          <p:cNvPr id="448" name="Google Shape;448;p22"/>
          <p:cNvSpPr/>
          <p:nvPr/>
        </p:nvSpPr>
        <p:spPr>
          <a:xfrm rot="-7331171">
            <a:off x="11261630" y="-1096573"/>
            <a:ext cx="1881081" cy="1881081"/>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9" name="Google Shape;449;p22"/>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450" name="Google Shape;450;p22"/>
          <p:cNvSpPr txBox="1">
            <a:spLocks noGrp="1"/>
          </p:cNvSpPr>
          <p:nvPr>
            <p:ph type="subTitle" idx="1"/>
          </p:nvPr>
        </p:nvSpPr>
        <p:spPr>
          <a:xfrm>
            <a:off x="6564233" y="3726197"/>
            <a:ext cx="36132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pt-BR"/>
              <a:t>Clique para editar o estilo do subtítulo Mestre</a:t>
            </a:r>
            <a:endParaRPr/>
          </a:p>
        </p:txBody>
      </p:sp>
      <p:sp>
        <p:nvSpPr>
          <p:cNvPr id="451" name="Google Shape;451;p22"/>
          <p:cNvSpPr txBox="1">
            <a:spLocks noGrp="1"/>
          </p:cNvSpPr>
          <p:nvPr>
            <p:ph type="subTitle" idx="2"/>
          </p:nvPr>
        </p:nvSpPr>
        <p:spPr>
          <a:xfrm>
            <a:off x="2014533" y="3726197"/>
            <a:ext cx="36132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pt-BR"/>
              <a:t>Clique para editar o estilo do subtítulo Mestre</a:t>
            </a:r>
            <a:endParaRPr/>
          </a:p>
        </p:txBody>
      </p:sp>
      <p:sp>
        <p:nvSpPr>
          <p:cNvPr id="452" name="Google Shape;452;p22"/>
          <p:cNvSpPr txBox="1">
            <a:spLocks noGrp="1"/>
          </p:cNvSpPr>
          <p:nvPr>
            <p:ph type="subTitle" idx="3"/>
          </p:nvPr>
        </p:nvSpPr>
        <p:spPr>
          <a:xfrm>
            <a:off x="2014533" y="3076033"/>
            <a:ext cx="36132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453" name="Google Shape;453;p22"/>
          <p:cNvSpPr txBox="1">
            <a:spLocks noGrp="1"/>
          </p:cNvSpPr>
          <p:nvPr>
            <p:ph type="subTitle" idx="4"/>
          </p:nvPr>
        </p:nvSpPr>
        <p:spPr>
          <a:xfrm>
            <a:off x="6564237" y="3076033"/>
            <a:ext cx="36132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grpSp>
        <p:nvGrpSpPr>
          <p:cNvPr id="454" name="Google Shape;454;p22"/>
          <p:cNvGrpSpPr/>
          <p:nvPr/>
        </p:nvGrpSpPr>
        <p:grpSpPr>
          <a:xfrm rot="10800000" flipH="1">
            <a:off x="11232009" y="6003191"/>
            <a:ext cx="2342992" cy="9772108"/>
            <a:chOff x="3030675" y="511650"/>
            <a:chExt cx="1705400" cy="6431275"/>
          </a:xfrm>
        </p:grpSpPr>
        <p:sp>
          <p:nvSpPr>
            <p:cNvPr id="455" name="Google Shape;455;p22"/>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22"/>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22"/>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22"/>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22"/>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22"/>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22"/>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22"/>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22"/>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22"/>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22"/>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22"/>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22"/>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22"/>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9" name="Google Shape;469;p22"/>
          <p:cNvGrpSpPr/>
          <p:nvPr/>
        </p:nvGrpSpPr>
        <p:grpSpPr>
          <a:xfrm>
            <a:off x="-619830" y="-5550733"/>
            <a:ext cx="1570787" cy="6551325"/>
            <a:chOff x="3030675" y="511650"/>
            <a:chExt cx="1705400" cy="6431275"/>
          </a:xfrm>
        </p:grpSpPr>
        <p:sp>
          <p:nvSpPr>
            <p:cNvPr id="470" name="Google Shape;470;p22"/>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22"/>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22"/>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22"/>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22"/>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22"/>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22"/>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22"/>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22"/>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22"/>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22"/>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22"/>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22"/>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22"/>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4" name="Google Shape;484;p22"/>
          <p:cNvSpPr/>
          <p:nvPr/>
        </p:nvSpPr>
        <p:spPr>
          <a:xfrm rot="-7331171">
            <a:off x="-875337" y="5920161"/>
            <a:ext cx="1881081" cy="1881081"/>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5" name="Google Shape;485;p22"/>
          <p:cNvSpPr/>
          <p:nvPr/>
        </p:nvSpPr>
        <p:spPr>
          <a:xfrm rot="-6411667">
            <a:off x="-1555517" y="6443282"/>
            <a:ext cx="5285764" cy="2732156"/>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6" name="Google Shape;486;p22"/>
          <p:cNvSpPr/>
          <p:nvPr/>
        </p:nvSpPr>
        <p:spPr>
          <a:xfrm rot="-6411667">
            <a:off x="7861150" y="-1284985"/>
            <a:ext cx="5285764" cy="2732156"/>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06031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87"/>
        <p:cNvGrpSpPr/>
        <p:nvPr/>
      </p:nvGrpSpPr>
      <p:grpSpPr>
        <a:xfrm>
          <a:off x="0" y="0"/>
          <a:ext cx="0" cy="0"/>
          <a:chOff x="0" y="0"/>
          <a:chExt cx="0" cy="0"/>
        </a:xfrm>
      </p:grpSpPr>
      <p:sp>
        <p:nvSpPr>
          <p:cNvPr id="488" name="Google Shape;488;p2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489" name="Google Shape;489;p23"/>
          <p:cNvSpPr txBox="1">
            <a:spLocks noGrp="1"/>
          </p:cNvSpPr>
          <p:nvPr>
            <p:ph type="subTitle" idx="1"/>
          </p:nvPr>
        </p:nvSpPr>
        <p:spPr>
          <a:xfrm>
            <a:off x="6646919" y="2021567"/>
            <a:ext cx="3930400" cy="383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pt-BR"/>
              <a:t>Clique para editar o estilo do subtítulo Mestre</a:t>
            </a:r>
            <a:endParaRPr/>
          </a:p>
        </p:txBody>
      </p:sp>
      <p:sp>
        <p:nvSpPr>
          <p:cNvPr id="490" name="Google Shape;490;p23"/>
          <p:cNvSpPr txBox="1">
            <a:spLocks noGrp="1"/>
          </p:cNvSpPr>
          <p:nvPr>
            <p:ph type="subTitle" idx="2"/>
          </p:nvPr>
        </p:nvSpPr>
        <p:spPr>
          <a:xfrm>
            <a:off x="1614667" y="2021567"/>
            <a:ext cx="3930400" cy="383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pt-BR"/>
              <a:t>Clique para editar o estilo do subtítulo Mestre</a:t>
            </a:r>
            <a:endParaRPr/>
          </a:p>
        </p:txBody>
      </p:sp>
      <p:sp>
        <p:nvSpPr>
          <p:cNvPr id="491" name="Google Shape;491;p23"/>
          <p:cNvSpPr/>
          <p:nvPr/>
        </p:nvSpPr>
        <p:spPr>
          <a:xfrm rot="9800024">
            <a:off x="-2579304" y="463852"/>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2" name="Google Shape;492;p23"/>
          <p:cNvSpPr/>
          <p:nvPr/>
        </p:nvSpPr>
        <p:spPr>
          <a:xfrm rot="9645197">
            <a:off x="8763143" y="5603724"/>
            <a:ext cx="5284604" cy="273155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3" name="Google Shape;493;p23"/>
          <p:cNvSpPr/>
          <p:nvPr/>
        </p:nvSpPr>
        <p:spPr>
          <a:xfrm rot="2427887">
            <a:off x="7189843" y="390983"/>
            <a:ext cx="8849573" cy="432127"/>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4" name="Google Shape;494;p23"/>
          <p:cNvSpPr/>
          <p:nvPr/>
        </p:nvSpPr>
        <p:spPr>
          <a:xfrm>
            <a:off x="-1001616" y="5861167"/>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366606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495"/>
        <p:cNvGrpSpPr/>
        <p:nvPr/>
      </p:nvGrpSpPr>
      <p:grpSpPr>
        <a:xfrm>
          <a:off x="0" y="0"/>
          <a:ext cx="0" cy="0"/>
          <a:chOff x="0" y="0"/>
          <a:chExt cx="0" cy="0"/>
        </a:xfrm>
      </p:grpSpPr>
      <p:sp>
        <p:nvSpPr>
          <p:cNvPr id="496" name="Google Shape;496;p24"/>
          <p:cNvSpPr/>
          <p:nvPr/>
        </p:nvSpPr>
        <p:spPr>
          <a:xfrm>
            <a:off x="10061984" y="-15366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7" name="Google Shape;497;p24"/>
          <p:cNvSpPr/>
          <p:nvPr/>
        </p:nvSpPr>
        <p:spPr>
          <a:xfrm>
            <a:off x="332495" y="6243067"/>
            <a:ext cx="1518800" cy="1518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8" name="Google Shape;498;p2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499" name="Google Shape;499;p24"/>
          <p:cNvSpPr txBox="1">
            <a:spLocks noGrp="1"/>
          </p:cNvSpPr>
          <p:nvPr>
            <p:ph type="subTitle" idx="1"/>
          </p:nvPr>
        </p:nvSpPr>
        <p:spPr>
          <a:xfrm>
            <a:off x="1250168" y="4036471"/>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00" name="Google Shape;500;p24"/>
          <p:cNvSpPr txBox="1">
            <a:spLocks noGrp="1"/>
          </p:cNvSpPr>
          <p:nvPr>
            <p:ph type="subTitle" idx="2"/>
          </p:nvPr>
        </p:nvSpPr>
        <p:spPr>
          <a:xfrm>
            <a:off x="4645796" y="4036471"/>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01" name="Google Shape;501;p24"/>
          <p:cNvSpPr txBox="1">
            <a:spLocks noGrp="1"/>
          </p:cNvSpPr>
          <p:nvPr>
            <p:ph type="subTitle" idx="3"/>
          </p:nvPr>
        </p:nvSpPr>
        <p:spPr>
          <a:xfrm>
            <a:off x="8041432" y="4036471"/>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02" name="Google Shape;502;p24"/>
          <p:cNvSpPr txBox="1">
            <a:spLocks noGrp="1"/>
          </p:cNvSpPr>
          <p:nvPr>
            <p:ph type="subTitle" idx="4"/>
          </p:nvPr>
        </p:nvSpPr>
        <p:spPr>
          <a:xfrm>
            <a:off x="1250167" y="3388767"/>
            <a:ext cx="29004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03" name="Google Shape;503;p24"/>
          <p:cNvSpPr txBox="1">
            <a:spLocks noGrp="1"/>
          </p:cNvSpPr>
          <p:nvPr>
            <p:ph type="subTitle" idx="5"/>
          </p:nvPr>
        </p:nvSpPr>
        <p:spPr>
          <a:xfrm>
            <a:off x="4645800" y="3388767"/>
            <a:ext cx="29004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04" name="Google Shape;504;p24"/>
          <p:cNvSpPr txBox="1">
            <a:spLocks noGrp="1"/>
          </p:cNvSpPr>
          <p:nvPr>
            <p:ph type="subTitle" idx="6"/>
          </p:nvPr>
        </p:nvSpPr>
        <p:spPr>
          <a:xfrm>
            <a:off x="8041433" y="3388767"/>
            <a:ext cx="29004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05" name="Google Shape;505;p24"/>
          <p:cNvSpPr/>
          <p:nvPr/>
        </p:nvSpPr>
        <p:spPr>
          <a:xfrm rot="9800024">
            <a:off x="-2579304" y="463852"/>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6" name="Google Shape;506;p24"/>
          <p:cNvGrpSpPr/>
          <p:nvPr/>
        </p:nvGrpSpPr>
        <p:grpSpPr>
          <a:xfrm rot="5400000" flipH="1">
            <a:off x="-4439050" y="2075036"/>
            <a:ext cx="2128339" cy="8876017"/>
            <a:chOff x="3030675" y="511650"/>
            <a:chExt cx="1705400" cy="6431275"/>
          </a:xfrm>
        </p:grpSpPr>
        <p:sp>
          <p:nvSpPr>
            <p:cNvPr id="507" name="Google Shape;507;p24"/>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24"/>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24"/>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24"/>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24"/>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24"/>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24"/>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24"/>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24"/>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24"/>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24"/>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24"/>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24"/>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24"/>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1" name="Google Shape;521;p24"/>
          <p:cNvSpPr/>
          <p:nvPr/>
        </p:nvSpPr>
        <p:spPr>
          <a:xfrm rot="9800024">
            <a:off x="8598347" y="5147052"/>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22" name="Google Shape;522;p24"/>
          <p:cNvGrpSpPr/>
          <p:nvPr/>
        </p:nvGrpSpPr>
        <p:grpSpPr>
          <a:xfrm rot="-5400000" flipH="1">
            <a:off x="14605850" y="-3808531"/>
            <a:ext cx="2128339" cy="8876017"/>
            <a:chOff x="3030675" y="511650"/>
            <a:chExt cx="1705400" cy="6431275"/>
          </a:xfrm>
        </p:grpSpPr>
        <p:sp>
          <p:nvSpPr>
            <p:cNvPr id="523" name="Google Shape;523;p24"/>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24"/>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24"/>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24"/>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24"/>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24"/>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24"/>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24"/>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24"/>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24"/>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24"/>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24"/>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24"/>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24"/>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19926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537"/>
        <p:cNvGrpSpPr/>
        <p:nvPr/>
      </p:nvGrpSpPr>
      <p:grpSpPr>
        <a:xfrm>
          <a:off x="0" y="0"/>
          <a:ext cx="0" cy="0"/>
          <a:chOff x="0" y="0"/>
          <a:chExt cx="0" cy="0"/>
        </a:xfrm>
      </p:grpSpPr>
      <p:sp>
        <p:nvSpPr>
          <p:cNvPr id="538" name="Google Shape;538;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539" name="Google Shape;539;p25"/>
          <p:cNvSpPr txBox="1">
            <a:spLocks noGrp="1"/>
          </p:cNvSpPr>
          <p:nvPr>
            <p:ph type="subTitle" idx="1"/>
          </p:nvPr>
        </p:nvSpPr>
        <p:spPr>
          <a:xfrm>
            <a:off x="3233133" y="3054833"/>
            <a:ext cx="2637600" cy="8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40" name="Google Shape;540;p25"/>
          <p:cNvSpPr txBox="1">
            <a:spLocks noGrp="1"/>
          </p:cNvSpPr>
          <p:nvPr>
            <p:ph type="subTitle" idx="2"/>
          </p:nvPr>
        </p:nvSpPr>
        <p:spPr>
          <a:xfrm>
            <a:off x="6321269" y="3054833"/>
            <a:ext cx="2637600" cy="8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41" name="Google Shape;541;p25"/>
          <p:cNvSpPr txBox="1">
            <a:spLocks noGrp="1"/>
          </p:cNvSpPr>
          <p:nvPr>
            <p:ph type="subTitle" idx="3"/>
          </p:nvPr>
        </p:nvSpPr>
        <p:spPr>
          <a:xfrm>
            <a:off x="3233133" y="5257300"/>
            <a:ext cx="2637600" cy="8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42" name="Google Shape;542;p25"/>
          <p:cNvSpPr txBox="1">
            <a:spLocks noGrp="1"/>
          </p:cNvSpPr>
          <p:nvPr>
            <p:ph type="subTitle" idx="4"/>
          </p:nvPr>
        </p:nvSpPr>
        <p:spPr>
          <a:xfrm>
            <a:off x="6321269" y="5257300"/>
            <a:ext cx="2637600" cy="8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43" name="Google Shape;543;p25"/>
          <p:cNvSpPr txBox="1">
            <a:spLocks noGrp="1"/>
          </p:cNvSpPr>
          <p:nvPr>
            <p:ph type="subTitle" idx="5"/>
          </p:nvPr>
        </p:nvSpPr>
        <p:spPr>
          <a:xfrm>
            <a:off x="3233133" y="243430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200">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44" name="Google Shape;544;p25"/>
          <p:cNvSpPr txBox="1">
            <a:spLocks noGrp="1"/>
          </p:cNvSpPr>
          <p:nvPr>
            <p:ph type="subTitle" idx="6"/>
          </p:nvPr>
        </p:nvSpPr>
        <p:spPr>
          <a:xfrm>
            <a:off x="3233133" y="4636867"/>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200">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45" name="Google Shape;545;p25"/>
          <p:cNvSpPr txBox="1">
            <a:spLocks noGrp="1"/>
          </p:cNvSpPr>
          <p:nvPr>
            <p:ph type="subTitle" idx="7"/>
          </p:nvPr>
        </p:nvSpPr>
        <p:spPr>
          <a:xfrm>
            <a:off x="6321269" y="243430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200">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46" name="Google Shape;546;p25"/>
          <p:cNvSpPr txBox="1">
            <a:spLocks noGrp="1"/>
          </p:cNvSpPr>
          <p:nvPr>
            <p:ph type="subTitle" idx="8"/>
          </p:nvPr>
        </p:nvSpPr>
        <p:spPr>
          <a:xfrm>
            <a:off x="6321269" y="4636867"/>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200">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47" name="Google Shape;547;p25"/>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8" name="Google Shape;548;p25"/>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5"/>
          <p:cNvSpPr/>
          <p:nvPr/>
        </p:nvSpPr>
        <p:spPr>
          <a:xfrm rot="-1800026">
            <a:off x="3898896" y="7128292"/>
            <a:ext cx="12191843" cy="431893"/>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550" name="Google Shape;550;p25"/>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551" name="Google Shape;551;p25"/>
          <p:cNvSpPr/>
          <p:nvPr/>
        </p:nvSpPr>
        <p:spPr>
          <a:xfrm rot="-1800026">
            <a:off x="-6459204" y="306759"/>
            <a:ext cx="12191843"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552" name="Google Shape;552;p25"/>
          <p:cNvCxnSpPr/>
          <p:nvPr/>
        </p:nvCxnSpPr>
        <p:spPr>
          <a:xfrm rot="10800000" flipH="1">
            <a:off x="-3890367" y="-1220167"/>
            <a:ext cx="7909600" cy="456640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22349179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553"/>
        <p:cNvGrpSpPr/>
        <p:nvPr/>
      </p:nvGrpSpPr>
      <p:grpSpPr>
        <a:xfrm>
          <a:off x="0" y="0"/>
          <a:ext cx="0" cy="0"/>
          <a:chOff x="0" y="0"/>
          <a:chExt cx="0" cy="0"/>
        </a:xfrm>
      </p:grpSpPr>
      <p:sp>
        <p:nvSpPr>
          <p:cNvPr id="554" name="Google Shape;554;p26"/>
          <p:cNvSpPr/>
          <p:nvPr/>
        </p:nvSpPr>
        <p:spPr>
          <a:xfrm>
            <a:off x="11020617" y="-1349067"/>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5" name="Google Shape;555;p26"/>
          <p:cNvSpPr/>
          <p:nvPr/>
        </p:nvSpPr>
        <p:spPr>
          <a:xfrm>
            <a:off x="-458572" y="6138667"/>
            <a:ext cx="1518800" cy="1518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557" name="Google Shape;557;p26"/>
          <p:cNvSpPr txBox="1">
            <a:spLocks noGrp="1"/>
          </p:cNvSpPr>
          <p:nvPr>
            <p:ph type="subTitle" idx="1"/>
          </p:nvPr>
        </p:nvSpPr>
        <p:spPr>
          <a:xfrm>
            <a:off x="1484767" y="28947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58" name="Google Shape;558;p26"/>
          <p:cNvSpPr txBox="1">
            <a:spLocks noGrp="1"/>
          </p:cNvSpPr>
          <p:nvPr>
            <p:ph type="subTitle" idx="2"/>
          </p:nvPr>
        </p:nvSpPr>
        <p:spPr>
          <a:xfrm>
            <a:off x="4777897" y="28947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59" name="Google Shape;559;p26"/>
          <p:cNvSpPr txBox="1">
            <a:spLocks noGrp="1"/>
          </p:cNvSpPr>
          <p:nvPr>
            <p:ph type="subTitle" idx="3"/>
          </p:nvPr>
        </p:nvSpPr>
        <p:spPr>
          <a:xfrm>
            <a:off x="1484767" y="54209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60" name="Google Shape;560;p26"/>
          <p:cNvSpPr txBox="1">
            <a:spLocks noGrp="1"/>
          </p:cNvSpPr>
          <p:nvPr>
            <p:ph type="subTitle" idx="4"/>
          </p:nvPr>
        </p:nvSpPr>
        <p:spPr>
          <a:xfrm>
            <a:off x="4777897" y="54209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61" name="Google Shape;561;p26"/>
          <p:cNvSpPr txBox="1">
            <a:spLocks noGrp="1"/>
          </p:cNvSpPr>
          <p:nvPr>
            <p:ph type="subTitle" idx="5"/>
          </p:nvPr>
        </p:nvSpPr>
        <p:spPr>
          <a:xfrm>
            <a:off x="8071029" y="28947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62" name="Google Shape;562;p26"/>
          <p:cNvSpPr txBox="1">
            <a:spLocks noGrp="1"/>
          </p:cNvSpPr>
          <p:nvPr>
            <p:ph type="subTitle" idx="6"/>
          </p:nvPr>
        </p:nvSpPr>
        <p:spPr>
          <a:xfrm>
            <a:off x="8071029" y="54209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63" name="Google Shape;563;p26"/>
          <p:cNvSpPr txBox="1">
            <a:spLocks noGrp="1"/>
          </p:cNvSpPr>
          <p:nvPr>
            <p:ph type="subTitle" idx="7"/>
          </p:nvPr>
        </p:nvSpPr>
        <p:spPr>
          <a:xfrm>
            <a:off x="1482767" y="230374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4" name="Google Shape;564;p26"/>
          <p:cNvSpPr txBox="1">
            <a:spLocks noGrp="1"/>
          </p:cNvSpPr>
          <p:nvPr>
            <p:ph type="subTitle" idx="8"/>
          </p:nvPr>
        </p:nvSpPr>
        <p:spPr>
          <a:xfrm>
            <a:off x="4775897" y="230374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5" name="Google Shape;565;p26"/>
          <p:cNvSpPr txBox="1">
            <a:spLocks noGrp="1"/>
          </p:cNvSpPr>
          <p:nvPr>
            <p:ph type="subTitle" idx="9"/>
          </p:nvPr>
        </p:nvSpPr>
        <p:spPr>
          <a:xfrm>
            <a:off x="8069029" y="230374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6" name="Google Shape;566;p26"/>
          <p:cNvSpPr txBox="1">
            <a:spLocks noGrp="1"/>
          </p:cNvSpPr>
          <p:nvPr>
            <p:ph type="subTitle" idx="13"/>
          </p:nvPr>
        </p:nvSpPr>
        <p:spPr>
          <a:xfrm>
            <a:off x="1482767" y="482840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7" name="Google Shape;567;p26"/>
          <p:cNvSpPr txBox="1">
            <a:spLocks noGrp="1"/>
          </p:cNvSpPr>
          <p:nvPr>
            <p:ph type="subTitle" idx="14"/>
          </p:nvPr>
        </p:nvSpPr>
        <p:spPr>
          <a:xfrm>
            <a:off x="4775897" y="482840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8" name="Google Shape;568;p26"/>
          <p:cNvSpPr txBox="1">
            <a:spLocks noGrp="1"/>
          </p:cNvSpPr>
          <p:nvPr>
            <p:ph type="subTitle" idx="15"/>
          </p:nvPr>
        </p:nvSpPr>
        <p:spPr>
          <a:xfrm>
            <a:off x="8069029" y="482840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9" name="Google Shape;569;p26"/>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0" name="Google Shape;570;p26"/>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1" name="Google Shape;571;p26"/>
          <p:cNvSpPr/>
          <p:nvPr/>
        </p:nvSpPr>
        <p:spPr>
          <a:xfrm rot="9800024">
            <a:off x="-2238920" y="1086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2" name="Google Shape;572;p26"/>
          <p:cNvSpPr/>
          <p:nvPr/>
        </p:nvSpPr>
        <p:spPr>
          <a:xfrm rot="9800024">
            <a:off x="8598347"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41556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573"/>
        <p:cNvGrpSpPr/>
        <p:nvPr/>
      </p:nvGrpSpPr>
      <p:grpSpPr>
        <a:xfrm>
          <a:off x="0" y="0"/>
          <a:ext cx="0" cy="0"/>
          <a:chOff x="0" y="0"/>
          <a:chExt cx="0" cy="0"/>
        </a:xfrm>
      </p:grpSpPr>
      <p:sp>
        <p:nvSpPr>
          <p:cNvPr id="574" name="Google Shape;574;p27"/>
          <p:cNvSpPr txBox="1">
            <a:spLocks noGrp="1"/>
          </p:cNvSpPr>
          <p:nvPr>
            <p:ph type="title" hasCustomPrompt="1"/>
          </p:nvPr>
        </p:nvSpPr>
        <p:spPr>
          <a:xfrm>
            <a:off x="2964800" y="893633"/>
            <a:ext cx="6262400" cy="1025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575" name="Google Shape;575;p27"/>
          <p:cNvSpPr txBox="1">
            <a:spLocks noGrp="1"/>
          </p:cNvSpPr>
          <p:nvPr>
            <p:ph type="subTitle" idx="1"/>
          </p:nvPr>
        </p:nvSpPr>
        <p:spPr>
          <a:xfrm>
            <a:off x="2964800" y="1904301"/>
            <a:ext cx="6262400" cy="4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pt-BR"/>
              <a:t>Clique para editar o estilo do subtítulo Mestre</a:t>
            </a:r>
            <a:endParaRPr/>
          </a:p>
        </p:txBody>
      </p:sp>
      <p:sp>
        <p:nvSpPr>
          <p:cNvPr id="576" name="Google Shape;576;p27"/>
          <p:cNvSpPr txBox="1">
            <a:spLocks noGrp="1"/>
          </p:cNvSpPr>
          <p:nvPr>
            <p:ph type="title" idx="2" hasCustomPrompt="1"/>
          </p:nvPr>
        </p:nvSpPr>
        <p:spPr>
          <a:xfrm>
            <a:off x="2964800" y="2623908"/>
            <a:ext cx="6262400" cy="1025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577" name="Google Shape;577;p27"/>
          <p:cNvSpPr txBox="1">
            <a:spLocks noGrp="1"/>
          </p:cNvSpPr>
          <p:nvPr>
            <p:ph type="subTitle" idx="3"/>
          </p:nvPr>
        </p:nvSpPr>
        <p:spPr>
          <a:xfrm>
            <a:off x="2964800" y="3638004"/>
            <a:ext cx="6262400" cy="4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pt-BR"/>
              <a:t>Clique para editar o estilo do subtítulo Mestre</a:t>
            </a:r>
            <a:endParaRPr/>
          </a:p>
        </p:txBody>
      </p:sp>
      <p:sp>
        <p:nvSpPr>
          <p:cNvPr id="578" name="Google Shape;578;p27"/>
          <p:cNvSpPr txBox="1">
            <a:spLocks noGrp="1"/>
          </p:cNvSpPr>
          <p:nvPr>
            <p:ph type="title" idx="4" hasCustomPrompt="1"/>
          </p:nvPr>
        </p:nvSpPr>
        <p:spPr>
          <a:xfrm>
            <a:off x="2964800" y="4354184"/>
            <a:ext cx="6262400" cy="1025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579" name="Google Shape;579;p27"/>
          <p:cNvSpPr txBox="1">
            <a:spLocks noGrp="1"/>
          </p:cNvSpPr>
          <p:nvPr>
            <p:ph type="subTitle" idx="5"/>
          </p:nvPr>
        </p:nvSpPr>
        <p:spPr>
          <a:xfrm>
            <a:off x="2964800" y="5371708"/>
            <a:ext cx="6262400" cy="4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pt-BR"/>
              <a:t>Clique para editar o estilo do subtítulo Mestre</a:t>
            </a:r>
            <a:endParaRPr/>
          </a:p>
        </p:txBody>
      </p:sp>
      <p:sp>
        <p:nvSpPr>
          <p:cNvPr id="580" name="Google Shape;580;p27"/>
          <p:cNvSpPr/>
          <p:nvPr/>
        </p:nvSpPr>
        <p:spPr>
          <a:xfrm rot="9800024">
            <a:off x="-2579304" y="463852"/>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1" name="Google Shape;581;p27"/>
          <p:cNvSpPr/>
          <p:nvPr/>
        </p:nvSpPr>
        <p:spPr>
          <a:xfrm rot="9645197">
            <a:off x="8763143" y="5603724"/>
            <a:ext cx="5284604" cy="273155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82" name="Google Shape;582;p27"/>
          <p:cNvGrpSpPr/>
          <p:nvPr/>
        </p:nvGrpSpPr>
        <p:grpSpPr>
          <a:xfrm rot="10800000" flipH="1">
            <a:off x="-1392024" y="5700925"/>
            <a:ext cx="2342992" cy="9772108"/>
            <a:chOff x="3030675" y="511650"/>
            <a:chExt cx="1705400" cy="6431275"/>
          </a:xfrm>
        </p:grpSpPr>
        <p:sp>
          <p:nvSpPr>
            <p:cNvPr id="583" name="Google Shape;583;p27"/>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27"/>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27"/>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27"/>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27"/>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27"/>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27"/>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27"/>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27"/>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27"/>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27"/>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27"/>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27"/>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27"/>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7" name="Google Shape;597;p27"/>
          <p:cNvGrpSpPr/>
          <p:nvPr/>
        </p:nvGrpSpPr>
        <p:grpSpPr>
          <a:xfrm>
            <a:off x="11241043" y="-8604609"/>
            <a:ext cx="2342992" cy="9772108"/>
            <a:chOff x="3030675" y="511650"/>
            <a:chExt cx="1705400" cy="6431275"/>
          </a:xfrm>
        </p:grpSpPr>
        <p:sp>
          <p:nvSpPr>
            <p:cNvPr id="598" name="Google Shape;598;p27"/>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27"/>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27"/>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1" name="Google Shape;601;p27"/>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27"/>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27"/>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27"/>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27"/>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27"/>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27"/>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27"/>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27"/>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27"/>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27"/>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767858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612"/>
        <p:cNvGrpSpPr/>
        <p:nvPr/>
      </p:nvGrpSpPr>
      <p:grpSpPr>
        <a:xfrm>
          <a:off x="0" y="0"/>
          <a:ext cx="0" cy="0"/>
          <a:chOff x="0" y="0"/>
          <a:chExt cx="0" cy="0"/>
        </a:xfrm>
      </p:grpSpPr>
      <p:sp>
        <p:nvSpPr>
          <p:cNvPr id="613" name="Google Shape;613;p28"/>
          <p:cNvSpPr txBox="1">
            <a:spLocks noGrp="1"/>
          </p:cNvSpPr>
          <p:nvPr>
            <p:ph type="title" hasCustomPrompt="1"/>
          </p:nvPr>
        </p:nvSpPr>
        <p:spPr>
          <a:xfrm>
            <a:off x="1769517" y="2141067"/>
            <a:ext cx="18652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8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14" name="Google Shape;614;p28"/>
          <p:cNvSpPr txBox="1">
            <a:spLocks noGrp="1"/>
          </p:cNvSpPr>
          <p:nvPr>
            <p:ph type="subTitle" idx="1"/>
          </p:nvPr>
        </p:nvSpPr>
        <p:spPr>
          <a:xfrm>
            <a:off x="1251333" y="4838900"/>
            <a:ext cx="2897600" cy="101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pt-BR"/>
              <a:t>Clique para editar o estilo do subtítulo Mestre</a:t>
            </a:r>
            <a:endParaRPr/>
          </a:p>
        </p:txBody>
      </p:sp>
      <p:sp>
        <p:nvSpPr>
          <p:cNvPr id="615" name="Google Shape;615;p28"/>
          <p:cNvSpPr txBox="1">
            <a:spLocks noGrp="1"/>
          </p:cNvSpPr>
          <p:nvPr>
            <p:ph type="subTitle" idx="2"/>
          </p:nvPr>
        </p:nvSpPr>
        <p:spPr>
          <a:xfrm>
            <a:off x="1251333" y="4262800"/>
            <a:ext cx="2897600" cy="58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pt-BR"/>
              <a:t>Clique para editar o estilo do subtítulo Mestre</a:t>
            </a:r>
            <a:endParaRPr/>
          </a:p>
        </p:txBody>
      </p:sp>
      <p:sp>
        <p:nvSpPr>
          <p:cNvPr id="616" name="Google Shape;616;p28"/>
          <p:cNvSpPr txBox="1">
            <a:spLocks noGrp="1"/>
          </p:cNvSpPr>
          <p:nvPr>
            <p:ph type="title" idx="3" hasCustomPrompt="1"/>
          </p:nvPr>
        </p:nvSpPr>
        <p:spPr>
          <a:xfrm>
            <a:off x="5166117" y="2141067"/>
            <a:ext cx="18636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8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17" name="Google Shape;617;p28"/>
          <p:cNvSpPr txBox="1">
            <a:spLocks noGrp="1"/>
          </p:cNvSpPr>
          <p:nvPr>
            <p:ph type="subTitle" idx="4"/>
          </p:nvPr>
        </p:nvSpPr>
        <p:spPr>
          <a:xfrm>
            <a:off x="4647200" y="4838900"/>
            <a:ext cx="2897600" cy="101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pt-BR"/>
              <a:t>Clique para editar o estilo do subtítulo Mestre</a:t>
            </a:r>
            <a:endParaRPr/>
          </a:p>
        </p:txBody>
      </p:sp>
      <p:sp>
        <p:nvSpPr>
          <p:cNvPr id="618" name="Google Shape;618;p28"/>
          <p:cNvSpPr txBox="1">
            <a:spLocks noGrp="1"/>
          </p:cNvSpPr>
          <p:nvPr>
            <p:ph type="subTitle" idx="5"/>
          </p:nvPr>
        </p:nvSpPr>
        <p:spPr>
          <a:xfrm>
            <a:off x="4647200" y="4262800"/>
            <a:ext cx="2897600" cy="58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pt-BR"/>
              <a:t>Clique para editar o estilo do subtítulo Mestre</a:t>
            </a:r>
            <a:endParaRPr/>
          </a:p>
        </p:txBody>
      </p:sp>
      <p:sp>
        <p:nvSpPr>
          <p:cNvPr id="619" name="Google Shape;619;p28"/>
          <p:cNvSpPr txBox="1">
            <a:spLocks noGrp="1"/>
          </p:cNvSpPr>
          <p:nvPr>
            <p:ph type="title" idx="6" hasCustomPrompt="1"/>
          </p:nvPr>
        </p:nvSpPr>
        <p:spPr>
          <a:xfrm>
            <a:off x="8558884" y="2141067"/>
            <a:ext cx="18636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8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20" name="Google Shape;620;p28"/>
          <p:cNvSpPr txBox="1">
            <a:spLocks noGrp="1"/>
          </p:cNvSpPr>
          <p:nvPr>
            <p:ph type="subTitle" idx="7"/>
          </p:nvPr>
        </p:nvSpPr>
        <p:spPr>
          <a:xfrm>
            <a:off x="8043067" y="4838900"/>
            <a:ext cx="2897600" cy="101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pt-BR"/>
              <a:t>Clique para editar o estilo do subtítulo Mestre</a:t>
            </a:r>
            <a:endParaRPr/>
          </a:p>
        </p:txBody>
      </p:sp>
      <p:sp>
        <p:nvSpPr>
          <p:cNvPr id="621" name="Google Shape;621;p28"/>
          <p:cNvSpPr txBox="1">
            <a:spLocks noGrp="1"/>
          </p:cNvSpPr>
          <p:nvPr>
            <p:ph type="subTitle" idx="8"/>
          </p:nvPr>
        </p:nvSpPr>
        <p:spPr>
          <a:xfrm>
            <a:off x="8043067" y="4262800"/>
            <a:ext cx="2897600" cy="58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pt-BR"/>
              <a:t>Clique para editar o estilo do subtítulo Mestre</a:t>
            </a:r>
            <a:endParaRPr/>
          </a:p>
        </p:txBody>
      </p:sp>
      <p:sp>
        <p:nvSpPr>
          <p:cNvPr id="622" name="Google Shape;622;p28"/>
          <p:cNvSpPr txBox="1">
            <a:spLocks noGrp="1"/>
          </p:cNvSpPr>
          <p:nvPr>
            <p:ph type="title" idx="9"/>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623" name="Google Shape;623;p28"/>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8"/>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8"/>
          <p:cNvSpPr/>
          <p:nvPr/>
        </p:nvSpPr>
        <p:spPr>
          <a:xfrm rot="-1800026">
            <a:off x="3898896" y="7128292"/>
            <a:ext cx="12191843" cy="431893"/>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626" name="Google Shape;626;p28"/>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cxnSp>
        <p:nvCxnSpPr>
          <p:cNvPr id="627" name="Google Shape;627;p28"/>
          <p:cNvCxnSpPr/>
          <p:nvPr/>
        </p:nvCxnSpPr>
        <p:spPr>
          <a:xfrm rot="10800000" flipH="1">
            <a:off x="-3890367" y="-1220167"/>
            <a:ext cx="7909600" cy="456640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15884264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1">
  <p:cSld name="Title and body 1">
    <p:spTree>
      <p:nvGrpSpPr>
        <p:cNvPr id="1" name="Shape 628"/>
        <p:cNvGrpSpPr/>
        <p:nvPr/>
      </p:nvGrpSpPr>
      <p:grpSpPr>
        <a:xfrm>
          <a:off x="0" y="0"/>
          <a:ext cx="0" cy="0"/>
          <a:chOff x="0" y="0"/>
          <a:chExt cx="0" cy="0"/>
        </a:xfrm>
      </p:grpSpPr>
      <p:sp>
        <p:nvSpPr>
          <p:cNvPr id="629" name="Google Shape;629;p29"/>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630" name="Google Shape;630;p29"/>
          <p:cNvSpPr txBox="1">
            <a:spLocks noGrp="1"/>
          </p:cNvSpPr>
          <p:nvPr>
            <p:ph type="body" idx="1"/>
          </p:nvPr>
        </p:nvSpPr>
        <p:spPr>
          <a:xfrm>
            <a:off x="960000" y="1557535"/>
            <a:ext cx="10272000" cy="5220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SzPts val="1400"/>
              <a:buFont typeface="Nunito Light"/>
              <a:buChar char="●"/>
              <a:defRPr/>
            </a:lvl1pPr>
            <a:lvl2pPr marL="1219170" lvl="1" indent="-423323" rtl="0">
              <a:lnSpc>
                <a:spcPct val="100000"/>
              </a:lnSpc>
              <a:spcBef>
                <a:spcPts val="0"/>
              </a:spcBef>
              <a:spcAft>
                <a:spcPts val="0"/>
              </a:spcAft>
              <a:buSzPts val="1400"/>
              <a:buFont typeface="Nunito Light"/>
              <a:buChar char="○"/>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pPr lvl="0"/>
            <a:r>
              <a:rPr lang="pt-BR"/>
              <a:t>Clique para editar os estilos de texto Mestres</a:t>
            </a:r>
          </a:p>
        </p:txBody>
      </p:sp>
      <p:sp>
        <p:nvSpPr>
          <p:cNvPr id="631" name="Google Shape;631;p29"/>
          <p:cNvSpPr/>
          <p:nvPr/>
        </p:nvSpPr>
        <p:spPr>
          <a:xfrm>
            <a:off x="-811200" y="-9634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9"/>
          <p:cNvSpPr/>
          <p:nvPr/>
        </p:nvSpPr>
        <p:spPr>
          <a:xfrm rot="-7843478">
            <a:off x="7638415" y="-1089143"/>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9"/>
          <p:cNvSpPr/>
          <p:nvPr/>
        </p:nvSpPr>
        <p:spPr>
          <a:xfrm rot="-8100000">
            <a:off x="-3080105" y="4622988"/>
            <a:ext cx="5285080" cy="2731803"/>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9"/>
          <p:cNvSpPr/>
          <p:nvPr/>
        </p:nvSpPr>
        <p:spPr>
          <a:xfrm rot="919150">
            <a:off x="-3921583" y="-1695717"/>
            <a:ext cx="5285801" cy="273217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9"/>
          <p:cNvSpPr/>
          <p:nvPr/>
        </p:nvSpPr>
        <p:spPr>
          <a:xfrm rot="-9241652">
            <a:off x="10458107" y="5794290"/>
            <a:ext cx="5285309" cy="2731921"/>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53929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reserve="1">
  <p:cSld name="1_Section 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2462800" y="3318417"/>
            <a:ext cx="7266400" cy="1122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pt-BR"/>
              <a:t>Clique para editar o título Mestre</a:t>
            </a:r>
            <a:endParaRPr dirty="0"/>
          </a:p>
        </p:txBody>
      </p:sp>
      <p:sp>
        <p:nvSpPr>
          <p:cNvPr id="19" name="Google Shape;19;p3"/>
          <p:cNvSpPr txBox="1">
            <a:spLocks noGrp="1"/>
          </p:cNvSpPr>
          <p:nvPr>
            <p:ph type="subTitle" idx="1"/>
          </p:nvPr>
        </p:nvSpPr>
        <p:spPr>
          <a:xfrm>
            <a:off x="2462800" y="4767651"/>
            <a:ext cx="7266400" cy="5000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20" name="Google Shape;20;p3"/>
          <p:cNvSpPr/>
          <p:nvPr/>
        </p:nvSpPr>
        <p:spPr>
          <a:xfrm>
            <a:off x="10988167" y="57675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3"/>
          <p:cNvSpPr/>
          <p:nvPr/>
        </p:nvSpPr>
        <p:spPr>
          <a:xfrm rot="3665732">
            <a:off x="-1440377" y="5019165"/>
            <a:ext cx="5957560" cy="3079400"/>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3"/>
          <p:cNvSpPr/>
          <p:nvPr/>
        </p:nvSpPr>
        <p:spPr>
          <a:xfrm rot="-7843478">
            <a:off x="7528465" y="-941610"/>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rot="9899967">
            <a:off x="-1342559" y="-7330302"/>
            <a:ext cx="2343021" cy="9772475"/>
            <a:chOff x="3030675" y="511650"/>
            <a:chExt cx="1705400" cy="6431275"/>
          </a:xfrm>
        </p:grpSpPr>
        <p:sp>
          <p:nvSpPr>
            <p:cNvPr id="24" name="Google Shape;24;p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 name="Google Shape;38;p3"/>
          <p:cNvSpPr/>
          <p:nvPr/>
        </p:nvSpPr>
        <p:spPr>
          <a:xfrm>
            <a:off x="8462484" y="4313217"/>
            <a:ext cx="5957441" cy="3079339"/>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3"/>
          <p:cNvSpPr/>
          <p:nvPr/>
        </p:nvSpPr>
        <p:spPr>
          <a:xfrm rot="9900206">
            <a:off x="239323" y="-1171268"/>
            <a:ext cx="2130151" cy="2130151"/>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5010530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645"/>
        <p:cNvGrpSpPr/>
        <p:nvPr/>
      </p:nvGrpSpPr>
      <p:grpSpPr>
        <a:xfrm>
          <a:off x="0" y="0"/>
          <a:ext cx="0" cy="0"/>
          <a:chOff x="0" y="0"/>
          <a:chExt cx="0" cy="0"/>
        </a:xfrm>
      </p:grpSpPr>
      <p:sp>
        <p:nvSpPr>
          <p:cNvPr id="646" name="Google Shape;646;p31"/>
          <p:cNvSpPr txBox="1">
            <a:spLocks noGrp="1"/>
          </p:cNvSpPr>
          <p:nvPr>
            <p:ph type="title"/>
          </p:nvPr>
        </p:nvSpPr>
        <p:spPr>
          <a:xfrm>
            <a:off x="2565333" y="719333"/>
            <a:ext cx="7061200" cy="173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11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647" name="Google Shape;647;p31"/>
          <p:cNvSpPr txBox="1">
            <a:spLocks noGrp="1"/>
          </p:cNvSpPr>
          <p:nvPr>
            <p:ph type="subTitle" idx="1"/>
          </p:nvPr>
        </p:nvSpPr>
        <p:spPr>
          <a:xfrm>
            <a:off x="2565333" y="2454600"/>
            <a:ext cx="7061200" cy="141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648" name="Google Shape;648;p31"/>
          <p:cNvSpPr txBox="1"/>
          <p:nvPr/>
        </p:nvSpPr>
        <p:spPr>
          <a:xfrm>
            <a:off x="2798800" y="4815933"/>
            <a:ext cx="6594400" cy="741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b="1">
                <a:solidFill>
                  <a:schemeClr val="lt1"/>
                </a:solidFill>
                <a:latin typeface="Figtree"/>
                <a:ea typeface="Figtree"/>
                <a:cs typeface="Figtree"/>
                <a:sym typeface="Figtree"/>
              </a:rPr>
              <a:t>CREDITS:</a:t>
            </a:r>
            <a:r>
              <a:rPr lang="en" sz="1600">
                <a:solidFill>
                  <a:schemeClr val="lt1"/>
                </a:solidFill>
                <a:latin typeface="Figtree"/>
                <a:ea typeface="Figtree"/>
                <a:cs typeface="Figtree"/>
                <a:sym typeface="Figtree"/>
              </a:rPr>
              <a:t> This presentation template was created by </a:t>
            </a:r>
            <a:r>
              <a:rPr lang="en" sz="1600" b="1" u="sng">
                <a:solidFill>
                  <a:schemeClr val="lt1"/>
                </a:solidFill>
                <a:latin typeface="Figtree"/>
                <a:ea typeface="Figtree"/>
                <a:cs typeface="Figtree"/>
                <a:sym typeface="Figtree"/>
                <a:hlinkClick r:id="rId2">
                  <a:extLst>
                    <a:ext uri="{A12FA001-AC4F-418D-AE19-62706E023703}">
                      <ahyp:hlinkClr xmlns:ahyp="http://schemas.microsoft.com/office/drawing/2018/hyperlinkcolor" val="tx"/>
                    </a:ext>
                  </a:extLst>
                </a:hlinkClick>
              </a:rPr>
              <a:t>Slidesgo</a:t>
            </a:r>
            <a:r>
              <a:rPr lang="en" sz="1600">
                <a:solidFill>
                  <a:schemeClr val="lt1"/>
                </a:solidFill>
                <a:latin typeface="Figtree"/>
                <a:ea typeface="Figtree"/>
                <a:cs typeface="Figtree"/>
                <a:sym typeface="Figtree"/>
              </a:rPr>
              <a:t>, and includes icons by </a:t>
            </a:r>
            <a:r>
              <a:rPr lang="en" sz="1600" b="1" u="sng">
                <a:solidFill>
                  <a:schemeClr val="lt1"/>
                </a:solidFill>
                <a:latin typeface="Figtree"/>
                <a:ea typeface="Figtree"/>
                <a:cs typeface="Figtree"/>
                <a:sym typeface="Figtree"/>
                <a:hlinkClick r:id="rId3">
                  <a:extLst>
                    <a:ext uri="{A12FA001-AC4F-418D-AE19-62706E023703}">
                      <ahyp:hlinkClr xmlns:ahyp="http://schemas.microsoft.com/office/drawing/2018/hyperlinkcolor" val="tx"/>
                    </a:ext>
                  </a:extLst>
                </a:hlinkClick>
              </a:rPr>
              <a:t>Flaticon</a:t>
            </a:r>
            <a:r>
              <a:rPr lang="en" sz="1600">
                <a:solidFill>
                  <a:schemeClr val="lt1"/>
                </a:solidFill>
                <a:latin typeface="Figtree"/>
                <a:ea typeface="Figtree"/>
                <a:cs typeface="Figtree"/>
                <a:sym typeface="Figtree"/>
              </a:rPr>
              <a:t>, and infographics &amp; images by </a:t>
            </a:r>
            <a:r>
              <a:rPr lang="en" sz="1600" b="1" u="sng">
                <a:solidFill>
                  <a:schemeClr val="lt1"/>
                </a:solidFill>
                <a:latin typeface="Figtree"/>
                <a:ea typeface="Figtree"/>
                <a:cs typeface="Figtree"/>
                <a:sym typeface="Figtree"/>
                <a:hlinkClick r:id="rId4">
                  <a:extLst>
                    <a:ext uri="{A12FA001-AC4F-418D-AE19-62706E023703}">
                      <ahyp:hlinkClr xmlns:ahyp="http://schemas.microsoft.com/office/drawing/2018/hyperlinkcolor" val="tx"/>
                    </a:ext>
                  </a:extLst>
                </a:hlinkClick>
              </a:rPr>
              <a:t>Freepik</a:t>
            </a:r>
            <a:r>
              <a:rPr lang="en" sz="1600" u="sng">
                <a:solidFill>
                  <a:schemeClr val="lt1"/>
                </a:solidFill>
                <a:latin typeface="Figtree"/>
                <a:ea typeface="Figtree"/>
                <a:cs typeface="Figtree"/>
                <a:sym typeface="Figtree"/>
              </a:rPr>
              <a:t> </a:t>
            </a:r>
            <a:endParaRPr sz="1600" b="1" u="sng">
              <a:solidFill>
                <a:schemeClr val="lt1"/>
              </a:solidFill>
              <a:latin typeface="Figtree"/>
              <a:ea typeface="Figtree"/>
              <a:cs typeface="Figtree"/>
              <a:sym typeface="Figtree"/>
            </a:endParaRPr>
          </a:p>
        </p:txBody>
      </p:sp>
      <p:grpSp>
        <p:nvGrpSpPr>
          <p:cNvPr id="649" name="Google Shape;649;p31"/>
          <p:cNvGrpSpPr/>
          <p:nvPr/>
        </p:nvGrpSpPr>
        <p:grpSpPr>
          <a:xfrm rot="-8827086" flipH="1">
            <a:off x="-2796965" y="5424158"/>
            <a:ext cx="2342935" cy="9771921"/>
            <a:chOff x="3030675" y="511650"/>
            <a:chExt cx="1705400" cy="6431275"/>
          </a:xfrm>
        </p:grpSpPr>
        <p:sp>
          <p:nvSpPr>
            <p:cNvPr id="650" name="Google Shape;650;p31"/>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31"/>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31"/>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31"/>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31"/>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31"/>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31"/>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31"/>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31"/>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31"/>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31"/>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31"/>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31"/>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31"/>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4" name="Google Shape;664;p31"/>
          <p:cNvGrpSpPr/>
          <p:nvPr/>
        </p:nvGrpSpPr>
        <p:grpSpPr>
          <a:xfrm rot="3516883">
            <a:off x="14310554" y="-6566865"/>
            <a:ext cx="2342895" cy="9772441"/>
            <a:chOff x="3030675" y="511650"/>
            <a:chExt cx="1705400" cy="6431275"/>
          </a:xfrm>
        </p:grpSpPr>
        <p:sp>
          <p:nvSpPr>
            <p:cNvPr id="665" name="Google Shape;665;p31"/>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31"/>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31"/>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31"/>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31"/>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31"/>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31"/>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31"/>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31"/>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31"/>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31"/>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31"/>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31"/>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31"/>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79" name="Google Shape;679;p31"/>
          <p:cNvSpPr/>
          <p:nvPr/>
        </p:nvSpPr>
        <p:spPr>
          <a:xfrm>
            <a:off x="-811200" y="-9634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0" name="Google Shape;680;p31"/>
          <p:cNvSpPr/>
          <p:nvPr/>
        </p:nvSpPr>
        <p:spPr>
          <a:xfrm rot="-828662">
            <a:off x="8853496" y="4207301"/>
            <a:ext cx="5285451" cy="273199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1" name="Google Shape;681;p31"/>
          <p:cNvSpPr/>
          <p:nvPr/>
        </p:nvSpPr>
        <p:spPr>
          <a:xfrm rot="919150">
            <a:off x="-3718383" y="-1492517"/>
            <a:ext cx="5285801" cy="273217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2" name="Google Shape;682;p31"/>
          <p:cNvSpPr/>
          <p:nvPr/>
        </p:nvSpPr>
        <p:spPr>
          <a:xfrm>
            <a:off x="11444800" y="5227667"/>
            <a:ext cx="515600" cy="5156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392539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683"/>
        <p:cNvGrpSpPr/>
        <p:nvPr/>
      </p:nvGrpSpPr>
      <p:grpSpPr>
        <a:xfrm>
          <a:off x="0" y="0"/>
          <a:ext cx="0" cy="0"/>
          <a:chOff x="0" y="0"/>
          <a:chExt cx="0" cy="0"/>
        </a:xfrm>
      </p:grpSpPr>
      <p:sp>
        <p:nvSpPr>
          <p:cNvPr id="684" name="Google Shape;684;p32"/>
          <p:cNvSpPr/>
          <p:nvPr/>
        </p:nvSpPr>
        <p:spPr>
          <a:xfrm rot="919150">
            <a:off x="-3921583" y="-1695717"/>
            <a:ext cx="5285801" cy="273217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5" name="Google Shape;685;p32"/>
          <p:cNvSpPr/>
          <p:nvPr/>
        </p:nvSpPr>
        <p:spPr>
          <a:xfrm rot="-9241652">
            <a:off x="10458107" y="5794290"/>
            <a:ext cx="5285309" cy="2731921"/>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86" name="Google Shape;686;p32"/>
          <p:cNvGrpSpPr/>
          <p:nvPr/>
        </p:nvGrpSpPr>
        <p:grpSpPr>
          <a:xfrm rot="-8827086" flipH="1">
            <a:off x="-2796965" y="5424158"/>
            <a:ext cx="2342935" cy="9771921"/>
            <a:chOff x="3030675" y="511650"/>
            <a:chExt cx="1705400" cy="6431275"/>
          </a:xfrm>
        </p:grpSpPr>
        <p:sp>
          <p:nvSpPr>
            <p:cNvPr id="687" name="Google Shape;687;p32"/>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32"/>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32"/>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32"/>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32"/>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32"/>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32"/>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32"/>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32"/>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32"/>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32"/>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32"/>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32"/>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32"/>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1" name="Google Shape;701;p32"/>
          <p:cNvGrpSpPr/>
          <p:nvPr/>
        </p:nvGrpSpPr>
        <p:grpSpPr>
          <a:xfrm rot="3516883">
            <a:off x="14300320" y="-6546365"/>
            <a:ext cx="2342895" cy="9772441"/>
            <a:chOff x="3030675" y="511650"/>
            <a:chExt cx="1705400" cy="6431275"/>
          </a:xfrm>
        </p:grpSpPr>
        <p:sp>
          <p:nvSpPr>
            <p:cNvPr id="702" name="Google Shape;702;p32"/>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32"/>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32"/>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32"/>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32"/>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32"/>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32"/>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32"/>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32"/>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32"/>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32"/>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32"/>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32"/>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32"/>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16" name="Google Shape;716;p32"/>
          <p:cNvSpPr/>
          <p:nvPr/>
        </p:nvSpPr>
        <p:spPr>
          <a:xfrm>
            <a:off x="10628933" y="6253851"/>
            <a:ext cx="1812800" cy="1812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7" name="Google Shape;717;p32"/>
          <p:cNvSpPr/>
          <p:nvPr/>
        </p:nvSpPr>
        <p:spPr>
          <a:xfrm>
            <a:off x="-802700" y="-1449716"/>
            <a:ext cx="1812800" cy="1812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356491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718"/>
        <p:cNvGrpSpPr/>
        <p:nvPr/>
      </p:nvGrpSpPr>
      <p:grpSpPr>
        <a:xfrm>
          <a:off x="0" y="0"/>
          <a:ext cx="0" cy="0"/>
          <a:chOff x="0" y="0"/>
          <a:chExt cx="0" cy="0"/>
        </a:xfrm>
      </p:grpSpPr>
      <p:grpSp>
        <p:nvGrpSpPr>
          <p:cNvPr id="719" name="Google Shape;719;p33"/>
          <p:cNvGrpSpPr/>
          <p:nvPr/>
        </p:nvGrpSpPr>
        <p:grpSpPr>
          <a:xfrm rot="5400000">
            <a:off x="1201904" y="-3295467"/>
            <a:ext cx="1570787" cy="6551325"/>
            <a:chOff x="3030675" y="511650"/>
            <a:chExt cx="1705400" cy="6431275"/>
          </a:xfrm>
        </p:grpSpPr>
        <p:sp>
          <p:nvSpPr>
            <p:cNvPr id="720" name="Google Shape;720;p3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3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3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3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3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3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3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3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3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3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3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3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3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3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4" name="Google Shape;734;p33"/>
          <p:cNvGrpSpPr/>
          <p:nvPr/>
        </p:nvGrpSpPr>
        <p:grpSpPr>
          <a:xfrm rot="-5400000">
            <a:off x="10824804" y="3648400"/>
            <a:ext cx="1570787" cy="6551325"/>
            <a:chOff x="3030675" y="511650"/>
            <a:chExt cx="1705400" cy="6431275"/>
          </a:xfrm>
        </p:grpSpPr>
        <p:sp>
          <p:nvSpPr>
            <p:cNvPr id="735" name="Google Shape;735;p3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3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3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3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3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3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3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3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3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3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3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3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3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3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49" name="Google Shape;749;p33"/>
          <p:cNvSpPr/>
          <p:nvPr/>
        </p:nvSpPr>
        <p:spPr>
          <a:xfrm>
            <a:off x="11133295" y="-273667"/>
            <a:ext cx="1464400" cy="14644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0" name="Google Shape;750;p33"/>
          <p:cNvSpPr/>
          <p:nvPr/>
        </p:nvSpPr>
        <p:spPr>
          <a:xfrm>
            <a:off x="-458572" y="6138667"/>
            <a:ext cx="1518800" cy="1518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1" name="Google Shape;751;p33"/>
          <p:cNvSpPr/>
          <p:nvPr/>
        </p:nvSpPr>
        <p:spPr>
          <a:xfrm rot="-6797259">
            <a:off x="-2764429" y="4772772"/>
            <a:ext cx="5285063" cy="2731793"/>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2" name="Google Shape;752;p33"/>
          <p:cNvSpPr/>
          <p:nvPr/>
        </p:nvSpPr>
        <p:spPr>
          <a:xfrm rot="-6198446">
            <a:off x="8121256" y="-1385717"/>
            <a:ext cx="5285137" cy="2731832"/>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918579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1" preserve="1">
  <p:cSld name="1_Background 1">
    <p:spTree>
      <p:nvGrpSpPr>
        <p:cNvPr id="1" name="Shape 718"/>
        <p:cNvGrpSpPr/>
        <p:nvPr/>
      </p:nvGrpSpPr>
      <p:grpSpPr>
        <a:xfrm>
          <a:off x="0" y="0"/>
          <a:ext cx="0" cy="0"/>
          <a:chOff x="0" y="0"/>
          <a:chExt cx="0" cy="0"/>
        </a:xfrm>
      </p:grpSpPr>
      <p:grpSp>
        <p:nvGrpSpPr>
          <p:cNvPr id="719" name="Google Shape;719;p33"/>
          <p:cNvGrpSpPr/>
          <p:nvPr/>
        </p:nvGrpSpPr>
        <p:grpSpPr>
          <a:xfrm rot="5400000">
            <a:off x="-1680996" y="-3602523"/>
            <a:ext cx="1570787" cy="6551325"/>
            <a:chOff x="3030675" y="511650"/>
            <a:chExt cx="1705400" cy="6431275"/>
          </a:xfrm>
        </p:grpSpPr>
        <p:sp>
          <p:nvSpPr>
            <p:cNvPr id="720" name="Google Shape;720;p3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3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3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3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3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3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3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3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3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3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3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3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3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3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4" name="Google Shape;734;p33"/>
          <p:cNvGrpSpPr/>
          <p:nvPr/>
        </p:nvGrpSpPr>
        <p:grpSpPr>
          <a:xfrm rot="-5400000">
            <a:off x="12739401" y="3877000"/>
            <a:ext cx="1570787" cy="6551325"/>
            <a:chOff x="3030675" y="511650"/>
            <a:chExt cx="1705400" cy="6431275"/>
          </a:xfrm>
        </p:grpSpPr>
        <p:sp>
          <p:nvSpPr>
            <p:cNvPr id="735" name="Google Shape;735;p3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3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3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3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3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3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3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3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3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3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3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3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3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3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49" name="Google Shape;749;p33"/>
          <p:cNvSpPr/>
          <p:nvPr/>
        </p:nvSpPr>
        <p:spPr>
          <a:xfrm>
            <a:off x="11459800" y="-684601"/>
            <a:ext cx="1464400" cy="14644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0" name="Google Shape;750;p33"/>
          <p:cNvSpPr/>
          <p:nvPr/>
        </p:nvSpPr>
        <p:spPr>
          <a:xfrm>
            <a:off x="-598272" y="6184983"/>
            <a:ext cx="1518800" cy="1518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2" name="Google Shape;752;p33"/>
          <p:cNvSpPr/>
          <p:nvPr/>
        </p:nvSpPr>
        <p:spPr>
          <a:xfrm rot="-6198446">
            <a:off x="8944729" y="-1494217"/>
            <a:ext cx="5285137" cy="2731832"/>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42102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Layout Personalizado">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id="{680DEEBC-B219-2FA4-2970-61F2D2802CE5}"/>
              </a:ext>
            </a:extLst>
          </p:cNvPr>
          <p:cNvSpPr>
            <a:spLocks noGrp="1"/>
          </p:cNvSpPr>
          <p:nvPr>
            <p:ph type="title"/>
          </p:nvPr>
        </p:nvSpPr>
        <p:spPr>
          <a:xfrm>
            <a:off x="2055688" y="2235199"/>
            <a:ext cx="8080624" cy="2387599"/>
          </a:xfrm>
          <a:solidFill>
            <a:schemeClr val="accent3">
              <a:alpha val="72000"/>
            </a:schemeClr>
          </a:solidFill>
        </p:spPr>
        <p:style>
          <a:lnRef idx="0">
            <a:scrgbClr r="0" g="0" b="0"/>
          </a:lnRef>
          <a:fillRef idx="0">
            <a:scrgbClr r="0" g="0" b="0"/>
          </a:fillRef>
          <a:effectRef idx="0">
            <a:scrgbClr r="0" g="0" b="0"/>
          </a:effectRef>
          <a:fontRef idx="minor">
            <a:schemeClr val="lt1"/>
          </a:fontRef>
        </p:style>
        <p:txBody>
          <a:bodyPr spcFirstLastPara="1" wrap="square" lIns="0" tIns="0" rIns="0" bIns="0" anchor="ctr" anchorCtr="0">
            <a:noAutofit/>
          </a:bodyPr>
          <a:lstStyle>
            <a:lvl1pPr>
              <a:defRPr lang="pt-BR" sz="4400" kern="0">
                <a:solidFill>
                  <a:schemeClr val="accent6">
                    <a:lumMod val="20000"/>
                    <a:lumOff val="80000"/>
                  </a:schemeClr>
                </a:solidFill>
              </a:defRPr>
            </a:lvl1pPr>
          </a:lstStyle>
          <a:p>
            <a:pPr marL="0" lvl="0" defTabSz="914400" latinLnBrk="0"/>
            <a:r>
              <a:rPr lang="pt-BR" dirty="0"/>
              <a:t>Clique para editar o título Mestre</a:t>
            </a:r>
          </a:p>
        </p:txBody>
      </p:sp>
      <p:sp>
        <p:nvSpPr>
          <p:cNvPr id="3" name="Espaço Reservado para Número de Slide 2">
            <a:extLst>
              <a:ext uri="{FF2B5EF4-FFF2-40B4-BE49-F238E27FC236}">
                <a16:creationId xmlns:a16="http://schemas.microsoft.com/office/drawing/2014/main" id="{49CD3CE8-5F13-3891-FCCA-3B8DD2DA00D0}"/>
              </a:ext>
            </a:extLst>
          </p:cNvPr>
          <p:cNvSpPr>
            <a:spLocks noGrp="1"/>
          </p:cNvSpPr>
          <p:nvPr>
            <p:ph type="sldNum" idx="10"/>
          </p:nvPr>
        </p:nvSpPr>
        <p:spPr/>
        <p:txBody>
          <a:bodyPr/>
          <a:lstStyle/>
          <a:p>
            <a:fld id="{54247FB7-679E-41F1-BBF5-3E620AEEBB4C}" type="slidenum">
              <a:rPr lang="pt-BR" smtClean="0"/>
              <a:t>‹nº›</a:t>
            </a:fld>
            <a:endParaRPr lang="pt-BR"/>
          </a:p>
        </p:txBody>
      </p:sp>
    </p:spTree>
    <p:extLst>
      <p:ext uri="{BB962C8B-B14F-4D97-AF65-F5344CB8AC3E}">
        <p14:creationId xmlns:p14="http://schemas.microsoft.com/office/powerpoint/2010/main" val="216697820"/>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2">
  <p:cSld name="Title and body 2">
    <p:spTree>
      <p:nvGrpSpPr>
        <p:cNvPr id="1" name="Shape 636"/>
        <p:cNvGrpSpPr/>
        <p:nvPr/>
      </p:nvGrpSpPr>
      <p:grpSpPr>
        <a:xfrm>
          <a:off x="0" y="0"/>
          <a:ext cx="0" cy="0"/>
          <a:chOff x="0" y="0"/>
          <a:chExt cx="0" cy="0"/>
        </a:xfrm>
      </p:grpSpPr>
      <p:sp>
        <p:nvSpPr>
          <p:cNvPr id="637" name="Google Shape;637;p30"/>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
        <p:nvSpPr>
          <p:cNvPr id="638" name="Google Shape;638;p30"/>
          <p:cNvSpPr txBox="1">
            <a:spLocks noGrp="1"/>
          </p:cNvSpPr>
          <p:nvPr>
            <p:ph type="body" idx="1"/>
          </p:nvPr>
        </p:nvSpPr>
        <p:spPr>
          <a:xfrm>
            <a:off x="960000" y="1403133"/>
            <a:ext cx="10272000" cy="4735600"/>
          </a:xfrm>
          <a:prstGeom prst="rect">
            <a:avLst/>
          </a:prstGeom>
        </p:spPr>
        <p:txBody>
          <a:bodyPr spcFirstLastPara="1" wrap="square" lIns="91425" tIns="91425" rIns="91425" bIns="91425" anchor="t" anchorCtr="0">
            <a:normAutofit/>
          </a:bodyPr>
          <a:lstStyle>
            <a:lvl1pPr marL="609585" lvl="0" indent="-423323" rtl="0">
              <a:lnSpc>
                <a:spcPct val="100000"/>
              </a:lnSpc>
              <a:spcBef>
                <a:spcPts val="0"/>
              </a:spcBef>
              <a:spcAft>
                <a:spcPts val="600"/>
              </a:spcAft>
              <a:buSzPts val="1400"/>
              <a:buFont typeface="Nunito Light"/>
              <a:buChar char="●"/>
              <a:defRPr sz="2400">
                <a:latin typeface="Figtree" pitchFamily="2" charset="0"/>
              </a:defRPr>
            </a:lvl1pPr>
            <a:lvl2pPr marL="1219170" lvl="1" indent="-423323" rtl="0">
              <a:lnSpc>
                <a:spcPct val="100000"/>
              </a:lnSpc>
              <a:spcBef>
                <a:spcPts val="0"/>
              </a:spcBef>
              <a:spcAft>
                <a:spcPts val="1200"/>
              </a:spcAft>
              <a:buSzPts val="1400"/>
              <a:buFont typeface="Nunito Light"/>
              <a:buChar char="○"/>
              <a:defRPr sz="2000">
                <a:latin typeface="Figtree" pitchFamily="2" charset="0"/>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pPr lvl="0"/>
            <a:r>
              <a:rPr lang="pt-BR" dirty="0"/>
              <a:t>Clique para editar os estilos de texto Mestres</a:t>
            </a:r>
          </a:p>
          <a:p>
            <a:pPr lvl="1"/>
            <a:r>
              <a:rPr lang="pt-BR" dirty="0"/>
              <a:t>Segundo nível</a:t>
            </a:r>
          </a:p>
        </p:txBody>
      </p:sp>
      <p:sp>
        <p:nvSpPr>
          <p:cNvPr id="639" name="Google Shape;639;p30"/>
          <p:cNvSpPr/>
          <p:nvPr/>
        </p:nvSpPr>
        <p:spPr>
          <a:xfrm>
            <a:off x="-1342767" y="-1338667"/>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30"/>
          <p:cNvSpPr/>
          <p:nvPr/>
        </p:nvSpPr>
        <p:spPr>
          <a:xfrm rot="-7843478">
            <a:off x="7638415" y="-1089143"/>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30"/>
          <p:cNvSpPr/>
          <p:nvPr/>
        </p:nvSpPr>
        <p:spPr>
          <a:xfrm rot="-8100000">
            <a:off x="-3319805" y="5039888"/>
            <a:ext cx="5285080" cy="2731803"/>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30"/>
          <p:cNvSpPr/>
          <p:nvPr/>
        </p:nvSpPr>
        <p:spPr>
          <a:xfrm rot="919150">
            <a:off x="-3921583" y="-1695717"/>
            <a:ext cx="5285801" cy="273217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30"/>
          <p:cNvSpPr/>
          <p:nvPr/>
        </p:nvSpPr>
        <p:spPr>
          <a:xfrm rot="-9241652">
            <a:off x="10458107" y="5794290"/>
            <a:ext cx="5285309" cy="2731921"/>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30"/>
          <p:cNvSpPr/>
          <p:nvPr/>
        </p:nvSpPr>
        <p:spPr>
          <a:xfrm>
            <a:off x="10606567" y="64208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579130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2" userDrawn="1">
  <p:cSld name="Title only 2">
    <p:spTree>
      <p:nvGrpSpPr>
        <p:cNvPr id="1" name="Shape 237"/>
        <p:cNvGrpSpPr/>
        <p:nvPr/>
      </p:nvGrpSpPr>
      <p:grpSpPr>
        <a:xfrm>
          <a:off x="0" y="0"/>
          <a:ext cx="0" cy="0"/>
          <a:chOff x="0" y="0"/>
          <a:chExt cx="0" cy="0"/>
        </a:xfrm>
      </p:grpSpPr>
      <p:sp>
        <p:nvSpPr>
          <p:cNvPr id="239" name="Google Shape;239;p14"/>
          <p:cNvSpPr/>
          <p:nvPr/>
        </p:nvSpPr>
        <p:spPr>
          <a:xfrm rot="-4758540" flipH="1">
            <a:off x="-839318" y="320948"/>
            <a:ext cx="2184131" cy="1128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0" name="Google Shape;240;p14"/>
          <p:cNvSpPr/>
          <p:nvPr/>
        </p:nvSpPr>
        <p:spPr>
          <a:xfrm rot="6478794" flipH="1">
            <a:off x="10573317" y="5819287"/>
            <a:ext cx="2107671" cy="1089432"/>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1" name="Google Shape;241;p14"/>
          <p:cNvGrpSpPr/>
          <p:nvPr/>
        </p:nvGrpSpPr>
        <p:grpSpPr>
          <a:xfrm rot="-9123134">
            <a:off x="12421841" y="-5675313"/>
            <a:ext cx="1689875" cy="7047081"/>
            <a:chOff x="3030675" y="511650"/>
            <a:chExt cx="1705400" cy="6431275"/>
          </a:xfrm>
        </p:grpSpPr>
        <p:sp>
          <p:nvSpPr>
            <p:cNvPr id="242" name="Google Shape;242;p14"/>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4"/>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4"/>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4"/>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4"/>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4"/>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4"/>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4"/>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4"/>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4"/>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4"/>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4"/>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4"/>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4"/>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6" name="Google Shape;256;p14"/>
          <p:cNvGrpSpPr/>
          <p:nvPr/>
        </p:nvGrpSpPr>
        <p:grpSpPr>
          <a:xfrm rot="2244948">
            <a:off x="-2247473" y="5336285"/>
            <a:ext cx="1689696" cy="7046767"/>
            <a:chOff x="3030675" y="511650"/>
            <a:chExt cx="1705400" cy="6431275"/>
          </a:xfrm>
        </p:grpSpPr>
        <p:sp>
          <p:nvSpPr>
            <p:cNvPr id="257" name="Google Shape;257;p14"/>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4"/>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4"/>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4"/>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4"/>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14"/>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14"/>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14"/>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14"/>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14"/>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14"/>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4"/>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14"/>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14"/>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1" name="Google Shape;271;p14"/>
          <p:cNvSpPr/>
          <p:nvPr/>
        </p:nvSpPr>
        <p:spPr>
          <a:xfrm>
            <a:off x="719167" y="6211600"/>
            <a:ext cx="646400" cy="6464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14"/>
          <p:cNvSpPr/>
          <p:nvPr/>
        </p:nvSpPr>
        <p:spPr>
          <a:xfrm>
            <a:off x="11042633" y="98167"/>
            <a:ext cx="495200" cy="4952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
        <p:nvSpPr>
          <p:cNvPr id="5" name="Google Shape;637;p30">
            <a:extLst>
              <a:ext uri="{FF2B5EF4-FFF2-40B4-BE49-F238E27FC236}">
                <a16:creationId xmlns:a16="http://schemas.microsoft.com/office/drawing/2014/main" id="{A21EB4AF-219E-878C-E8B3-8A58E6D1EA09}"/>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
        <p:nvSpPr>
          <p:cNvPr id="6" name="Google Shape;638;p30">
            <a:extLst>
              <a:ext uri="{FF2B5EF4-FFF2-40B4-BE49-F238E27FC236}">
                <a16:creationId xmlns:a16="http://schemas.microsoft.com/office/drawing/2014/main" id="{2A1DB83E-4E66-B432-E645-A1DF1166552B}"/>
              </a:ext>
            </a:extLst>
          </p:cNvPr>
          <p:cNvSpPr txBox="1">
            <a:spLocks noGrp="1"/>
          </p:cNvSpPr>
          <p:nvPr>
            <p:ph type="body" idx="1"/>
          </p:nvPr>
        </p:nvSpPr>
        <p:spPr>
          <a:xfrm>
            <a:off x="960000" y="1403133"/>
            <a:ext cx="10272000" cy="4735600"/>
          </a:xfrm>
          <a:prstGeom prst="rect">
            <a:avLst/>
          </a:prstGeom>
        </p:spPr>
        <p:txBody>
          <a:bodyPr spcFirstLastPara="1" wrap="square" lIns="91425" tIns="91425" rIns="91425" bIns="91425" anchor="t" anchorCtr="0">
            <a:normAutofit/>
          </a:bodyPr>
          <a:lstStyle>
            <a:lvl1pPr marL="609585" lvl="0" indent="-423323" rtl="0">
              <a:lnSpc>
                <a:spcPct val="150000"/>
              </a:lnSpc>
              <a:spcBef>
                <a:spcPts val="0"/>
              </a:spcBef>
              <a:spcAft>
                <a:spcPts val="0"/>
              </a:spcAft>
              <a:buSzPts val="1400"/>
              <a:buFont typeface="Nunito Light"/>
              <a:buChar char="●"/>
              <a:defRPr sz="2400">
                <a:latin typeface="Figtree" pitchFamily="2" charset="0"/>
              </a:defRPr>
            </a:lvl1pPr>
            <a:lvl2pPr marL="1219170" lvl="1" indent="-423323" rtl="0">
              <a:lnSpc>
                <a:spcPct val="150000"/>
              </a:lnSpc>
              <a:spcBef>
                <a:spcPts val="0"/>
              </a:spcBef>
              <a:spcAft>
                <a:spcPts val="0"/>
              </a:spcAft>
              <a:buSzPts val="1400"/>
              <a:buFont typeface="Nunito Light"/>
              <a:buChar char="○"/>
              <a:defRPr sz="2000">
                <a:latin typeface="Figtree" pitchFamily="2" charset="0"/>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pPr lvl="0"/>
            <a:r>
              <a:rPr lang="pt-BR" dirty="0"/>
              <a:t>Clique para editar os estilos de texto Mestres</a:t>
            </a:r>
          </a:p>
          <a:p>
            <a:pPr lvl="1"/>
            <a:r>
              <a:rPr lang="pt-BR" dirty="0"/>
              <a:t>Segundo nível</a:t>
            </a:r>
          </a:p>
        </p:txBody>
      </p:sp>
    </p:spTree>
    <p:extLst>
      <p:ext uri="{BB962C8B-B14F-4D97-AF65-F5344CB8AC3E}">
        <p14:creationId xmlns:p14="http://schemas.microsoft.com/office/powerpoint/2010/main" val="26322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3" userDrawn="1">
  <p:cSld name="Title only 3">
    <p:spTree>
      <p:nvGrpSpPr>
        <p:cNvPr id="1" name="Shape 273"/>
        <p:cNvGrpSpPr/>
        <p:nvPr/>
      </p:nvGrpSpPr>
      <p:grpSpPr>
        <a:xfrm>
          <a:off x="0" y="0"/>
          <a:ext cx="0" cy="0"/>
          <a:chOff x="0" y="0"/>
          <a:chExt cx="0" cy="0"/>
        </a:xfrm>
      </p:grpSpPr>
      <p:sp>
        <p:nvSpPr>
          <p:cNvPr id="275" name="Google Shape;275;p15"/>
          <p:cNvSpPr/>
          <p:nvPr/>
        </p:nvSpPr>
        <p:spPr>
          <a:xfrm rot="-9799786" flipH="1">
            <a:off x="10489727" y="210113"/>
            <a:ext cx="2184117" cy="1128948"/>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6" name="Google Shape;276;p15"/>
          <p:cNvSpPr/>
          <p:nvPr/>
        </p:nvSpPr>
        <p:spPr>
          <a:xfrm rot="-9800150" flipH="1">
            <a:off x="-443086" y="6122135"/>
            <a:ext cx="2107697" cy="108944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7" name="Google Shape;277;p15"/>
          <p:cNvSpPr/>
          <p:nvPr/>
        </p:nvSpPr>
        <p:spPr>
          <a:xfrm rot="-1800026">
            <a:off x="3831513" y="7146331"/>
            <a:ext cx="12191843" cy="162191"/>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78" name="Google Shape;278;p15"/>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279" name="Google Shape;279;p15"/>
          <p:cNvSpPr/>
          <p:nvPr/>
        </p:nvSpPr>
        <p:spPr>
          <a:xfrm rot="-1799996">
            <a:off x="-3749707" y="727335"/>
            <a:ext cx="8849619" cy="162191"/>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 name="Google Shape;637;p30">
            <a:extLst>
              <a:ext uri="{FF2B5EF4-FFF2-40B4-BE49-F238E27FC236}">
                <a16:creationId xmlns:a16="http://schemas.microsoft.com/office/drawing/2014/main" id="{FAA94C81-CA2B-1674-2D45-DB5A5C331A24}"/>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
        <p:nvSpPr>
          <p:cNvPr id="4" name="Google Shape;638;p30">
            <a:extLst>
              <a:ext uri="{FF2B5EF4-FFF2-40B4-BE49-F238E27FC236}">
                <a16:creationId xmlns:a16="http://schemas.microsoft.com/office/drawing/2014/main" id="{6D3A51AD-EE8E-69F4-EDD3-09F198E70A1B}"/>
              </a:ext>
            </a:extLst>
          </p:cNvPr>
          <p:cNvSpPr txBox="1">
            <a:spLocks noGrp="1"/>
          </p:cNvSpPr>
          <p:nvPr>
            <p:ph type="body" idx="1"/>
          </p:nvPr>
        </p:nvSpPr>
        <p:spPr>
          <a:xfrm>
            <a:off x="960000" y="1403133"/>
            <a:ext cx="10272000" cy="4735600"/>
          </a:xfrm>
          <a:prstGeom prst="rect">
            <a:avLst/>
          </a:prstGeom>
        </p:spPr>
        <p:txBody>
          <a:bodyPr spcFirstLastPara="1" wrap="square" lIns="91425" tIns="91425" rIns="91425" bIns="91425" anchor="t" anchorCtr="0">
            <a:normAutofit/>
          </a:bodyPr>
          <a:lstStyle>
            <a:lvl1pPr marL="609585" lvl="0" indent="-423323" rtl="0">
              <a:lnSpc>
                <a:spcPct val="150000"/>
              </a:lnSpc>
              <a:spcBef>
                <a:spcPts val="0"/>
              </a:spcBef>
              <a:spcAft>
                <a:spcPts val="0"/>
              </a:spcAft>
              <a:buSzPts val="1400"/>
              <a:buFont typeface="Nunito Light"/>
              <a:buChar char="●"/>
              <a:defRPr sz="2400">
                <a:latin typeface="Figtree" pitchFamily="2" charset="0"/>
              </a:defRPr>
            </a:lvl1pPr>
            <a:lvl2pPr marL="1219170" lvl="1" indent="-423323" rtl="0">
              <a:lnSpc>
                <a:spcPct val="150000"/>
              </a:lnSpc>
              <a:spcBef>
                <a:spcPts val="0"/>
              </a:spcBef>
              <a:spcAft>
                <a:spcPts val="0"/>
              </a:spcAft>
              <a:buSzPts val="1400"/>
              <a:buFont typeface="Nunito Light"/>
              <a:buChar char="○"/>
              <a:defRPr sz="2000">
                <a:latin typeface="Figtree" pitchFamily="2" charset="0"/>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pPr lvl="0"/>
            <a:r>
              <a:rPr lang="pt-BR" dirty="0"/>
              <a:t>Clique para editar os estilos de texto Mestres</a:t>
            </a:r>
          </a:p>
          <a:p>
            <a:pPr lvl="1"/>
            <a:r>
              <a:rPr lang="pt-BR" dirty="0"/>
              <a:t>Segundo nível</a:t>
            </a:r>
          </a:p>
        </p:txBody>
      </p:sp>
    </p:spTree>
    <p:extLst>
      <p:ext uri="{BB962C8B-B14F-4D97-AF65-F5344CB8AC3E}">
        <p14:creationId xmlns:p14="http://schemas.microsoft.com/office/powerpoint/2010/main" val="2619694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spTree>
      <p:nvGrpSpPr>
        <p:cNvPr id="1" name="Shape 40"/>
        <p:cNvGrpSpPr/>
        <p:nvPr/>
      </p:nvGrpSpPr>
      <p:grpSpPr>
        <a:xfrm>
          <a:off x="0" y="0"/>
          <a:ext cx="0" cy="0"/>
          <a:chOff x="0" y="0"/>
          <a:chExt cx="0" cy="0"/>
        </a:xfrm>
      </p:grpSpPr>
      <p:sp>
        <p:nvSpPr>
          <p:cNvPr id="43" name="Google Shape;43;p4"/>
          <p:cNvSpPr/>
          <p:nvPr/>
        </p:nvSpPr>
        <p:spPr>
          <a:xfrm>
            <a:off x="-811200" y="-9634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4"/>
          <p:cNvSpPr/>
          <p:nvPr/>
        </p:nvSpPr>
        <p:spPr>
          <a:xfrm rot="-7843478">
            <a:off x="7638415" y="-1089143"/>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4"/>
          <p:cNvSpPr/>
          <p:nvPr/>
        </p:nvSpPr>
        <p:spPr>
          <a:xfrm rot="-8100000">
            <a:off x="-3080105" y="4622988"/>
            <a:ext cx="5285080" cy="2731803"/>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4"/>
          <p:cNvSpPr/>
          <p:nvPr/>
        </p:nvSpPr>
        <p:spPr>
          <a:xfrm rot="919150">
            <a:off x="-3921583" y="-1695717"/>
            <a:ext cx="5285801" cy="273217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4"/>
          <p:cNvSpPr/>
          <p:nvPr/>
        </p:nvSpPr>
        <p:spPr>
          <a:xfrm rot="-9241652">
            <a:off x="10458107" y="5794290"/>
            <a:ext cx="5285309" cy="2731921"/>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637;p30">
            <a:extLst>
              <a:ext uri="{FF2B5EF4-FFF2-40B4-BE49-F238E27FC236}">
                <a16:creationId xmlns:a16="http://schemas.microsoft.com/office/drawing/2014/main" id="{E2AF6C50-9F0C-E0CA-6D87-5EE25B0A17C0}"/>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
        <p:nvSpPr>
          <p:cNvPr id="3" name="Google Shape;638;p30">
            <a:extLst>
              <a:ext uri="{FF2B5EF4-FFF2-40B4-BE49-F238E27FC236}">
                <a16:creationId xmlns:a16="http://schemas.microsoft.com/office/drawing/2014/main" id="{67921B72-2360-7706-5B86-786E2FF8F82B}"/>
              </a:ext>
            </a:extLst>
          </p:cNvPr>
          <p:cNvSpPr txBox="1">
            <a:spLocks noGrp="1"/>
          </p:cNvSpPr>
          <p:nvPr>
            <p:ph type="body" idx="1"/>
          </p:nvPr>
        </p:nvSpPr>
        <p:spPr>
          <a:xfrm>
            <a:off x="960000" y="1403133"/>
            <a:ext cx="10272000" cy="4735600"/>
          </a:xfrm>
          <a:prstGeom prst="rect">
            <a:avLst/>
          </a:prstGeom>
        </p:spPr>
        <p:txBody>
          <a:bodyPr spcFirstLastPara="1" wrap="square" lIns="91425" tIns="91425" rIns="91425" bIns="91425" anchor="t" anchorCtr="0">
            <a:normAutofit/>
          </a:bodyPr>
          <a:lstStyle>
            <a:lvl1pPr marL="609585" lvl="0" indent="-423323" rtl="0">
              <a:lnSpc>
                <a:spcPct val="150000"/>
              </a:lnSpc>
              <a:spcBef>
                <a:spcPts val="0"/>
              </a:spcBef>
              <a:spcAft>
                <a:spcPts val="0"/>
              </a:spcAft>
              <a:buSzPts val="1400"/>
              <a:buFont typeface="Nunito Light"/>
              <a:buChar char="●"/>
              <a:defRPr sz="2400">
                <a:latin typeface="Figtree" pitchFamily="2" charset="0"/>
              </a:defRPr>
            </a:lvl1pPr>
            <a:lvl2pPr marL="1219170" lvl="1" indent="-423323" rtl="0">
              <a:lnSpc>
                <a:spcPct val="150000"/>
              </a:lnSpc>
              <a:spcBef>
                <a:spcPts val="0"/>
              </a:spcBef>
              <a:spcAft>
                <a:spcPts val="0"/>
              </a:spcAft>
              <a:buSzPts val="1400"/>
              <a:buFont typeface="Nunito Light"/>
              <a:buChar char="○"/>
              <a:defRPr sz="2000">
                <a:latin typeface="Figtree" pitchFamily="2" charset="0"/>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pPr lvl="0"/>
            <a:r>
              <a:rPr lang="pt-BR" dirty="0"/>
              <a:t>Clique para editar os estilos de texto Mestres</a:t>
            </a:r>
          </a:p>
          <a:p>
            <a:pPr lvl="1"/>
            <a:r>
              <a:rPr lang="pt-BR" dirty="0"/>
              <a:t>Segundo nível</a:t>
            </a:r>
          </a:p>
        </p:txBody>
      </p:sp>
    </p:spTree>
    <p:extLst>
      <p:ext uri="{BB962C8B-B14F-4D97-AF65-F5344CB8AC3E}">
        <p14:creationId xmlns:p14="http://schemas.microsoft.com/office/powerpoint/2010/main" val="3156717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userDrawn="1">
  <p:cSld name="Title and two columns">
    <p:spTree>
      <p:nvGrpSpPr>
        <p:cNvPr id="1" name="Shape 48"/>
        <p:cNvGrpSpPr/>
        <p:nvPr/>
      </p:nvGrpSpPr>
      <p:grpSpPr>
        <a:xfrm>
          <a:off x="0" y="0"/>
          <a:ext cx="0" cy="0"/>
          <a:chOff x="0" y="0"/>
          <a:chExt cx="0" cy="0"/>
        </a:xfrm>
      </p:grpSpPr>
      <p:sp>
        <p:nvSpPr>
          <p:cNvPr id="50" name="Google Shape;50;p5"/>
          <p:cNvSpPr txBox="1">
            <a:spLocks noGrp="1"/>
          </p:cNvSpPr>
          <p:nvPr>
            <p:ph type="subTitle" idx="1"/>
          </p:nvPr>
        </p:nvSpPr>
        <p:spPr>
          <a:xfrm>
            <a:off x="6740379" y="4811665"/>
            <a:ext cx="3340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pt-BR"/>
              <a:t>Clique para editar o estilo do subtítulo Mestre</a:t>
            </a:r>
            <a:endParaRPr/>
          </a:p>
        </p:txBody>
      </p:sp>
      <p:sp>
        <p:nvSpPr>
          <p:cNvPr id="51" name="Google Shape;51;p5"/>
          <p:cNvSpPr txBox="1">
            <a:spLocks noGrp="1"/>
          </p:cNvSpPr>
          <p:nvPr>
            <p:ph type="subTitle" idx="2"/>
          </p:nvPr>
        </p:nvSpPr>
        <p:spPr>
          <a:xfrm>
            <a:off x="2111067" y="4811665"/>
            <a:ext cx="3340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pt-BR"/>
              <a:t>Clique para editar o estilo do subtítulo Mestre</a:t>
            </a:r>
            <a:endParaRPr/>
          </a:p>
        </p:txBody>
      </p:sp>
      <p:sp>
        <p:nvSpPr>
          <p:cNvPr id="52" name="Google Shape;52;p5"/>
          <p:cNvSpPr txBox="1">
            <a:spLocks noGrp="1"/>
          </p:cNvSpPr>
          <p:nvPr>
            <p:ph type="subTitle" idx="3"/>
          </p:nvPr>
        </p:nvSpPr>
        <p:spPr>
          <a:xfrm>
            <a:off x="6740367" y="4400967"/>
            <a:ext cx="33408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667">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3" name="Google Shape;53;p5"/>
          <p:cNvSpPr txBox="1">
            <a:spLocks noGrp="1"/>
          </p:cNvSpPr>
          <p:nvPr>
            <p:ph type="subTitle" idx="4"/>
          </p:nvPr>
        </p:nvSpPr>
        <p:spPr>
          <a:xfrm>
            <a:off x="2111067" y="4400967"/>
            <a:ext cx="33408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667">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4" name="Google Shape;54;p5"/>
          <p:cNvSpPr/>
          <p:nvPr/>
        </p:nvSpPr>
        <p:spPr>
          <a:xfrm rot="-1800026">
            <a:off x="3898896" y="7128292"/>
            <a:ext cx="12191843"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55" name="Google Shape;55;p5"/>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56" name="Google Shape;56;p5"/>
          <p:cNvSpPr/>
          <p:nvPr/>
        </p:nvSpPr>
        <p:spPr>
          <a:xfrm rot="-1799996">
            <a:off x="-3682310" y="709287"/>
            <a:ext cx="8849619"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7" name="Google Shape;57;p5"/>
          <p:cNvGrpSpPr/>
          <p:nvPr/>
        </p:nvGrpSpPr>
        <p:grpSpPr>
          <a:xfrm rot="10800000" flipH="1">
            <a:off x="-1392024" y="5700925"/>
            <a:ext cx="2342992" cy="9772108"/>
            <a:chOff x="3030675" y="511650"/>
            <a:chExt cx="1705400" cy="6431275"/>
          </a:xfrm>
        </p:grpSpPr>
        <p:sp>
          <p:nvSpPr>
            <p:cNvPr id="58" name="Google Shape;58;p5"/>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5"/>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5"/>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5"/>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5"/>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5"/>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5"/>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5"/>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5"/>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5"/>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5"/>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5"/>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5"/>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5"/>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 name="Google Shape;72;p5"/>
          <p:cNvGrpSpPr/>
          <p:nvPr/>
        </p:nvGrpSpPr>
        <p:grpSpPr>
          <a:xfrm>
            <a:off x="11241043" y="-8604609"/>
            <a:ext cx="2342992" cy="9772108"/>
            <a:chOff x="3030675" y="511650"/>
            <a:chExt cx="1705400" cy="6431275"/>
          </a:xfrm>
        </p:grpSpPr>
        <p:sp>
          <p:nvSpPr>
            <p:cNvPr id="73" name="Google Shape;73;p5"/>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5"/>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5"/>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5"/>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5"/>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5"/>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5"/>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5"/>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5"/>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5"/>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5"/>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5"/>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5"/>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 name="Google Shape;637;p30">
            <a:extLst>
              <a:ext uri="{FF2B5EF4-FFF2-40B4-BE49-F238E27FC236}">
                <a16:creationId xmlns:a16="http://schemas.microsoft.com/office/drawing/2014/main" id="{B72477A8-085B-EAE0-A4EE-D88877C55EEB}"/>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Tree>
    <p:extLst>
      <p:ext uri="{BB962C8B-B14F-4D97-AF65-F5344CB8AC3E}">
        <p14:creationId xmlns:p14="http://schemas.microsoft.com/office/powerpoint/2010/main" val="3311662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121"/>
        <p:cNvGrpSpPr/>
        <p:nvPr/>
      </p:nvGrpSpPr>
      <p:grpSpPr>
        <a:xfrm>
          <a:off x="0" y="0"/>
          <a:ext cx="0" cy="0"/>
          <a:chOff x="0" y="0"/>
          <a:chExt cx="0" cy="0"/>
        </a:xfrm>
      </p:grpSpPr>
      <p:sp>
        <p:nvSpPr>
          <p:cNvPr id="123" name="Google Shape;123;p7"/>
          <p:cNvSpPr txBox="1">
            <a:spLocks noGrp="1"/>
          </p:cNvSpPr>
          <p:nvPr>
            <p:ph type="subTitle" idx="1"/>
          </p:nvPr>
        </p:nvSpPr>
        <p:spPr>
          <a:xfrm>
            <a:off x="960000" y="2539133"/>
            <a:ext cx="4991600" cy="2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2133"/>
              </a:spcBef>
              <a:spcAft>
                <a:spcPts val="0"/>
              </a:spcAft>
              <a:buClr>
                <a:srgbClr val="E76A28"/>
              </a:buClr>
              <a:buSzPts val="1500"/>
              <a:buFont typeface="Nunito Light"/>
              <a:buChar char="■"/>
              <a:defRPr/>
            </a:lvl3pPr>
            <a:lvl4pPr lvl="3" algn="ctr" rtl="0">
              <a:lnSpc>
                <a:spcPct val="100000"/>
              </a:lnSpc>
              <a:spcBef>
                <a:spcPts val="2133"/>
              </a:spcBef>
              <a:spcAft>
                <a:spcPts val="0"/>
              </a:spcAft>
              <a:buClr>
                <a:srgbClr val="E76A28"/>
              </a:buClr>
              <a:buSzPts val="1500"/>
              <a:buFont typeface="Nunito Light"/>
              <a:buChar char="●"/>
              <a:defRPr/>
            </a:lvl4pPr>
            <a:lvl5pPr lvl="4" algn="ctr" rtl="0">
              <a:lnSpc>
                <a:spcPct val="100000"/>
              </a:lnSpc>
              <a:spcBef>
                <a:spcPts val="2133"/>
              </a:spcBef>
              <a:spcAft>
                <a:spcPts val="0"/>
              </a:spcAft>
              <a:buClr>
                <a:srgbClr val="E76A28"/>
              </a:buClr>
              <a:buSzPts val="1400"/>
              <a:buFont typeface="Nunito Light"/>
              <a:buChar char="○"/>
              <a:defRPr/>
            </a:lvl5pPr>
            <a:lvl6pPr lvl="5" algn="ctr" rtl="0">
              <a:lnSpc>
                <a:spcPct val="100000"/>
              </a:lnSpc>
              <a:spcBef>
                <a:spcPts val="2133"/>
              </a:spcBef>
              <a:spcAft>
                <a:spcPts val="0"/>
              </a:spcAft>
              <a:buClr>
                <a:srgbClr val="999999"/>
              </a:buClr>
              <a:buSzPts val="1400"/>
              <a:buFont typeface="Nunito Light"/>
              <a:buChar char="■"/>
              <a:defRPr/>
            </a:lvl6pPr>
            <a:lvl7pPr lvl="6" algn="ctr" rtl="0">
              <a:lnSpc>
                <a:spcPct val="100000"/>
              </a:lnSpc>
              <a:spcBef>
                <a:spcPts val="2133"/>
              </a:spcBef>
              <a:spcAft>
                <a:spcPts val="0"/>
              </a:spcAft>
              <a:buClr>
                <a:srgbClr val="999999"/>
              </a:buClr>
              <a:buSzPts val="1300"/>
              <a:buFont typeface="Nunito Light"/>
              <a:buChar char="●"/>
              <a:defRPr/>
            </a:lvl7pPr>
            <a:lvl8pPr lvl="7" algn="ctr" rtl="0">
              <a:lnSpc>
                <a:spcPct val="100000"/>
              </a:lnSpc>
              <a:spcBef>
                <a:spcPts val="2133"/>
              </a:spcBef>
              <a:spcAft>
                <a:spcPts val="0"/>
              </a:spcAft>
              <a:buClr>
                <a:srgbClr val="999999"/>
              </a:buClr>
              <a:buSzPts val="1300"/>
              <a:buFont typeface="Nunito Light"/>
              <a:buChar char="○"/>
              <a:defRPr/>
            </a:lvl8pPr>
            <a:lvl9pPr lvl="8" algn="ctr" rtl="0">
              <a:lnSpc>
                <a:spcPct val="100000"/>
              </a:lnSpc>
              <a:spcBef>
                <a:spcPts val="2133"/>
              </a:spcBef>
              <a:spcAft>
                <a:spcPts val="2133"/>
              </a:spcAft>
              <a:buClr>
                <a:srgbClr val="999999"/>
              </a:buClr>
              <a:buSzPts val="1400"/>
              <a:buFont typeface="Nunito Light"/>
              <a:buChar char="■"/>
              <a:defRPr/>
            </a:lvl9pPr>
          </a:lstStyle>
          <a:p>
            <a:r>
              <a:rPr lang="pt-BR"/>
              <a:t>Clique para editar o estilo do subtítulo Mestre</a:t>
            </a:r>
            <a:endParaRPr/>
          </a:p>
        </p:txBody>
      </p:sp>
      <p:sp>
        <p:nvSpPr>
          <p:cNvPr id="124" name="Google Shape;124;p7"/>
          <p:cNvSpPr>
            <a:spLocks noGrp="1"/>
          </p:cNvSpPr>
          <p:nvPr>
            <p:ph type="pic" idx="2"/>
          </p:nvPr>
        </p:nvSpPr>
        <p:spPr>
          <a:xfrm>
            <a:off x="6781967" y="1631200"/>
            <a:ext cx="4459200" cy="5226800"/>
          </a:xfrm>
          <a:prstGeom prst="round2SameRect">
            <a:avLst>
              <a:gd name="adj1" fmla="val 50000"/>
              <a:gd name="adj2" fmla="val 0"/>
            </a:avLst>
          </a:prstGeom>
          <a:noFill/>
          <a:ln w="9525" cap="flat" cmpd="sng">
            <a:solidFill>
              <a:schemeClr val="lt1"/>
            </a:solidFill>
            <a:prstDash val="solid"/>
            <a:round/>
            <a:headEnd type="none" w="sm" len="sm"/>
            <a:tailEnd type="none" w="sm" len="sm"/>
          </a:ln>
        </p:spPr>
      </p:sp>
      <p:sp>
        <p:nvSpPr>
          <p:cNvPr id="125" name="Google Shape;125;p7"/>
          <p:cNvSpPr/>
          <p:nvPr userDrawn="1"/>
        </p:nvSpPr>
        <p:spPr>
          <a:xfrm rot="10800000">
            <a:off x="-2766915" y="-564516"/>
            <a:ext cx="5957441" cy="3079339"/>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6" name="Google Shape;126;p7"/>
          <p:cNvSpPr/>
          <p:nvPr/>
        </p:nvSpPr>
        <p:spPr>
          <a:xfrm rot="-7655842">
            <a:off x="7199077" y="-1334236"/>
            <a:ext cx="5958115" cy="307968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7" name="Google Shape;127;p7"/>
          <p:cNvSpPr/>
          <p:nvPr/>
        </p:nvSpPr>
        <p:spPr>
          <a:xfrm rot="-7655842">
            <a:off x="-3874823" y="4598831"/>
            <a:ext cx="5958115" cy="307968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637;p30">
            <a:extLst>
              <a:ext uri="{FF2B5EF4-FFF2-40B4-BE49-F238E27FC236}">
                <a16:creationId xmlns:a16="http://schemas.microsoft.com/office/drawing/2014/main" id="{A6E6961B-2319-FBF0-D022-3725D9114370}"/>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Tree>
    <p:extLst>
      <p:ext uri="{BB962C8B-B14F-4D97-AF65-F5344CB8AC3E}">
        <p14:creationId xmlns:p14="http://schemas.microsoft.com/office/powerpoint/2010/main" val="40653631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1pPr>
            <a:lvl2pPr lvl="1"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2pPr>
            <a:lvl3pPr lvl="2"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3pPr>
            <a:lvl4pPr lvl="3"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4pPr>
            <a:lvl5pPr lvl="4"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5pPr>
            <a:lvl6pPr lvl="5"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6pPr>
            <a:lvl7pPr lvl="6"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7pPr>
            <a:lvl8pPr lvl="7"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8pPr>
            <a:lvl9pPr lvl="8"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9pPr>
          </a:lstStyle>
          <a:p>
            <a:endParaRPr dirty="0"/>
          </a:p>
        </p:txBody>
      </p:sp>
      <p:sp>
        <p:nvSpPr>
          <p:cNvPr id="7" name="Google Shape;7;p1"/>
          <p:cNvSpPr txBox="1">
            <a:spLocks noGrp="1"/>
          </p:cNvSpPr>
          <p:nvPr>
            <p:ph type="body" idx="1"/>
          </p:nvPr>
        </p:nvSpPr>
        <p:spPr>
          <a:xfrm>
            <a:off x="950967" y="1536633"/>
            <a:ext cx="10290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Figtree"/>
              <a:buChar char="●"/>
              <a:defRPr>
                <a:solidFill>
                  <a:schemeClr val="lt1"/>
                </a:solidFill>
                <a:latin typeface="Figtree"/>
                <a:ea typeface="Figtree"/>
                <a:cs typeface="Figtree"/>
                <a:sym typeface="Figtree"/>
              </a:defRPr>
            </a:lvl1pPr>
            <a:lvl2pPr marL="914400" lvl="1"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2pPr>
            <a:lvl3pPr marL="1371600" lvl="2"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3pPr>
            <a:lvl4pPr marL="1828800" lvl="3"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4pPr>
            <a:lvl5pPr marL="2286000" lvl="4"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5pPr>
            <a:lvl6pPr marL="2743200" lvl="5"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6pPr>
            <a:lvl7pPr marL="3200400" lvl="6"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7pPr>
            <a:lvl8pPr marL="3657600" lvl="7"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8pPr>
            <a:lvl9pPr marL="4114800" lvl="8" indent="-317500">
              <a:lnSpc>
                <a:spcPct val="100000"/>
              </a:lnSpc>
              <a:spcBef>
                <a:spcPts val="1600"/>
              </a:spcBef>
              <a:spcAft>
                <a:spcPts val="1600"/>
              </a:spcAft>
              <a:buClr>
                <a:schemeClr val="lt1"/>
              </a:buClr>
              <a:buSzPts val="1400"/>
              <a:buFont typeface="Figtree"/>
              <a:buChar char="■"/>
              <a:defRPr>
                <a:solidFill>
                  <a:schemeClr val="lt1"/>
                </a:solidFill>
                <a:latin typeface="Figtree"/>
                <a:ea typeface="Figtree"/>
                <a:cs typeface="Figtree"/>
                <a:sym typeface="Figtree"/>
              </a:defRPr>
            </a:lvl9pPr>
          </a:lstStyle>
          <a:p>
            <a:endParaRPr dirty="0"/>
          </a:p>
        </p:txBody>
      </p:sp>
    </p:spTree>
    <p:extLst>
      <p:ext uri="{BB962C8B-B14F-4D97-AF65-F5344CB8AC3E}">
        <p14:creationId xmlns:p14="http://schemas.microsoft.com/office/powerpoint/2010/main" val="427277801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68" r:id="rId7"/>
    <p:sldLayoutId id="2147483669" r:id="rId8"/>
    <p:sldLayoutId id="2147483670" r:id="rId9"/>
    <p:sldLayoutId id="2147483694" r:id="rId10"/>
    <p:sldLayoutId id="2147483671" r:id="rId11"/>
    <p:sldLayoutId id="2147483672" r:id="rId12"/>
    <p:sldLayoutId id="2147483673" r:id="rId13"/>
    <p:sldLayoutId id="2147483674" r:id="rId14"/>
    <p:sldLayoutId id="2147483675"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6" r:id="rId33"/>
    <p:sldLayoutId id="2147483695" r:id="rId34"/>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3200" b="0" i="0" u="none" strike="noStrike" cap="none">
          <a:solidFill>
            <a:srgbClr val="000000"/>
          </a:solidFill>
          <a:latin typeface="Jost Medium" pitchFamily="2" charset="0"/>
          <a:ea typeface="Jost Medium" pitchFamily="2" charset="0"/>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jpg"/></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g"/><Relationship Id="rId7"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26.jpg"/><Relationship Id="rId5" Type="http://schemas.openxmlformats.org/officeDocument/2006/relationships/image" Target="../media/image25.png"/><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DDB2F6-44C2-2B6B-4782-945B641BD00B}"/>
              </a:ext>
            </a:extLst>
          </p:cNvPr>
          <p:cNvSpPr>
            <a:spLocks noGrp="1"/>
          </p:cNvSpPr>
          <p:nvPr>
            <p:ph type="ctrTitle"/>
          </p:nvPr>
        </p:nvSpPr>
        <p:spPr>
          <a:xfrm>
            <a:off x="950967" y="1721384"/>
            <a:ext cx="8265222" cy="2534000"/>
          </a:xfrm>
        </p:spPr>
        <p:txBody>
          <a:bodyPr/>
          <a:lstStyle/>
          <a:p>
            <a:r>
              <a:rPr lang="pt-BR" sz="6000" b="1" dirty="0">
                <a:latin typeface="Calibri" panose="020F0502020204030204" pitchFamily="34" charset="0"/>
                <a:ea typeface="Calibri" panose="020F0502020204030204" pitchFamily="34" charset="0"/>
                <a:cs typeface="Calibri" panose="020F0502020204030204" pitchFamily="34" charset="0"/>
              </a:rPr>
              <a:t>Transtorno do Espectro Autista (TEA)</a:t>
            </a:r>
          </a:p>
        </p:txBody>
      </p:sp>
      <p:sp>
        <p:nvSpPr>
          <p:cNvPr id="3" name="Subtítulo 2">
            <a:extLst>
              <a:ext uri="{FF2B5EF4-FFF2-40B4-BE49-F238E27FC236}">
                <a16:creationId xmlns:a16="http://schemas.microsoft.com/office/drawing/2014/main" id="{0C75B3E3-8A61-F091-12C3-37F19E07C045}"/>
              </a:ext>
            </a:extLst>
          </p:cNvPr>
          <p:cNvSpPr>
            <a:spLocks noGrp="1"/>
          </p:cNvSpPr>
          <p:nvPr>
            <p:ph type="subTitle" idx="1"/>
          </p:nvPr>
        </p:nvSpPr>
        <p:spPr>
          <a:xfrm>
            <a:off x="950967" y="4433330"/>
            <a:ext cx="7327794" cy="1151041"/>
          </a:xfrm>
        </p:spPr>
        <p:txBody>
          <a:bodyPr anchor="ctr"/>
          <a:lstStyle/>
          <a:p>
            <a:r>
              <a:rPr lang="pt-BR" sz="2000" b="1" dirty="0">
                <a:latin typeface="Calibri" panose="020F0502020204030204" pitchFamily="34" charset="0"/>
                <a:ea typeface="Calibri" panose="020F0502020204030204" pitchFamily="34" charset="0"/>
                <a:cs typeface="Calibri" panose="020F0502020204030204" pitchFamily="34" charset="0"/>
              </a:rPr>
              <a:t>Guilherme Monteiro Constant</a:t>
            </a:r>
          </a:p>
          <a:p>
            <a:r>
              <a:rPr lang="pt-BR" sz="2000" b="1" dirty="0">
                <a:latin typeface="Calibri" panose="020F0502020204030204" pitchFamily="34" charset="0"/>
                <a:ea typeface="Calibri" panose="020F0502020204030204" pitchFamily="34" charset="0"/>
                <a:cs typeface="Calibri" panose="020F0502020204030204" pitchFamily="34" charset="0"/>
              </a:rPr>
              <a:t>Psiquiatra (CRM-AL 7657 | RQE: 5235)</a:t>
            </a:r>
          </a:p>
        </p:txBody>
      </p:sp>
      <p:pic>
        <p:nvPicPr>
          <p:cNvPr id="4" name="Imagem 3" descr="Autism PNGs for Free Download">
            <a:extLst>
              <a:ext uri="{FF2B5EF4-FFF2-40B4-BE49-F238E27FC236}">
                <a16:creationId xmlns:a16="http://schemas.microsoft.com/office/drawing/2014/main" id="{A32DBCF0-613D-296E-9766-113D3CFA459F}"/>
              </a:ext>
            </a:extLst>
          </p:cNvPr>
          <p:cNvPicPr>
            <a:picLocks noChangeAspect="1"/>
          </p:cNvPicPr>
          <p:nvPr/>
        </p:nvPicPr>
        <p:blipFill>
          <a:blip r:embed="rId2"/>
          <a:stretch>
            <a:fillRect/>
          </a:stretch>
        </p:blipFill>
        <p:spPr>
          <a:xfrm>
            <a:off x="8498680" y="4325415"/>
            <a:ext cx="2526399" cy="1360369"/>
          </a:xfrm>
          <a:prstGeom prst="rect">
            <a:avLst/>
          </a:prstGeom>
        </p:spPr>
      </p:pic>
    </p:spTree>
    <p:extLst>
      <p:ext uri="{BB962C8B-B14F-4D97-AF65-F5344CB8AC3E}">
        <p14:creationId xmlns:p14="http://schemas.microsoft.com/office/powerpoint/2010/main" val="1387219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41A4A0-11BA-6800-55DC-4093CB7ACDC1}"/>
              </a:ext>
            </a:extLst>
          </p:cNvPr>
          <p:cNvSpPr>
            <a:spLocks noGrp="1"/>
          </p:cNvSpPr>
          <p:nvPr>
            <p:ph type="title"/>
          </p:nvPr>
        </p:nvSpPr>
        <p:spPr/>
        <p:txBody>
          <a:bodyPr/>
          <a:lstStyle/>
          <a:p>
            <a:r>
              <a:rPr lang="pt-BR" dirty="0">
                <a:latin typeface="Calibri" panose="020F0502020204030204" pitchFamily="34" charset="0"/>
                <a:ea typeface="Calibri" panose="020F0502020204030204" pitchFamily="34" charset="0"/>
                <a:cs typeface="Calibri" panose="020F0502020204030204" pitchFamily="34" charset="0"/>
              </a:rPr>
              <a:t>Tratamento</a:t>
            </a:r>
          </a:p>
        </p:txBody>
      </p:sp>
      <p:sp>
        <p:nvSpPr>
          <p:cNvPr id="3" name="Espaço Reservado para Texto 2">
            <a:extLst>
              <a:ext uri="{FF2B5EF4-FFF2-40B4-BE49-F238E27FC236}">
                <a16:creationId xmlns:a16="http://schemas.microsoft.com/office/drawing/2014/main" id="{444DE874-6889-F42C-9EBF-9FE57D2436D6}"/>
              </a:ext>
            </a:extLst>
          </p:cNvPr>
          <p:cNvSpPr>
            <a:spLocks noGrp="1"/>
          </p:cNvSpPr>
          <p:nvPr>
            <p:ph type="body" idx="1"/>
          </p:nvPr>
        </p:nvSpPr>
        <p:spPr>
          <a:xfrm>
            <a:off x="960000" y="1403133"/>
            <a:ext cx="10272000" cy="2406867"/>
          </a:xfrm>
        </p:spPr>
        <p:txBody>
          <a:bodyPr/>
          <a:lstStyle/>
          <a:p>
            <a:endParaRPr lang="pt-BR" sz="700" dirty="0">
              <a:latin typeface="Calibri" panose="020F0502020204030204" pitchFamily="34" charset="0"/>
              <a:ea typeface="Calibri" panose="020F0502020204030204" pitchFamily="34" charset="0"/>
              <a:cs typeface="Calibri" panose="020F0502020204030204" pitchFamily="34" charset="0"/>
            </a:endParaRPr>
          </a:p>
          <a:p>
            <a:endParaRPr lang="pt-BR" sz="700" dirty="0">
              <a:latin typeface="Calibri" panose="020F0502020204030204" pitchFamily="34" charset="0"/>
              <a:ea typeface="Calibri" panose="020F0502020204030204" pitchFamily="34" charset="0"/>
              <a:cs typeface="Calibri" panose="020F0502020204030204" pitchFamily="34" charset="0"/>
            </a:endParaRPr>
          </a:p>
          <a:p>
            <a:r>
              <a:rPr lang="pt-BR" dirty="0">
                <a:latin typeface="Calibri" panose="020F0502020204030204" pitchFamily="34" charset="0"/>
                <a:ea typeface="Calibri" panose="020F0502020204030204" pitchFamily="34" charset="0"/>
                <a:cs typeface="Calibri" panose="020F0502020204030204" pitchFamily="34" charset="0"/>
              </a:rPr>
              <a:t>Encaminhar às terapias multidisciplinares (psicologia, fonoaudiologia, terapia ocupacional, fisioterapia...)</a:t>
            </a:r>
          </a:p>
          <a:p>
            <a:endParaRPr lang="pt-BR" dirty="0">
              <a:latin typeface="Calibri" panose="020F0502020204030204" pitchFamily="34" charset="0"/>
              <a:ea typeface="Calibri" panose="020F0502020204030204" pitchFamily="34" charset="0"/>
              <a:cs typeface="Calibri" panose="020F0502020204030204" pitchFamily="34" charset="0"/>
            </a:endParaRPr>
          </a:p>
          <a:p>
            <a:pPr marL="795847" lvl="1" indent="0">
              <a:buNone/>
            </a:pPr>
            <a:endParaRPr lang="pt-BR" dirty="0">
              <a:latin typeface="Calibri" panose="020F0502020204030204" pitchFamily="34" charset="0"/>
              <a:ea typeface="Calibri" panose="020F0502020204030204" pitchFamily="34" charset="0"/>
              <a:cs typeface="Calibri" panose="020F0502020204030204" pitchFamily="34" charset="0"/>
            </a:endParaRPr>
          </a:p>
        </p:txBody>
      </p:sp>
      <p:pic>
        <p:nvPicPr>
          <p:cNvPr id="5" name="Imagem 4">
            <a:extLst>
              <a:ext uri="{FF2B5EF4-FFF2-40B4-BE49-F238E27FC236}">
                <a16:creationId xmlns:a16="http://schemas.microsoft.com/office/drawing/2014/main" id="{79644E8C-85B8-0D83-C1EE-58FB7FA827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6005" y="3530601"/>
            <a:ext cx="3505995" cy="2607186"/>
          </a:xfrm>
          <a:prstGeom prst="roundRect">
            <a:avLst>
              <a:gd name="adj" fmla="val 8594"/>
            </a:avLst>
          </a:prstGeom>
          <a:solidFill>
            <a:srgbClr val="FFFFFF">
              <a:shade val="85000"/>
            </a:srgbClr>
          </a:solidFill>
          <a:ln>
            <a:noFill/>
          </a:ln>
          <a:effectLst/>
        </p:spPr>
      </p:pic>
      <p:sp>
        <p:nvSpPr>
          <p:cNvPr id="6" name="Retângulo: Cantos Arredondados 5">
            <a:extLst>
              <a:ext uri="{FF2B5EF4-FFF2-40B4-BE49-F238E27FC236}">
                <a16:creationId xmlns:a16="http://schemas.microsoft.com/office/drawing/2014/main" id="{BCC513CB-0368-28C3-F65E-E1A4C08FC290}"/>
              </a:ext>
            </a:extLst>
          </p:cNvPr>
          <p:cNvSpPr/>
          <p:nvPr/>
        </p:nvSpPr>
        <p:spPr>
          <a:xfrm>
            <a:off x="1201300" y="3894394"/>
            <a:ext cx="6101200" cy="1879600"/>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Com as técnicas adequadas, muitos adquirem habilidades para vida diária e competências acadêmicas básicas (leitura, escrita, matemática)</a:t>
            </a:r>
          </a:p>
        </p:txBody>
      </p:sp>
    </p:spTree>
    <p:extLst>
      <p:ext uri="{BB962C8B-B14F-4D97-AF65-F5344CB8AC3E}">
        <p14:creationId xmlns:p14="http://schemas.microsoft.com/office/powerpoint/2010/main" val="289718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E87573-7B22-526C-94F4-38E03A99B54A}"/>
              </a:ext>
            </a:extLst>
          </p:cNvPr>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Tratamento medicamentoso</a:t>
            </a:r>
          </a:p>
        </p:txBody>
      </p:sp>
      <p:sp>
        <p:nvSpPr>
          <p:cNvPr id="3" name="Espaço Reservado para Texto 2">
            <a:extLst>
              <a:ext uri="{FF2B5EF4-FFF2-40B4-BE49-F238E27FC236}">
                <a16:creationId xmlns:a16="http://schemas.microsoft.com/office/drawing/2014/main" id="{6CDCBBDE-AB39-8EE9-06DC-86E7B7217E7A}"/>
              </a:ext>
            </a:extLst>
          </p:cNvPr>
          <p:cNvSpPr>
            <a:spLocks noGrp="1"/>
          </p:cNvSpPr>
          <p:nvPr>
            <p:ph type="body" idx="1"/>
          </p:nvPr>
        </p:nvSpPr>
        <p:spPr>
          <a:xfrm>
            <a:off x="960000" y="1316933"/>
            <a:ext cx="10774800" cy="4528281"/>
          </a:xfrm>
        </p:spPr>
        <p:txBody>
          <a:bodyPr>
            <a:normAutofit fontScale="85000" lnSpcReduction="10000"/>
          </a:bodyPr>
          <a:lstStyle/>
          <a:p>
            <a:r>
              <a:rPr lang="pt-BR" dirty="0">
                <a:latin typeface="Calibri" panose="020F0502020204030204" pitchFamily="34" charset="0"/>
                <a:ea typeface="Calibri" panose="020F0502020204030204" pitchFamily="34" charset="0"/>
                <a:cs typeface="Calibri" panose="020F0502020204030204" pitchFamily="34" charset="0"/>
              </a:rPr>
              <a:t>Poucos tratamentos baseados em evidências</a:t>
            </a:r>
          </a:p>
          <a:p>
            <a:endParaRPr lang="pt-BR" sz="1400" dirty="0">
              <a:latin typeface="Calibri" panose="020F0502020204030204" pitchFamily="34" charset="0"/>
              <a:ea typeface="Calibri" panose="020F0502020204030204" pitchFamily="34" charset="0"/>
              <a:cs typeface="Calibri" panose="020F0502020204030204" pitchFamily="34" charset="0"/>
            </a:endParaRPr>
          </a:p>
          <a:p>
            <a:r>
              <a:rPr lang="pt-BR" b="1" dirty="0">
                <a:latin typeface="Calibri" panose="020F0502020204030204" pitchFamily="34" charset="0"/>
                <a:ea typeface="Calibri" panose="020F0502020204030204" pitchFamily="34" charset="0"/>
                <a:cs typeface="Calibri" panose="020F0502020204030204" pitchFamily="34" charset="0"/>
              </a:rPr>
              <a:t>Agressividade, agitação, impulsividade:</a:t>
            </a:r>
          </a:p>
          <a:p>
            <a:pPr lvl="1"/>
            <a:r>
              <a:rPr lang="pt-BR" sz="2400" dirty="0">
                <a:latin typeface="Calibri" panose="020F0502020204030204" pitchFamily="34" charset="0"/>
                <a:ea typeface="Calibri" panose="020F0502020204030204" pitchFamily="34" charset="0"/>
                <a:cs typeface="Calibri" panose="020F0502020204030204" pitchFamily="34" charset="0"/>
              </a:rPr>
              <a:t>Antipsicóticos: risperidona, </a:t>
            </a:r>
            <a:r>
              <a:rPr lang="pt-BR" sz="2400" dirty="0" err="1">
                <a:latin typeface="Calibri" panose="020F0502020204030204" pitchFamily="34" charset="0"/>
                <a:ea typeface="Calibri" panose="020F0502020204030204" pitchFamily="34" charset="0"/>
                <a:cs typeface="Calibri" panose="020F0502020204030204" pitchFamily="34" charset="0"/>
              </a:rPr>
              <a:t>aripiprazol</a:t>
            </a:r>
            <a:endParaRPr lang="pt-BR" sz="2400" dirty="0">
              <a:latin typeface="Calibri" panose="020F0502020204030204" pitchFamily="34" charset="0"/>
              <a:ea typeface="Calibri" panose="020F0502020204030204" pitchFamily="34" charset="0"/>
              <a:cs typeface="Calibri" panose="020F0502020204030204" pitchFamily="34" charset="0"/>
            </a:endParaRPr>
          </a:p>
          <a:p>
            <a:pPr lvl="1"/>
            <a:r>
              <a:rPr lang="pt-BR" sz="2400" dirty="0">
                <a:latin typeface="Calibri" panose="020F0502020204030204" pitchFamily="34" charset="0"/>
                <a:ea typeface="Calibri" panose="020F0502020204030204" pitchFamily="34" charset="0"/>
                <a:cs typeface="Calibri" panose="020F0502020204030204" pitchFamily="34" charset="0"/>
              </a:rPr>
              <a:t>Ex.: Risperidona 1mg/noite e reavaliar</a:t>
            </a:r>
          </a:p>
          <a:p>
            <a:endParaRPr lang="pt-BR" sz="1600" dirty="0">
              <a:latin typeface="Calibri" panose="020F0502020204030204" pitchFamily="34" charset="0"/>
              <a:ea typeface="Calibri" panose="020F0502020204030204" pitchFamily="34" charset="0"/>
              <a:cs typeface="Calibri" panose="020F0502020204030204" pitchFamily="34" charset="0"/>
            </a:endParaRPr>
          </a:p>
          <a:p>
            <a:r>
              <a:rPr lang="pt-BR" b="1" dirty="0">
                <a:latin typeface="Calibri" panose="020F0502020204030204" pitchFamily="34" charset="0"/>
                <a:ea typeface="Calibri" panose="020F0502020204030204" pitchFamily="34" charset="0"/>
                <a:cs typeface="Calibri" panose="020F0502020204030204" pitchFamily="34" charset="0"/>
              </a:rPr>
              <a:t>Comportamento hipersexualizado</a:t>
            </a:r>
            <a:r>
              <a:rPr lang="pt-BR" dirty="0">
                <a:latin typeface="Calibri" panose="020F0502020204030204" pitchFamily="34" charset="0"/>
                <a:ea typeface="Calibri" panose="020F0502020204030204" pitchFamily="34" charset="0"/>
                <a:cs typeface="Calibri" panose="020F0502020204030204" pitchFamily="34" charset="0"/>
              </a:rPr>
              <a:t>: ISRS? (Citalopram, Fluoxetina...)</a:t>
            </a:r>
          </a:p>
          <a:p>
            <a:endParaRPr lang="pt-BR" sz="1600" dirty="0">
              <a:latin typeface="Calibri" panose="020F0502020204030204" pitchFamily="34" charset="0"/>
              <a:ea typeface="Calibri" panose="020F0502020204030204" pitchFamily="34" charset="0"/>
              <a:cs typeface="Calibri" panose="020F0502020204030204" pitchFamily="34" charset="0"/>
            </a:endParaRPr>
          </a:p>
          <a:p>
            <a:r>
              <a:rPr lang="pt-BR" b="1" dirty="0">
                <a:latin typeface="Calibri" panose="020F0502020204030204" pitchFamily="34" charset="0"/>
                <a:ea typeface="Calibri" panose="020F0502020204030204" pitchFamily="34" charset="0"/>
                <a:cs typeface="Calibri" panose="020F0502020204030204" pitchFamily="34" charset="0"/>
              </a:rPr>
              <a:t>Insônia</a:t>
            </a:r>
          </a:p>
          <a:p>
            <a:pPr lvl="1"/>
            <a:r>
              <a:rPr lang="pt-BR" sz="2400" dirty="0">
                <a:latin typeface="Calibri" panose="020F0502020204030204" pitchFamily="34" charset="0"/>
                <a:ea typeface="Calibri" panose="020F0502020204030204" pitchFamily="34" charset="0"/>
                <a:cs typeface="Calibri" panose="020F0502020204030204" pitchFamily="34" charset="0"/>
              </a:rPr>
              <a:t>Melatonina</a:t>
            </a:r>
          </a:p>
          <a:p>
            <a:pPr lvl="1"/>
            <a:r>
              <a:rPr lang="pt-BR" sz="2400" dirty="0">
                <a:latin typeface="Calibri" panose="020F0502020204030204" pitchFamily="34" charset="0"/>
                <a:ea typeface="Calibri" panose="020F0502020204030204" pitchFamily="34" charset="0"/>
                <a:cs typeface="Calibri" panose="020F0502020204030204" pitchFamily="34" charset="0"/>
              </a:rPr>
              <a:t>Vários psicotrópicos sedativos são usados </a:t>
            </a:r>
            <a:r>
              <a:rPr lang="pt-BR" sz="2400" i="1" dirty="0">
                <a:latin typeface="Calibri" panose="020F0502020204030204" pitchFamily="34" charset="0"/>
                <a:ea typeface="Calibri" panose="020F0502020204030204" pitchFamily="34" charset="0"/>
                <a:cs typeface="Calibri" panose="020F0502020204030204" pitchFamily="34" charset="0"/>
              </a:rPr>
              <a:t>off-</a:t>
            </a:r>
            <a:r>
              <a:rPr lang="pt-BR" sz="2400" i="1" dirty="0" err="1">
                <a:latin typeface="Calibri" panose="020F0502020204030204" pitchFamily="34" charset="0"/>
                <a:ea typeface="Calibri" panose="020F0502020204030204" pitchFamily="34" charset="0"/>
                <a:cs typeface="Calibri" panose="020F0502020204030204" pitchFamily="34" charset="0"/>
              </a:rPr>
              <a:t>label</a:t>
            </a:r>
            <a:r>
              <a:rPr lang="pt-BR" sz="2400" dirty="0">
                <a:latin typeface="Calibri" panose="020F0502020204030204" pitchFamily="34" charset="0"/>
                <a:ea typeface="Calibri" panose="020F0502020204030204" pitchFamily="34" charset="0"/>
                <a:cs typeface="Calibri" panose="020F0502020204030204" pitchFamily="34" charset="0"/>
              </a:rPr>
              <a:t> (</a:t>
            </a:r>
            <a:r>
              <a:rPr lang="pt-BR" sz="2400" dirty="0" err="1">
                <a:latin typeface="Calibri" panose="020F0502020204030204" pitchFamily="34" charset="0"/>
                <a:ea typeface="Calibri" panose="020F0502020204030204" pitchFamily="34" charset="0"/>
                <a:cs typeface="Calibri" panose="020F0502020204030204" pitchFamily="34" charset="0"/>
              </a:rPr>
              <a:t>Levomepromazina</a:t>
            </a:r>
            <a:r>
              <a:rPr lang="pt-BR" sz="2400" dirty="0">
                <a:latin typeface="Calibri" panose="020F0502020204030204" pitchFamily="34" charset="0"/>
                <a:ea typeface="Calibri" panose="020F0502020204030204" pitchFamily="34" charset="0"/>
                <a:cs typeface="Calibri" panose="020F0502020204030204" pitchFamily="34" charset="0"/>
              </a:rPr>
              <a:t>, </a:t>
            </a:r>
            <a:r>
              <a:rPr lang="pt-BR" sz="2400" dirty="0" err="1">
                <a:latin typeface="Calibri" panose="020F0502020204030204" pitchFamily="34" charset="0"/>
                <a:ea typeface="Calibri" panose="020F0502020204030204" pitchFamily="34" charset="0"/>
                <a:cs typeface="Calibri" panose="020F0502020204030204" pitchFamily="34" charset="0"/>
              </a:rPr>
              <a:t>periciazina</a:t>
            </a:r>
            <a:r>
              <a:rPr lang="pt-BR" sz="2400" dirty="0">
                <a:latin typeface="Calibri" panose="020F0502020204030204" pitchFamily="34" charset="0"/>
                <a:ea typeface="Calibri" panose="020F0502020204030204" pitchFamily="34" charset="0"/>
                <a:cs typeface="Calibri" panose="020F0502020204030204" pitchFamily="34" charset="0"/>
              </a:rPr>
              <a:t>)</a:t>
            </a:r>
            <a:r>
              <a:rPr lang="pt-BR" dirty="0">
                <a:latin typeface="Calibri" panose="020F0502020204030204" pitchFamily="34" charset="0"/>
                <a:ea typeface="Calibri" panose="020F0502020204030204" pitchFamily="34" charset="0"/>
                <a:cs typeface="Calibri" panose="020F0502020204030204" pitchFamily="34" charset="0"/>
              </a:rPr>
              <a:t> </a:t>
            </a:r>
          </a:p>
        </p:txBody>
      </p:sp>
      <p:sp>
        <p:nvSpPr>
          <p:cNvPr id="7" name="Retângulo: Cantos Arredondados 6">
            <a:extLst>
              <a:ext uri="{FF2B5EF4-FFF2-40B4-BE49-F238E27FC236}">
                <a16:creationId xmlns:a16="http://schemas.microsoft.com/office/drawing/2014/main" id="{9D79140E-8155-6234-0165-463F61F5D66A}"/>
              </a:ext>
            </a:extLst>
          </p:cNvPr>
          <p:cNvSpPr/>
          <p:nvPr/>
        </p:nvSpPr>
        <p:spPr>
          <a:xfrm>
            <a:off x="9630137" y="5681298"/>
            <a:ext cx="1270001" cy="365896"/>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err="1">
                <a:latin typeface="Calibri" panose="020F0502020204030204" pitchFamily="34" charset="0"/>
                <a:ea typeface="Calibri" panose="020F0502020204030204" pitchFamily="34" charset="0"/>
                <a:cs typeface="Calibri" panose="020F0502020204030204" pitchFamily="34" charset="0"/>
              </a:rPr>
              <a:t>Neuleptil</a:t>
            </a:r>
            <a:endParaRPr lang="pt-BR"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Retângulo: Cantos Arredondados 7">
            <a:extLst>
              <a:ext uri="{FF2B5EF4-FFF2-40B4-BE49-F238E27FC236}">
                <a16:creationId xmlns:a16="http://schemas.microsoft.com/office/drawing/2014/main" id="{9F23C619-F272-6F1F-4EA1-F8BA8C86DA1C}"/>
              </a:ext>
            </a:extLst>
          </p:cNvPr>
          <p:cNvSpPr/>
          <p:nvPr/>
        </p:nvSpPr>
        <p:spPr>
          <a:xfrm>
            <a:off x="7585435" y="5681298"/>
            <a:ext cx="1943101" cy="763599"/>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err="1">
                <a:latin typeface="Calibri" panose="020F0502020204030204" pitchFamily="34" charset="0"/>
                <a:ea typeface="Calibri" panose="020F0502020204030204" pitchFamily="34" charset="0"/>
                <a:cs typeface="Calibri" panose="020F0502020204030204" pitchFamily="34" charset="0"/>
              </a:rPr>
              <a:t>Neozine</a:t>
            </a:r>
            <a:endParaRPr lang="pt-BR" sz="2000" dirty="0">
              <a:latin typeface="Calibri" panose="020F0502020204030204" pitchFamily="34" charset="0"/>
              <a:ea typeface="Calibri" panose="020F0502020204030204" pitchFamily="34" charset="0"/>
              <a:cs typeface="Calibri" panose="020F0502020204030204" pitchFamily="34" charset="0"/>
            </a:endParaRPr>
          </a:p>
          <a:p>
            <a:pPr lvl="1" algn="ctr"/>
            <a:r>
              <a:rPr lang="pt-BR" sz="2000" dirty="0">
                <a:latin typeface="Calibri" panose="020F0502020204030204" pitchFamily="34" charset="0"/>
                <a:ea typeface="Calibri" panose="020F0502020204030204" pitchFamily="34" charset="0"/>
                <a:cs typeface="Calibri" panose="020F0502020204030204" pitchFamily="34" charset="0"/>
              </a:rPr>
              <a:t>Levozine</a:t>
            </a:r>
          </a:p>
        </p:txBody>
      </p:sp>
      <p:pic>
        <p:nvPicPr>
          <p:cNvPr id="12" name="Imagem 11">
            <a:extLst>
              <a:ext uri="{FF2B5EF4-FFF2-40B4-BE49-F238E27FC236}">
                <a16:creationId xmlns:a16="http://schemas.microsoft.com/office/drawing/2014/main" id="{9A0D10EC-8144-B979-C4DB-20D96C0F0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441" y="1625600"/>
            <a:ext cx="2823918" cy="158750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73001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Effect transition="in" filter="fade">
                                      <p:cBhvr>
                                        <p:cTn id="12" dur="500"/>
                                        <p:tgtEl>
                                          <p:spTgt spid="3">
                                            <p:txEl>
                                              <p:pRg st="8" end="8"/>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animEffect transition="in" filter="fade">
                                      <p:cBhvr>
                                        <p:cTn id="15" dur="500"/>
                                        <p:tgtEl>
                                          <p:spTgt spid="3">
                                            <p:txEl>
                                              <p:pRg st="9" end="9"/>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10" end="10"/>
                                            </p:txEl>
                                          </p:spTgt>
                                        </p:tgtEl>
                                        <p:attrNameLst>
                                          <p:attrName>style.visibility</p:attrName>
                                        </p:attrNameLst>
                                      </p:cBhvr>
                                      <p:to>
                                        <p:strVal val="visible"/>
                                      </p:to>
                                    </p:set>
                                    <p:animEffect transition="in" filter="fade">
                                      <p:cBhvr>
                                        <p:cTn id="18" dur="500"/>
                                        <p:tgtEl>
                                          <p:spTgt spid="3">
                                            <p:txEl>
                                              <p:pRg st="10" end="10"/>
                                            </p:txEl>
                                          </p:spTgt>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4">
            <a:extLst>
              <a:ext uri="{FF2B5EF4-FFF2-40B4-BE49-F238E27FC236}">
                <a16:creationId xmlns:a16="http://schemas.microsoft.com/office/drawing/2014/main" id="{9B274246-4135-0C91-311B-A2147703FC8B}"/>
              </a:ext>
            </a:extLst>
          </p:cNvPr>
          <p:cNvSpPr txBox="1">
            <a:spLocks/>
          </p:cNvSpPr>
          <p:nvPr/>
        </p:nvSpPr>
        <p:spPr>
          <a:xfrm>
            <a:off x="2462800" y="2741908"/>
            <a:ext cx="7266400" cy="1374183"/>
          </a:xfrm>
          <a:prstGeom prst="rect">
            <a:avLst/>
          </a:pr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eaLnBrk="1" hangingPunct="1">
              <a:lnSpc>
                <a:spcPct val="100000"/>
              </a:lnSpc>
              <a:spcBef>
                <a:spcPts val="0"/>
              </a:spcBef>
              <a:spcAft>
                <a:spcPts val="0"/>
              </a:spcAft>
              <a:buClr>
                <a:schemeClr val="lt1"/>
              </a:buClr>
              <a:buSzPts val="1400"/>
              <a:buFont typeface="Figtree"/>
              <a:buNone/>
              <a:defRPr sz="2133" b="0" i="0" u="none" strike="noStrike" cap="none">
                <a:solidFill>
                  <a:schemeClr val="lt1"/>
                </a:solidFill>
                <a:latin typeface="Figtree"/>
                <a:ea typeface="Figtree"/>
                <a:cs typeface="Figtree"/>
                <a:sym typeface="Figtree"/>
              </a:defRPr>
            </a:lvl1pPr>
            <a:lvl2pPr marL="914400" marR="0" lvl="1" indent="-317500" algn="ctr" rtl="0" eaLnBrk="1" hangingPunct="1">
              <a:lnSpc>
                <a:spcPct val="100000"/>
              </a:lnSpc>
              <a:spcBef>
                <a:spcPts val="0"/>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2pPr>
            <a:lvl3pPr marL="1371600" marR="0" lvl="2"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3pPr>
            <a:lvl4pPr marL="1828800" marR="0" lvl="3"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4pPr>
            <a:lvl5pPr marL="2286000" marR="0" lvl="4"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5pPr>
            <a:lvl6pPr marL="2743200" marR="0" lvl="5"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6pPr>
            <a:lvl7pPr marL="3200400" marR="0" lvl="6"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7pPr>
            <a:lvl8pPr marL="3657600" marR="0" lvl="7"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8pPr>
            <a:lvl9pPr marL="4114800" marR="0" lvl="8" indent="-317500" algn="ctr" rtl="0" eaLnBrk="1" hangingPunct="1">
              <a:lnSpc>
                <a:spcPct val="100000"/>
              </a:lnSpc>
              <a:spcBef>
                <a:spcPts val="2133"/>
              </a:spcBef>
              <a:spcAft>
                <a:spcPts val="2133"/>
              </a:spcAft>
              <a:buClr>
                <a:schemeClr val="lt1"/>
              </a:buClr>
              <a:buSzPts val="1400"/>
              <a:buFont typeface="Figtree"/>
              <a:buNone/>
              <a:defRPr sz="1867" b="0" i="0" u="none" strike="noStrike" cap="none">
                <a:solidFill>
                  <a:schemeClr val="lt1"/>
                </a:solidFill>
                <a:latin typeface="Figtree"/>
                <a:ea typeface="Figtree"/>
                <a:cs typeface="Figtree"/>
                <a:sym typeface="Figtree"/>
              </a:defRPr>
            </a:lvl9pPr>
          </a:lstStyle>
          <a:p>
            <a:r>
              <a:rPr lang="pt-BR" sz="4000" b="1" dirty="0">
                <a:latin typeface="Calibri" panose="020F0502020204030204" pitchFamily="34" charset="0"/>
                <a:ea typeface="Calibri" panose="020F0502020204030204" pitchFamily="34" charset="0"/>
                <a:cs typeface="Calibri" panose="020F0502020204030204" pitchFamily="34" charset="0"/>
              </a:rPr>
              <a:t>Transtorno do espectro autista (TEA)</a:t>
            </a:r>
          </a:p>
        </p:txBody>
      </p:sp>
    </p:spTree>
    <p:extLst>
      <p:ext uri="{BB962C8B-B14F-4D97-AF65-F5344CB8AC3E}">
        <p14:creationId xmlns:p14="http://schemas.microsoft.com/office/powerpoint/2010/main" val="18609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0706F29-6922-0A8C-9E08-FCE3EB864D65}"/>
              </a:ext>
            </a:extLst>
          </p:cNvPr>
          <p:cNvSpPr>
            <a:spLocks noGrp="1"/>
          </p:cNvSpPr>
          <p:nvPr>
            <p:ph type="title"/>
          </p:nvPr>
        </p:nvSpPr>
        <p:spPr/>
        <p:txBody>
          <a:bodyPr/>
          <a:lstStyle/>
          <a:p>
            <a:r>
              <a:rPr lang="pt-BR" sz="4000" b="1" dirty="0">
                <a:latin typeface="Calibri" panose="020F0502020204030204" pitchFamily="34" charset="0"/>
                <a:ea typeface="Calibri" panose="020F0502020204030204" pitchFamily="34" charset="0"/>
                <a:cs typeface="Calibri" panose="020F0502020204030204" pitchFamily="34" charset="0"/>
              </a:rPr>
              <a:t>TEA</a:t>
            </a:r>
          </a:p>
        </p:txBody>
      </p:sp>
      <p:sp>
        <p:nvSpPr>
          <p:cNvPr id="8" name="Espaço Reservado para Texto 7">
            <a:extLst>
              <a:ext uri="{FF2B5EF4-FFF2-40B4-BE49-F238E27FC236}">
                <a16:creationId xmlns:a16="http://schemas.microsoft.com/office/drawing/2014/main" id="{70A1E5F6-C850-E937-E468-89C832BBFEA2}"/>
              </a:ext>
            </a:extLst>
          </p:cNvPr>
          <p:cNvSpPr>
            <a:spLocks noGrp="1"/>
          </p:cNvSpPr>
          <p:nvPr>
            <p:ph type="body" idx="1"/>
          </p:nvPr>
        </p:nvSpPr>
        <p:spPr/>
        <p:txBody>
          <a:bodyPr>
            <a:normAutofit fontScale="92500" lnSpcReduction="20000"/>
          </a:bodyPr>
          <a:lstStyle/>
          <a:p>
            <a:endParaRPr lang="pt-BR"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a:p>
            <a:r>
              <a:rPr lang="pt-BR" b="1" dirty="0">
                <a:latin typeface="Calibri" panose="020F0502020204030204" pitchFamily="34" charset="0"/>
                <a:ea typeface="Calibri" panose="020F0502020204030204" pitchFamily="34" charset="0"/>
                <a:cs typeface="Calibri" panose="020F0502020204030204" pitchFamily="34" charset="0"/>
              </a:rPr>
              <a:t>Presente no início do desenvolvimento</a:t>
            </a:r>
          </a:p>
          <a:p>
            <a:endParaRPr lang="pt-BR" sz="500" dirty="0">
              <a:latin typeface="Calibri" panose="020F0502020204030204" pitchFamily="34" charset="0"/>
              <a:ea typeface="Calibri" panose="020F0502020204030204" pitchFamily="34" charset="0"/>
              <a:cs typeface="Calibri" panose="020F0502020204030204" pitchFamily="34" charset="0"/>
            </a:endParaRPr>
          </a:p>
          <a:p>
            <a:pPr lvl="1"/>
            <a:r>
              <a:rPr lang="pt-BR" sz="2400" dirty="0">
                <a:latin typeface="Calibri" panose="020F0502020204030204" pitchFamily="34" charset="0"/>
                <a:ea typeface="Calibri" panose="020F0502020204030204" pitchFamily="34" charset="0"/>
                <a:cs typeface="Calibri" panose="020F0502020204030204" pitchFamily="34" charset="0"/>
              </a:rPr>
              <a:t>Podem ser identificados tardiamente ou mascarados ao longo da vida</a:t>
            </a:r>
          </a:p>
          <a:p>
            <a:pPr lvl="1"/>
            <a:endParaRPr lang="pt-BR" sz="2400" dirty="0">
              <a:latin typeface="Calibri" panose="020F0502020204030204" pitchFamily="34" charset="0"/>
              <a:ea typeface="Calibri" panose="020F0502020204030204" pitchFamily="34" charset="0"/>
              <a:cs typeface="Calibri" panose="020F0502020204030204" pitchFamily="34" charset="0"/>
            </a:endParaRPr>
          </a:p>
          <a:p>
            <a:r>
              <a:rPr lang="pt-BR" b="1" dirty="0">
                <a:latin typeface="Calibri" panose="020F0502020204030204" pitchFamily="34" charset="0"/>
                <a:ea typeface="Calibri" panose="020F0502020204030204" pitchFamily="34" charset="0"/>
                <a:cs typeface="Calibri" panose="020F0502020204030204" pitchFamily="34" charset="0"/>
              </a:rPr>
              <a:t>EUA: 1 em 68 crianças</a:t>
            </a:r>
          </a:p>
          <a:p>
            <a:pPr lvl="1"/>
            <a:r>
              <a:rPr lang="pt-BR" dirty="0">
                <a:latin typeface="Calibri" panose="020F0502020204030204" pitchFamily="34" charset="0"/>
                <a:ea typeface="Calibri" panose="020F0502020204030204" pitchFamily="34" charset="0"/>
                <a:cs typeface="Calibri" panose="020F0502020204030204" pitchFamily="34" charset="0"/>
              </a:rPr>
              <a:t>Meninos: 1 em 42</a:t>
            </a:r>
          </a:p>
          <a:p>
            <a:pPr lvl="1"/>
            <a:r>
              <a:rPr lang="pt-BR" dirty="0">
                <a:latin typeface="Calibri" panose="020F0502020204030204" pitchFamily="34" charset="0"/>
                <a:ea typeface="Calibri" panose="020F0502020204030204" pitchFamily="34" charset="0"/>
                <a:cs typeface="Calibri" panose="020F0502020204030204" pitchFamily="34" charset="0"/>
              </a:rPr>
              <a:t>Meninas: 1 em 189</a:t>
            </a:r>
          </a:p>
          <a:p>
            <a:endParaRPr lang="pt-BR" dirty="0">
              <a:latin typeface="Calibri" panose="020F0502020204030204" pitchFamily="34" charset="0"/>
              <a:ea typeface="Calibri" panose="020F0502020204030204" pitchFamily="34" charset="0"/>
              <a:cs typeface="Calibri" panose="020F0502020204030204" pitchFamily="34" charset="0"/>
            </a:endParaRPr>
          </a:p>
        </p:txBody>
      </p:sp>
      <p:sp>
        <p:nvSpPr>
          <p:cNvPr id="11" name="Retângulo: Cantos Arredondados 10">
            <a:extLst>
              <a:ext uri="{FF2B5EF4-FFF2-40B4-BE49-F238E27FC236}">
                <a16:creationId xmlns:a16="http://schemas.microsoft.com/office/drawing/2014/main" id="{703245A4-80A5-0EF4-2D84-A6BC784C5A13}"/>
              </a:ext>
            </a:extLst>
          </p:cNvPr>
          <p:cNvSpPr/>
          <p:nvPr/>
        </p:nvSpPr>
        <p:spPr>
          <a:xfrm>
            <a:off x="1301533" y="1657350"/>
            <a:ext cx="4556343" cy="141922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400" b="1" dirty="0">
                <a:latin typeface="Calibri" panose="020F0502020204030204" pitchFamily="34" charset="0"/>
                <a:ea typeface="Calibri" panose="020F0502020204030204" pitchFamily="34" charset="0"/>
                <a:cs typeface="Calibri" panose="020F0502020204030204" pitchFamily="34" charset="0"/>
              </a:rPr>
              <a:t>Prejuízo em comunicação e interação social</a:t>
            </a:r>
          </a:p>
        </p:txBody>
      </p:sp>
      <p:sp>
        <p:nvSpPr>
          <p:cNvPr id="12" name="Retângulo: Cantos Arredondados 11">
            <a:extLst>
              <a:ext uri="{FF2B5EF4-FFF2-40B4-BE49-F238E27FC236}">
                <a16:creationId xmlns:a16="http://schemas.microsoft.com/office/drawing/2014/main" id="{24E323F7-0228-8584-DE4C-127AE14A0EC6}"/>
              </a:ext>
            </a:extLst>
          </p:cNvPr>
          <p:cNvSpPr/>
          <p:nvPr/>
        </p:nvSpPr>
        <p:spPr>
          <a:xfrm>
            <a:off x="6313708" y="1657350"/>
            <a:ext cx="4556343" cy="141922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b="1" dirty="0">
                <a:latin typeface="Calibri" panose="020F0502020204030204" pitchFamily="34" charset="0"/>
                <a:ea typeface="Calibri" panose="020F0502020204030204" pitchFamily="34" charset="0"/>
                <a:cs typeface="Calibri" panose="020F0502020204030204" pitchFamily="34" charset="0"/>
              </a:rPr>
              <a:t>Padrões restritos e repetitivos de comportamento/interesses/atividades</a:t>
            </a:r>
          </a:p>
        </p:txBody>
      </p:sp>
      <p:pic>
        <p:nvPicPr>
          <p:cNvPr id="3" name="Imagem 2" descr="Autismo PNGs para download gratuito">
            <a:extLst>
              <a:ext uri="{FF2B5EF4-FFF2-40B4-BE49-F238E27FC236}">
                <a16:creationId xmlns:a16="http://schemas.microsoft.com/office/drawing/2014/main" id="{AD7D8D7E-8380-2106-A0A6-5A8AD02760FD}"/>
              </a:ext>
            </a:extLst>
          </p:cNvPr>
          <p:cNvPicPr>
            <a:picLocks noChangeAspect="1"/>
          </p:cNvPicPr>
          <p:nvPr/>
        </p:nvPicPr>
        <p:blipFill>
          <a:blip r:embed="rId3"/>
          <a:stretch>
            <a:fillRect/>
          </a:stretch>
        </p:blipFill>
        <p:spPr>
          <a:xfrm>
            <a:off x="6313708" y="4408394"/>
            <a:ext cx="5445124" cy="2449606"/>
          </a:xfrm>
          <a:prstGeom prst="rect">
            <a:avLst/>
          </a:prstGeom>
        </p:spPr>
      </p:pic>
      <p:sp>
        <p:nvSpPr>
          <p:cNvPr id="2" name="Sinal de Adição 1">
            <a:extLst>
              <a:ext uri="{FF2B5EF4-FFF2-40B4-BE49-F238E27FC236}">
                <a16:creationId xmlns:a16="http://schemas.microsoft.com/office/drawing/2014/main" id="{10CECF6B-59EE-1E85-71BD-A565197E0F63}"/>
              </a:ext>
            </a:extLst>
          </p:cNvPr>
          <p:cNvSpPr/>
          <p:nvPr/>
        </p:nvSpPr>
        <p:spPr>
          <a:xfrm>
            <a:off x="5914321" y="2246489"/>
            <a:ext cx="341533" cy="338667"/>
          </a:xfrm>
          <a:prstGeom prst="mathPlus">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6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406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0" end="10"/>
                                            </p:txEl>
                                          </p:spTgt>
                                        </p:tgtEl>
                                        <p:attrNameLst>
                                          <p:attrName>style.visibility</p:attrName>
                                        </p:attrNameLst>
                                      </p:cBhvr>
                                      <p:to>
                                        <p:strVal val="visible"/>
                                      </p:to>
                                    </p:set>
                                    <p:animEffect transition="in" filter="fade">
                                      <p:cBhvr>
                                        <p:cTn id="7" dur="500"/>
                                        <p:tgtEl>
                                          <p:spTgt spid="8">
                                            <p:txEl>
                                              <p:pRg st="10" end="1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11" end="11"/>
                                            </p:txEl>
                                          </p:spTgt>
                                        </p:tgtEl>
                                        <p:attrNameLst>
                                          <p:attrName>style.visibility</p:attrName>
                                        </p:attrNameLst>
                                      </p:cBhvr>
                                      <p:to>
                                        <p:strVal val="visible"/>
                                      </p:to>
                                    </p:set>
                                    <p:animEffect transition="in" filter="fade">
                                      <p:cBhvr>
                                        <p:cTn id="10" dur="500"/>
                                        <p:tgtEl>
                                          <p:spTgt spid="8">
                                            <p:txEl>
                                              <p:pRg st="11" end="1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12" end="12"/>
                                            </p:txEl>
                                          </p:spTgt>
                                        </p:tgtEl>
                                        <p:attrNameLst>
                                          <p:attrName>style.visibility</p:attrName>
                                        </p:attrNameLst>
                                      </p:cBhvr>
                                      <p:to>
                                        <p:strVal val="visible"/>
                                      </p:to>
                                    </p:set>
                                    <p:animEffect transition="in" filter="fade">
                                      <p:cBhvr>
                                        <p:cTn id="13"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0706F29-6922-0A8C-9E08-FCE3EB864D65}"/>
              </a:ext>
            </a:extLst>
          </p:cNvPr>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TEA - Histórico</a:t>
            </a:r>
          </a:p>
        </p:txBody>
      </p:sp>
      <p:sp>
        <p:nvSpPr>
          <p:cNvPr id="8" name="Espaço Reservado para Texto 7">
            <a:extLst>
              <a:ext uri="{FF2B5EF4-FFF2-40B4-BE49-F238E27FC236}">
                <a16:creationId xmlns:a16="http://schemas.microsoft.com/office/drawing/2014/main" id="{70A1E5F6-C850-E937-E468-89C832BBFEA2}"/>
              </a:ext>
            </a:extLst>
          </p:cNvPr>
          <p:cNvSpPr>
            <a:spLocks noGrp="1"/>
          </p:cNvSpPr>
          <p:nvPr>
            <p:ph type="body" idx="1"/>
          </p:nvPr>
        </p:nvSpPr>
        <p:spPr/>
        <p:txBody>
          <a:bodyPr>
            <a:noAutofit/>
          </a:bodyPr>
          <a:lstStyle/>
          <a:p>
            <a:pPr algn="just"/>
            <a:r>
              <a:rPr lang="pt-BR" sz="2000" b="1" dirty="0">
                <a:solidFill>
                  <a:schemeClr val="bg1"/>
                </a:solidFill>
                <a:latin typeface="Calibri" panose="020F0502020204030204" pitchFamily="34" charset="0"/>
                <a:ea typeface="Calibri" panose="020F0502020204030204" pitchFamily="34" charset="0"/>
                <a:cs typeface="Calibri" panose="020F0502020204030204" pitchFamily="34" charset="0"/>
              </a:rPr>
              <a:t>Eugen </a:t>
            </a:r>
            <a:r>
              <a:rPr lang="pt-BR"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Bleuler</a:t>
            </a:r>
            <a:r>
              <a:rPr lang="pt-BR" sz="2000" b="1" dirty="0">
                <a:solidFill>
                  <a:schemeClr val="bg1"/>
                </a:solidFill>
                <a:latin typeface="Calibri" panose="020F0502020204030204" pitchFamily="34" charset="0"/>
                <a:ea typeface="Calibri" panose="020F0502020204030204" pitchFamily="34" charset="0"/>
                <a:cs typeface="Calibri" panose="020F0502020204030204" pitchFamily="34" charset="0"/>
              </a:rPr>
              <a:t> (1908): </a:t>
            </a:r>
            <a:r>
              <a:rPr lang="pt-BR" sz="2000" dirty="0">
                <a:solidFill>
                  <a:schemeClr val="bg1"/>
                </a:solidFill>
                <a:latin typeface="Calibri" panose="020F0502020204030204" pitchFamily="34" charset="0"/>
                <a:ea typeface="Calibri" panose="020F0502020204030204" pitchFamily="34" charset="0"/>
                <a:cs typeface="Calibri" panose="020F0502020204030204" pitchFamily="34" charset="0"/>
              </a:rPr>
              <a:t>cunhou os termos</a:t>
            </a:r>
            <a:r>
              <a:rPr lang="pt-BR"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pt-BR" sz="2000" dirty="0">
                <a:latin typeface="Calibri" panose="020F0502020204030204" pitchFamily="34" charset="0"/>
                <a:ea typeface="Calibri" panose="020F0502020204030204" pitchFamily="34" charset="0"/>
                <a:cs typeface="Calibri" panose="020F0502020204030204" pitchFamily="34" charset="0"/>
              </a:rPr>
              <a:t>esquizofrenia e autismo</a:t>
            </a:r>
          </a:p>
          <a:p>
            <a:pPr algn="just"/>
            <a:endParaRPr lang="pt-BR" sz="2000" dirty="0">
              <a:latin typeface="Calibri" panose="020F0502020204030204" pitchFamily="34" charset="0"/>
              <a:ea typeface="Calibri" panose="020F0502020204030204" pitchFamily="34" charset="0"/>
              <a:cs typeface="Calibri" panose="020F0502020204030204" pitchFamily="34" charset="0"/>
            </a:endParaRPr>
          </a:p>
          <a:p>
            <a:pPr algn="just"/>
            <a:r>
              <a:rPr lang="pt-BR" sz="2000" b="1" dirty="0">
                <a:latin typeface="Calibri" panose="020F0502020204030204" pitchFamily="34" charset="0"/>
                <a:ea typeface="Calibri" panose="020F0502020204030204" pitchFamily="34" charset="0"/>
                <a:cs typeface="Calibri" panose="020F0502020204030204" pitchFamily="34" charset="0"/>
              </a:rPr>
              <a:t>Hans Asperger (1938)</a:t>
            </a:r>
          </a:p>
          <a:p>
            <a:pPr lvl="1" algn="just"/>
            <a:r>
              <a:rPr lang="pt-BR" dirty="0">
                <a:latin typeface="Calibri" panose="020F0502020204030204" pitchFamily="34" charset="0"/>
                <a:ea typeface="Calibri" panose="020F0502020204030204" pitchFamily="34" charset="0"/>
                <a:cs typeface="Calibri" panose="020F0502020204030204" pitchFamily="34" charset="0"/>
              </a:rPr>
              <a:t>“Psicopatas autistas”: crianças com déficits de comunicação e padrão repetitivo de comportamento, sem atrasos significativos de desenvolvimento</a:t>
            </a:r>
          </a:p>
          <a:p>
            <a:pPr lvl="1" algn="just"/>
            <a:endParaRPr lang="pt-BR" sz="400" dirty="0">
              <a:latin typeface="Calibri" panose="020F0502020204030204" pitchFamily="34" charset="0"/>
              <a:ea typeface="Calibri" panose="020F0502020204030204" pitchFamily="34" charset="0"/>
              <a:cs typeface="Calibri" panose="020F0502020204030204" pitchFamily="34" charset="0"/>
            </a:endParaRPr>
          </a:p>
          <a:p>
            <a:pPr algn="just"/>
            <a:r>
              <a:rPr lang="pt-BR" sz="2000" b="1" dirty="0">
                <a:latin typeface="Calibri" panose="020F0502020204030204" pitchFamily="34" charset="0"/>
                <a:ea typeface="Calibri" panose="020F0502020204030204" pitchFamily="34" charset="0"/>
                <a:cs typeface="Calibri" panose="020F0502020204030204" pitchFamily="34" charset="0"/>
              </a:rPr>
              <a:t>Leo Kanner (1943)</a:t>
            </a:r>
          </a:p>
          <a:p>
            <a:pPr lvl="1" algn="just"/>
            <a:r>
              <a:rPr lang="pt-BR" dirty="0">
                <a:latin typeface="Calibri" panose="020F0502020204030204" pitchFamily="34" charset="0"/>
                <a:ea typeface="Calibri" panose="020F0502020204030204" pitchFamily="34" charset="0"/>
                <a:cs typeface="Calibri" panose="020F0502020204030204" pitchFamily="34" charset="0"/>
              </a:rPr>
              <a:t>Crianças com “indiferença autista”, “insistência na mesmice” e atrasos no desenvolvimento</a:t>
            </a:r>
          </a:p>
          <a:p>
            <a:pPr algn="just"/>
            <a:endParaRPr lang="pt-BR" sz="1200" dirty="0">
              <a:latin typeface="Calibri" panose="020F0502020204030204" pitchFamily="34" charset="0"/>
              <a:ea typeface="Calibri" panose="020F0502020204030204" pitchFamily="34" charset="0"/>
              <a:cs typeface="Calibri" panose="020F0502020204030204" pitchFamily="34" charset="0"/>
            </a:endParaRPr>
          </a:p>
          <a:p>
            <a:pPr algn="just"/>
            <a:endParaRPr lang="pt-BR" sz="1800" dirty="0">
              <a:latin typeface="Calibri" panose="020F0502020204030204" pitchFamily="34" charset="0"/>
              <a:ea typeface="Calibri" panose="020F0502020204030204" pitchFamily="34" charset="0"/>
              <a:cs typeface="Calibri" panose="020F0502020204030204" pitchFamily="34" charset="0"/>
            </a:endParaRPr>
          </a:p>
          <a:p>
            <a:pPr algn="just"/>
            <a:r>
              <a:rPr lang="pt-BR" sz="2000" b="1" dirty="0">
                <a:latin typeface="Calibri" panose="020F0502020204030204" pitchFamily="34" charset="0"/>
                <a:ea typeface="Calibri" panose="020F0502020204030204" pitchFamily="34" charset="0"/>
                <a:cs typeface="Calibri" panose="020F0502020204030204" pitchFamily="34" charset="0"/>
              </a:rPr>
              <a:t>DSM 5 (2013):</a:t>
            </a:r>
            <a:endParaRPr lang="pt-BR" sz="2000" dirty="0">
              <a:latin typeface="Calibri" panose="020F0502020204030204" pitchFamily="34" charset="0"/>
              <a:ea typeface="Calibri" panose="020F0502020204030204" pitchFamily="34" charset="0"/>
              <a:cs typeface="Calibri" panose="020F0502020204030204" pitchFamily="34" charset="0"/>
            </a:endParaRPr>
          </a:p>
          <a:p>
            <a:pPr algn="just"/>
            <a:endParaRPr lang="pt-BR" sz="2000" dirty="0">
              <a:latin typeface="Calibri" panose="020F0502020204030204" pitchFamily="34" charset="0"/>
              <a:ea typeface="Calibri" panose="020F0502020204030204" pitchFamily="34" charset="0"/>
              <a:cs typeface="Calibri" panose="020F0502020204030204" pitchFamily="34" charset="0"/>
            </a:endParaRPr>
          </a:p>
        </p:txBody>
      </p:sp>
      <p:sp>
        <p:nvSpPr>
          <p:cNvPr id="2" name="Retângulo: Cantos Arredondados 1">
            <a:extLst>
              <a:ext uri="{FF2B5EF4-FFF2-40B4-BE49-F238E27FC236}">
                <a16:creationId xmlns:a16="http://schemas.microsoft.com/office/drawing/2014/main" id="{56F92C04-4586-25D4-C2C0-C997FCC72D48}"/>
              </a:ext>
            </a:extLst>
          </p:cNvPr>
          <p:cNvSpPr/>
          <p:nvPr/>
        </p:nvSpPr>
        <p:spPr>
          <a:xfrm>
            <a:off x="3357028" y="5089524"/>
            <a:ext cx="3022817" cy="438921"/>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a:latin typeface="Calibri" panose="020F0502020204030204" pitchFamily="34" charset="0"/>
                <a:ea typeface="Calibri" panose="020F0502020204030204" pitchFamily="34" charset="0"/>
                <a:cs typeface="Calibri" panose="020F0502020204030204" pitchFamily="34" charset="0"/>
              </a:rPr>
              <a:t>Autismo</a:t>
            </a:r>
          </a:p>
        </p:txBody>
      </p:sp>
      <p:sp>
        <p:nvSpPr>
          <p:cNvPr id="3" name="Retângulo: Cantos Arredondados 2">
            <a:extLst>
              <a:ext uri="{FF2B5EF4-FFF2-40B4-BE49-F238E27FC236}">
                <a16:creationId xmlns:a16="http://schemas.microsoft.com/office/drawing/2014/main" id="{0ABE02D1-ACC0-6B49-8089-C5AFDB09C580}"/>
              </a:ext>
            </a:extLst>
          </p:cNvPr>
          <p:cNvSpPr/>
          <p:nvPr/>
        </p:nvSpPr>
        <p:spPr>
          <a:xfrm>
            <a:off x="3357027" y="5666190"/>
            <a:ext cx="3022817" cy="438921"/>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a:latin typeface="Calibri" panose="020F0502020204030204" pitchFamily="34" charset="0"/>
                <a:ea typeface="Calibri" panose="020F0502020204030204" pitchFamily="34" charset="0"/>
                <a:cs typeface="Calibri" panose="020F0502020204030204" pitchFamily="34" charset="0"/>
              </a:rPr>
              <a:t>Transtorno de Asperger</a:t>
            </a:r>
          </a:p>
        </p:txBody>
      </p:sp>
      <p:sp>
        <p:nvSpPr>
          <p:cNvPr id="5" name="Retângulo: Cantos Arredondados 4">
            <a:extLst>
              <a:ext uri="{FF2B5EF4-FFF2-40B4-BE49-F238E27FC236}">
                <a16:creationId xmlns:a16="http://schemas.microsoft.com/office/drawing/2014/main" id="{EBB43914-A6FF-DD2A-462C-5E85B9283369}"/>
              </a:ext>
            </a:extLst>
          </p:cNvPr>
          <p:cNvSpPr/>
          <p:nvPr/>
        </p:nvSpPr>
        <p:spPr>
          <a:xfrm>
            <a:off x="7056121" y="5109597"/>
            <a:ext cx="3022817" cy="1035408"/>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a:latin typeface="Calibri" panose="020F0502020204030204" pitchFamily="34" charset="0"/>
                <a:ea typeface="Calibri" panose="020F0502020204030204" pitchFamily="34" charset="0"/>
                <a:cs typeface="Calibri" panose="020F0502020204030204" pitchFamily="34" charset="0"/>
              </a:rPr>
              <a:t>Transtorno do espectro autista</a:t>
            </a:r>
          </a:p>
        </p:txBody>
      </p:sp>
      <p:sp>
        <p:nvSpPr>
          <p:cNvPr id="6" name="Chave Direita 5">
            <a:extLst>
              <a:ext uri="{FF2B5EF4-FFF2-40B4-BE49-F238E27FC236}">
                <a16:creationId xmlns:a16="http://schemas.microsoft.com/office/drawing/2014/main" id="{E47444FD-49C2-4B3C-5720-EDCD3626981D}"/>
              </a:ext>
            </a:extLst>
          </p:cNvPr>
          <p:cNvSpPr/>
          <p:nvPr/>
        </p:nvSpPr>
        <p:spPr>
          <a:xfrm>
            <a:off x="6475096" y="5069703"/>
            <a:ext cx="266702" cy="1115196"/>
          </a:xfrm>
          <a:prstGeom prst="rightBrace">
            <a:avLst>
              <a:gd name="adj1" fmla="val 0"/>
              <a:gd name="adj2" fmla="val 50000"/>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cxnSp>
        <p:nvCxnSpPr>
          <p:cNvPr id="9" name="Conector de Seta Reta 8">
            <a:extLst>
              <a:ext uri="{FF2B5EF4-FFF2-40B4-BE49-F238E27FC236}">
                <a16:creationId xmlns:a16="http://schemas.microsoft.com/office/drawing/2014/main" id="{5D6615FF-6FE5-A59D-070E-A3F80BB254FC}"/>
              </a:ext>
            </a:extLst>
          </p:cNvPr>
          <p:cNvCxnSpPr>
            <a:cxnSpLocks/>
          </p:cNvCxnSpPr>
          <p:nvPr/>
        </p:nvCxnSpPr>
        <p:spPr>
          <a:xfrm>
            <a:off x="6608447" y="5627301"/>
            <a:ext cx="314323"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431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5" end="5"/>
                                            </p:txEl>
                                          </p:spTgt>
                                        </p:tgtEl>
                                        <p:attrNameLst>
                                          <p:attrName>style.visibility</p:attrName>
                                        </p:attrNameLst>
                                      </p:cBhvr>
                                      <p:to>
                                        <p:strVal val="visible"/>
                                      </p:to>
                                    </p:set>
                                    <p:animEffect transition="in" filter="fade">
                                      <p:cBhvr>
                                        <p:cTn id="10" dur="500"/>
                                        <p:tgtEl>
                                          <p:spTgt spid="8">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animEffect transition="in" filter="fade">
                                      <p:cBhvr>
                                        <p:cTn id="15" dur="500"/>
                                        <p:tgtEl>
                                          <p:spTgt spid="8">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6" end="6"/>
                                            </p:txEl>
                                          </p:spTgt>
                                        </p:tgtEl>
                                        <p:attrNameLst>
                                          <p:attrName>style.visibility</p:attrName>
                                        </p:attrNameLst>
                                      </p:cBhvr>
                                      <p:to>
                                        <p:strVal val="visible"/>
                                      </p:to>
                                    </p:set>
                                    <p:animEffect transition="in" filter="fade">
                                      <p:cBhvr>
                                        <p:cTn id="20" dur="500"/>
                                        <p:tgtEl>
                                          <p:spTgt spid="8">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9" end="9"/>
                                            </p:txEl>
                                          </p:spTgt>
                                        </p:tgtEl>
                                        <p:attrNameLst>
                                          <p:attrName>style.visibility</p:attrName>
                                        </p:attrNameLst>
                                      </p:cBhvr>
                                      <p:to>
                                        <p:strVal val="visible"/>
                                      </p:to>
                                    </p:set>
                                    <p:animEffect transition="in" filter="fade">
                                      <p:cBhvr>
                                        <p:cTn id="25" dur="500"/>
                                        <p:tgtEl>
                                          <p:spTgt spid="8">
                                            <p:txEl>
                                              <p:pRg st="9" end="9"/>
                                            </p:txEl>
                                          </p:spTgt>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par>
                                <p:cTn id="39" presetID="10"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70F7BD-6876-62E5-3C71-122FBFC87109}"/>
              </a:ext>
            </a:extLst>
          </p:cNvPr>
          <p:cNvSpPr>
            <a:spLocks noGrp="1"/>
          </p:cNvSpPr>
          <p:nvPr>
            <p:ph type="title"/>
          </p:nvPr>
        </p:nvSpPr>
        <p:spPr>
          <a:xfrm>
            <a:off x="960000" y="406400"/>
            <a:ext cx="10272000" cy="763600"/>
          </a:xfrm>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Por que espectro?</a:t>
            </a:r>
          </a:p>
        </p:txBody>
      </p:sp>
      <p:pic>
        <p:nvPicPr>
          <p:cNvPr id="11" name="Imagem 10">
            <a:extLst>
              <a:ext uri="{FF2B5EF4-FFF2-40B4-BE49-F238E27FC236}">
                <a16:creationId xmlns:a16="http://schemas.microsoft.com/office/drawing/2014/main" id="{4B67E178-9D10-975A-ADC0-D5AEBA8D86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5249" y="1447800"/>
            <a:ext cx="5321502" cy="5003800"/>
          </a:xfrm>
          <a:prstGeom prst="rect">
            <a:avLst/>
          </a:prstGeom>
        </p:spPr>
      </p:pic>
    </p:spTree>
    <p:extLst>
      <p:ext uri="{BB962C8B-B14F-4D97-AF65-F5344CB8AC3E}">
        <p14:creationId xmlns:p14="http://schemas.microsoft.com/office/powerpoint/2010/main" val="501785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57BFF-AEB4-B94D-B917-3F6B0A381AAA}"/>
            </a:ext>
          </a:extLst>
        </p:cNvPr>
        <p:cNvGrpSpPr/>
        <p:nvPr/>
      </p:nvGrpSpPr>
      <p:grpSpPr>
        <a:xfrm>
          <a:off x="0" y="0"/>
          <a:ext cx="0" cy="0"/>
          <a:chOff x="0" y="0"/>
          <a:chExt cx="0" cy="0"/>
        </a:xfrm>
      </p:grpSpPr>
      <p:sp>
        <p:nvSpPr>
          <p:cNvPr id="4" name="Título 3">
            <a:extLst>
              <a:ext uri="{FF2B5EF4-FFF2-40B4-BE49-F238E27FC236}">
                <a16:creationId xmlns:a16="http://schemas.microsoft.com/office/drawing/2014/main" id="{F5FC0FEA-992C-3AB0-EE64-39E0111F77EE}"/>
              </a:ext>
            </a:extLst>
          </p:cNvPr>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TEA – Diagnóstico (DSM-5)</a:t>
            </a:r>
          </a:p>
        </p:txBody>
      </p:sp>
      <p:sp>
        <p:nvSpPr>
          <p:cNvPr id="8" name="Espaço Reservado para Texto 7">
            <a:extLst>
              <a:ext uri="{FF2B5EF4-FFF2-40B4-BE49-F238E27FC236}">
                <a16:creationId xmlns:a16="http://schemas.microsoft.com/office/drawing/2014/main" id="{EB805C5F-657E-2798-566D-9B2C2C1A427B}"/>
              </a:ext>
            </a:extLst>
          </p:cNvPr>
          <p:cNvSpPr>
            <a:spLocks noGrp="1"/>
          </p:cNvSpPr>
          <p:nvPr>
            <p:ph type="body" idx="1"/>
          </p:nvPr>
        </p:nvSpPr>
        <p:spPr>
          <a:xfrm>
            <a:off x="909200" y="1428532"/>
            <a:ext cx="10673200" cy="5023067"/>
          </a:xfrm>
        </p:spPr>
        <p:txBody>
          <a:bodyPr>
            <a:noAutofit/>
          </a:bodyPr>
          <a:lstStyle/>
          <a:p>
            <a:r>
              <a:rPr lang="pt-BR" sz="20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Critério A:</a:t>
            </a:r>
            <a:r>
              <a:rPr lang="pt-BR" sz="2000" dirty="0">
                <a:solidFill>
                  <a:srgbClr val="FFC000"/>
                </a:solidFill>
                <a:latin typeface="Calibri" panose="020F0502020204030204" pitchFamily="34" charset="0"/>
                <a:ea typeface="Calibri" panose="020F0502020204030204" pitchFamily="34" charset="0"/>
                <a:cs typeface="Calibri" panose="020F0502020204030204" pitchFamily="34" charset="0"/>
              </a:rPr>
              <a:t> </a:t>
            </a:r>
            <a:r>
              <a:rPr lang="pt-BR" sz="2000" dirty="0">
                <a:latin typeface="Calibri" panose="020F0502020204030204" pitchFamily="34" charset="0"/>
                <a:ea typeface="Calibri" panose="020F0502020204030204" pitchFamily="34" charset="0"/>
                <a:cs typeface="Calibri" panose="020F0502020204030204" pitchFamily="34" charset="0"/>
              </a:rPr>
              <a:t>Déficits de comunicação e interação social:</a:t>
            </a:r>
          </a:p>
          <a:p>
            <a:pPr lvl="1"/>
            <a:endParaRPr lang="pt-BR" sz="1600" b="1" dirty="0">
              <a:latin typeface="Calibri" panose="020F0502020204030204" pitchFamily="34" charset="0"/>
              <a:ea typeface="Calibri" panose="020F0502020204030204" pitchFamily="34" charset="0"/>
              <a:cs typeface="Calibri" panose="020F0502020204030204" pitchFamily="34" charset="0"/>
            </a:endParaRPr>
          </a:p>
          <a:p>
            <a:pPr algn="just">
              <a:buFont typeface="+mj-lt"/>
              <a:buAutoNum type="arabicPeriod"/>
            </a:pPr>
            <a:r>
              <a:rPr lang="pt-BR" sz="1800" b="1" dirty="0">
                <a:latin typeface="Calibri" panose="020F0502020204030204" pitchFamily="34" charset="0"/>
                <a:ea typeface="Calibri" panose="020F0502020204030204" pitchFamily="34" charset="0"/>
                <a:cs typeface="Calibri" panose="020F0502020204030204" pitchFamily="34" charset="0"/>
              </a:rPr>
              <a:t>Reciprocidade socioemocional</a:t>
            </a:r>
            <a:r>
              <a:rPr lang="pt-BR" sz="1800" dirty="0">
                <a:latin typeface="Calibri" panose="020F0502020204030204" pitchFamily="34" charset="0"/>
                <a:ea typeface="Calibri" panose="020F0502020204030204" pitchFamily="34" charset="0"/>
                <a:cs typeface="Calibri" panose="020F0502020204030204" pitchFamily="34" charset="0"/>
              </a:rPr>
              <a:t>: desinteresse em estabelecer interações, compartilhar emoções e interesses (comunicação unilateral para fins práticos - pedir); dificuldade em compreender pistas sociais geralmente intuitivas (ex.: como entrar na conversa; o que não dizer...)</a:t>
            </a:r>
            <a:endParaRPr lang="pt-BR" sz="1800" b="1" dirty="0">
              <a:latin typeface="Calibri" panose="020F0502020204030204" pitchFamily="34" charset="0"/>
              <a:ea typeface="Calibri" panose="020F0502020204030204" pitchFamily="34" charset="0"/>
              <a:cs typeface="Calibri" panose="020F0502020204030204" pitchFamily="34" charset="0"/>
            </a:endParaRPr>
          </a:p>
          <a:p>
            <a:pPr fontAlgn="ctr">
              <a:buFont typeface="+mj-lt"/>
              <a:buAutoNum type="arabicPeriod"/>
            </a:pPr>
            <a:endParaRPr lang="pt-BR" sz="1100" b="1" dirty="0">
              <a:latin typeface="Calibri" panose="020F0502020204030204" pitchFamily="34" charset="0"/>
              <a:ea typeface="Calibri" panose="020F0502020204030204" pitchFamily="34" charset="0"/>
              <a:cs typeface="Calibri" panose="020F0502020204030204" pitchFamily="34" charset="0"/>
            </a:endParaRPr>
          </a:p>
          <a:p>
            <a:pPr algn="just" fontAlgn="ctr">
              <a:buFont typeface="+mj-lt"/>
              <a:buAutoNum type="arabicPeriod"/>
            </a:pPr>
            <a:r>
              <a:rPr lang="pt-BR" sz="1800" b="1" dirty="0">
                <a:latin typeface="Calibri" panose="020F0502020204030204" pitchFamily="34" charset="0"/>
                <a:ea typeface="Calibri" panose="020F0502020204030204" pitchFamily="34" charset="0"/>
                <a:cs typeface="Calibri" panose="020F0502020204030204" pitchFamily="34" charset="0"/>
              </a:rPr>
              <a:t>Comunicação não verbal</a:t>
            </a:r>
            <a:r>
              <a:rPr lang="pt-BR" sz="1800" dirty="0">
                <a:latin typeface="Calibri" panose="020F0502020204030204" pitchFamily="34" charset="0"/>
                <a:ea typeface="Calibri" panose="020F0502020204030204" pitchFamily="34" charset="0"/>
                <a:cs typeface="Calibri" panose="020F0502020204030204" pitchFamily="34" charset="0"/>
              </a:rPr>
              <a:t>: uso reduzido ou atípico de contato visual, gestos, expressão facial e entonação da fala; dificuldade em compreender linguagem não-verbal alheia (ex.: sarcasmo); falta do gesto de apontar</a:t>
            </a:r>
          </a:p>
          <a:p>
            <a:pPr fontAlgn="ctr">
              <a:buFont typeface="+mj-lt"/>
              <a:buAutoNum type="arabicPeriod"/>
            </a:pPr>
            <a:endParaRPr lang="pt-BR" sz="1100" b="1" dirty="0">
              <a:latin typeface="Calibri" panose="020F0502020204030204" pitchFamily="34" charset="0"/>
              <a:ea typeface="Calibri" panose="020F0502020204030204" pitchFamily="34" charset="0"/>
              <a:cs typeface="Calibri" panose="020F0502020204030204" pitchFamily="34" charset="0"/>
            </a:endParaRPr>
          </a:p>
          <a:p>
            <a:pPr algn="just" fontAlgn="ctr">
              <a:buFont typeface="+mj-lt"/>
              <a:buAutoNum type="arabicPeriod"/>
            </a:pPr>
            <a:r>
              <a:rPr lang="pt-BR" sz="1800" b="1" dirty="0">
                <a:latin typeface="Calibri" panose="020F0502020204030204" pitchFamily="34" charset="0"/>
                <a:ea typeface="Calibri" panose="020F0502020204030204" pitchFamily="34" charset="0"/>
                <a:cs typeface="Calibri" panose="020F0502020204030204" pitchFamily="34" charset="0"/>
              </a:rPr>
              <a:t>Relacionamentos interpessoais:</a:t>
            </a:r>
            <a:r>
              <a:rPr lang="pt-BR" sz="1800" dirty="0">
                <a:latin typeface="Calibri" panose="020F0502020204030204" pitchFamily="34" charset="0"/>
                <a:ea typeface="Calibri" panose="020F0502020204030204" pitchFamily="34" charset="0"/>
                <a:cs typeface="Calibri" panose="020F0502020204030204" pitchFamily="34" charset="0"/>
              </a:rPr>
              <a:t> desinteresse pelos pares ou dificuldade em manter amizades; abordagens sociais inadequadas, dificuldade em ajustar comportamento às situações sociais. </a:t>
            </a:r>
          </a:p>
        </p:txBody>
      </p:sp>
      <p:sp>
        <p:nvSpPr>
          <p:cNvPr id="2" name="Retângulo: Cantos Arredondados 1">
            <a:extLst>
              <a:ext uri="{FF2B5EF4-FFF2-40B4-BE49-F238E27FC236}">
                <a16:creationId xmlns:a16="http://schemas.microsoft.com/office/drawing/2014/main" id="{A7C84239-09D2-93AD-8558-53F6159A5E2B}"/>
              </a:ext>
            </a:extLst>
          </p:cNvPr>
          <p:cNvSpPr/>
          <p:nvPr/>
        </p:nvSpPr>
        <p:spPr>
          <a:xfrm>
            <a:off x="7960360" y="1428532"/>
            <a:ext cx="3530600" cy="717768"/>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1600" dirty="0">
                <a:latin typeface="Calibri" panose="020F0502020204030204" pitchFamily="34" charset="0"/>
                <a:ea typeface="Calibri" panose="020F0502020204030204" pitchFamily="34" charset="0"/>
                <a:cs typeface="Calibri" panose="020F0502020204030204" pitchFamily="34" charset="0"/>
              </a:rPr>
              <a:t>Pode haver atrasos, anormalidades ou ausência de fala</a:t>
            </a:r>
          </a:p>
        </p:txBody>
      </p:sp>
      <p:cxnSp>
        <p:nvCxnSpPr>
          <p:cNvPr id="5" name="Conector reto 4">
            <a:extLst>
              <a:ext uri="{FF2B5EF4-FFF2-40B4-BE49-F238E27FC236}">
                <a16:creationId xmlns:a16="http://schemas.microsoft.com/office/drawing/2014/main" id="{51392ECE-A171-A815-54A8-46080B271CC2}"/>
              </a:ext>
            </a:extLst>
          </p:cNvPr>
          <p:cNvCxnSpPr>
            <a:cxnSpLocks/>
          </p:cNvCxnSpPr>
          <p:nvPr/>
        </p:nvCxnSpPr>
        <p:spPr>
          <a:xfrm>
            <a:off x="2722880" y="1958340"/>
            <a:ext cx="523748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8369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xEl>
                                              <p:pRg st="2" end="2"/>
                                            </p:txEl>
                                          </p:spTgt>
                                        </p:tgtEl>
                                        <p:attrNameLst>
                                          <p:attrName>style.visibility</p:attrName>
                                        </p:attrNameLst>
                                      </p:cBhvr>
                                      <p:to>
                                        <p:strVal val="visible"/>
                                      </p:to>
                                    </p:set>
                                    <p:animEffect transition="in" filter="fade">
                                      <p:cBhvr>
                                        <p:cTn id="16" dur="500"/>
                                        <p:tgtEl>
                                          <p:spTgt spid="8">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fade">
                                      <p:cBhvr>
                                        <p:cTn id="21" dur="500"/>
                                        <p:tgtEl>
                                          <p:spTgt spid="8">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xEl>
                                              <p:pRg st="6" end="6"/>
                                            </p:txEl>
                                          </p:spTgt>
                                        </p:tgtEl>
                                        <p:attrNameLst>
                                          <p:attrName>style.visibility</p:attrName>
                                        </p:attrNameLst>
                                      </p:cBhvr>
                                      <p:to>
                                        <p:strVal val="visible"/>
                                      </p:to>
                                    </p:set>
                                    <p:animEffect transition="in" filter="fade">
                                      <p:cBhvr>
                                        <p:cTn id="26"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TEA – Diagnóstico (DSM-5)</a:t>
            </a:r>
          </a:p>
        </p:txBody>
      </p:sp>
      <p:sp>
        <p:nvSpPr>
          <p:cNvPr id="3" name="Espaço Reservado para Conteúdo 2"/>
          <p:cNvSpPr>
            <a:spLocks noGrp="1"/>
          </p:cNvSpPr>
          <p:nvPr>
            <p:ph type="body" idx="1"/>
          </p:nvPr>
        </p:nvSpPr>
        <p:spPr>
          <a:xfrm>
            <a:off x="803850" y="1404592"/>
            <a:ext cx="10584300" cy="4735600"/>
          </a:xfrm>
        </p:spPr>
        <p:txBody>
          <a:bodyPr>
            <a:normAutofit fontScale="85000" lnSpcReduction="20000"/>
          </a:bodyPr>
          <a:lstStyle/>
          <a:p>
            <a:r>
              <a:rPr lang="pt-BR"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Critério B:</a:t>
            </a:r>
            <a:r>
              <a:rPr lang="pt-BR" dirty="0">
                <a:solidFill>
                  <a:srgbClr val="FFC000"/>
                </a:solidFill>
                <a:latin typeface="Calibri" panose="020F0502020204030204" pitchFamily="34" charset="0"/>
                <a:ea typeface="Calibri" panose="020F0502020204030204" pitchFamily="34" charset="0"/>
                <a:cs typeface="Calibri" panose="020F0502020204030204" pitchFamily="34" charset="0"/>
              </a:rPr>
              <a:t>  </a:t>
            </a:r>
            <a:r>
              <a:rPr lang="pt-BR" dirty="0">
                <a:latin typeface="Calibri" panose="020F0502020204030204" pitchFamily="34" charset="0"/>
                <a:ea typeface="Calibri" panose="020F0502020204030204" pitchFamily="34" charset="0"/>
                <a:cs typeface="Calibri" panose="020F0502020204030204" pitchFamily="34" charset="0"/>
              </a:rPr>
              <a:t>Padrões restritos e repetitivos de comportamento/interesses/atividades. Pelo menos </a:t>
            </a:r>
            <a:r>
              <a:rPr lang="pt-BR" b="1" dirty="0">
                <a:latin typeface="Calibri" panose="020F0502020204030204" pitchFamily="34" charset="0"/>
                <a:ea typeface="Calibri" panose="020F0502020204030204" pitchFamily="34" charset="0"/>
                <a:cs typeface="Calibri" panose="020F0502020204030204" pitchFamily="34" charset="0"/>
              </a:rPr>
              <a:t>2</a:t>
            </a:r>
            <a:r>
              <a:rPr lang="pt-BR" dirty="0">
                <a:latin typeface="Calibri" panose="020F0502020204030204" pitchFamily="34" charset="0"/>
                <a:ea typeface="Calibri" panose="020F0502020204030204" pitchFamily="34" charset="0"/>
                <a:cs typeface="Calibri" panose="020F0502020204030204" pitchFamily="34" charset="0"/>
              </a:rPr>
              <a:t> dos seguintes:</a:t>
            </a:r>
          </a:p>
          <a:p>
            <a:endParaRPr lang="pt-BR" sz="1300" dirty="0">
              <a:latin typeface="Calibri" panose="020F0502020204030204" pitchFamily="34" charset="0"/>
              <a:ea typeface="Calibri" panose="020F0502020204030204" pitchFamily="34" charset="0"/>
              <a:cs typeface="Calibri" panose="020F0502020204030204" pitchFamily="34" charset="0"/>
            </a:endParaRPr>
          </a:p>
          <a:p>
            <a:pPr lvl="1" fontAlgn="ctr"/>
            <a:r>
              <a:rPr lang="pt-BR" sz="2600" dirty="0">
                <a:latin typeface="Calibri" panose="020F0502020204030204" pitchFamily="34" charset="0"/>
                <a:ea typeface="Calibri" panose="020F0502020204030204" pitchFamily="34" charset="0"/>
                <a:cs typeface="Calibri" panose="020F0502020204030204" pitchFamily="34" charset="0"/>
              </a:rPr>
              <a:t>Movimentos, fala ou uso de objetos </a:t>
            </a:r>
            <a:r>
              <a:rPr lang="pt-BR" sz="2600" b="1" dirty="0">
                <a:latin typeface="Calibri" panose="020F0502020204030204" pitchFamily="34" charset="0"/>
                <a:ea typeface="Calibri" panose="020F0502020204030204" pitchFamily="34" charset="0"/>
                <a:cs typeface="Calibri" panose="020F0502020204030204" pitchFamily="34" charset="0"/>
              </a:rPr>
              <a:t>estereotipados/repetitivos</a:t>
            </a:r>
          </a:p>
          <a:p>
            <a:pPr lvl="1" fontAlgn="ctr"/>
            <a:endParaRPr lang="pt-BR" sz="2600" dirty="0">
              <a:latin typeface="Calibri" panose="020F0502020204030204" pitchFamily="34" charset="0"/>
              <a:ea typeface="Calibri" panose="020F0502020204030204" pitchFamily="34" charset="0"/>
              <a:cs typeface="Calibri" panose="020F0502020204030204" pitchFamily="34" charset="0"/>
            </a:endParaRPr>
          </a:p>
          <a:p>
            <a:pPr lvl="1" fontAlgn="ctr"/>
            <a:r>
              <a:rPr lang="pt-BR" sz="2600" dirty="0">
                <a:latin typeface="Calibri" panose="020F0502020204030204" pitchFamily="34" charset="0"/>
                <a:ea typeface="Calibri" panose="020F0502020204030204" pitchFamily="34" charset="0"/>
                <a:cs typeface="Calibri" panose="020F0502020204030204" pitchFamily="34" charset="0"/>
              </a:rPr>
              <a:t>Adesão inflexível a</a:t>
            </a:r>
            <a:r>
              <a:rPr lang="pt-BR" sz="2600" b="1" dirty="0">
                <a:latin typeface="Calibri" panose="020F0502020204030204" pitchFamily="34" charset="0"/>
                <a:ea typeface="Calibri" panose="020F0502020204030204" pitchFamily="34" charset="0"/>
                <a:cs typeface="Calibri" panose="020F0502020204030204" pitchFamily="34" charset="0"/>
              </a:rPr>
              <a:t> rotinas/regras</a:t>
            </a:r>
            <a:r>
              <a:rPr lang="pt-BR" sz="2600" dirty="0">
                <a:latin typeface="Calibri" panose="020F0502020204030204" pitchFamily="34" charset="0"/>
                <a:ea typeface="Calibri" panose="020F0502020204030204" pitchFamily="34" charset="0"/>
                <a:cs typeface="Calibri" panose="020F0502020204030204" pitchFamily="34" charset="0"/>
              </a:rPr>
              <a:t> ou </a:t>
            </a:r>
            <a:r>
              <a:rPr lang="pt-BR" sz="2600" b="1" dirty="0">
                <a:latin typeface="Calibri" panose="020F0502020204030204" pitchFamily="34" charset="0"/>
                <a:ea typeface="Calibri" panose="020F0502020204030204" pitchFamily="34" charset="0"/>
                <a:cs typeface="Calibri" panose="020F0502020204030204" pitchFamily="34" charset="0"/>
              </a:rPr>
              <a:t>padrões restritos de comportamento</a:t>
            </a:r>
            <a:endParaRPr lang="pt-BR" sz="2600" dirty="0">
              <a:latin typeface="Calibri" panose="020F0502020204030204" pitchFamily="34" charset="0"/>
              <a:ea typeface="Calibri" panose="020F0502020204030204" pitchFamily="34" charset="0"/>
              <a:cs typeface="Calibri" panose="020F0502020204030204" pitchFamily="34" charset="0"/>
            </a:endParaRPr>
          </a:p>
          <a:p>
            <a:pPr lvl="1" fontAlgn="ctr"/>
            <a:endParaRPr lang="pt-BR" sz="2600" b="1" dirty="0">
              <a:latin typeface="Calibri" panose="020F0502020204030204" pitchFamily="34" charset="0"/>
              <a:ea typeface="Calibri" panose="020F0502020204030204" pitchFamily="34" charset="0"/>
              <a:cs typeface="Calibri" panose="020F0502020204030204" pitchFamily="34" charset="0"/>
            </a:endParaRPr>
          </a:p>
          <a:p>
            <a:pPr lvl="1" fontAlgn="ctr"/>
            <a:r>
              <a:rPr lang="pt-BR" sz="2600" b="1" dirty="0">
                <a:latin typeface="Calibri" panose="020F0502020204030204" pitchFamily="34" charset="0"/>
                <a:ea typeface="Calibri" panose="020F0502020204030204" pitchFamily="34" charset="0"/>
                <a:cs typeface="Calibri" panose="020F0502020204030204" pitchFamily="34" charset="0"/>
              </a:rPr>
              <a:t>Interesses fixos</a:t>
            </a:r>
            <a:r>
              <a:rPr lang="pt-BR" sz="2600" dirty="0">
                <a:latin typeface="Calibri" panose="020F0502020204030204" pitchFamily="34" charset="0"/>
                <a:ea typeface="Calibri" panose="020F0502020204030204" pitchFamily="34" charset="0"/>
                <a:cs typeface="Calibri" panose="020F0502020204030204" pitchFamily="34" charset="0"/>
              </a:rPr>
              <a:t>, restritos e anormalmente intensos</a:t>
            </a:r>
          </a:p>
          <a:p>
            <a:pPr lvl="1" fontAlgn="ctr"/>
            <a:endParaRPr lang="pt-BR" sz="2600" dirty="0">
              <a:latin typeface="Calibri" panose="020F0502020204030204" pitchFamily="34" charset="0"/>
              <a:ea typeface="Calibri" panose="020F0502020204030204" pitchFamily="34" charset="0"/>
              <a:cs typeface="Calibri" panose="020F0502020204030204" pitchFamily="34" charset="0"/>
            </a:endParaRPr>
          </a:p>
          <a:p>
            <a:pPr lvl="1" fontAlgn="ctr"/>
            <a:r>
              <a:rPr lang="pt-BR" sz="2600" dirty="0">
                <a:latin typeface="Calibri" panose="020F0502020204030204" pitchFamily="34" charset="0"/>
                <a:ea typeface="Calibri" panose="020F0502020204030204" pitchFamily="34" charset="0"/>
                <a:cs typeface="Calibri" panose="020F0502020204030204" pitchFamily="34" charset="0"/>
              </a:rPr>
              <a:t>Hiper ou </a:t>
            </a:r>
            <a:r>
              <a:rPr lang="pt-BR" sz="2600" dirty="0" err="1">
                <a:latin typeface="Calibri" panose="020F0502020204030204" pitchFamily="34" charset="0"/>
                <a:ea typeface="Calibri" panose="020F0502020204030204" pitchFamily="34" charset="0"/>
                <a:cs typeface="Calibri" panose="020F0502020204030204" pitchFamily="34" charset="0"/>
              </a:rPr>
              <a:t>hiporreatividade</a:t>
            </a:r>
            <a:r>
              <a:rPr lang="pt-BR" sz="2600" dirty="0">
                <a:latin typeface="Calibri" panose="020F0502020204030204" pitchFamily="34" charset="0"/>
                <a:ea typeface="Calibri" panose="020F0502020204030204" pitchFamily="34" charset="0"/>
                <a:cs typeface="Calibri" panose="020F0502020204030204" pitchFamily="34" charset="0"/>
              </a:rPr>
              <a:t> a </a:t>
            </a:r>
            <a:r>
              <a:rPr lang="pt-BR" sz="2600" b="1" dirty="0">
                <a:latin typeface="Calibri" panose="020F0502020204030204" pitchFamily="34" charset="0"/>
                <a:ea typeface="Calibri" panose="020F0502020204030204" pitchFamily="34" charset="0"/>
                <a:cs typeface="Calibri" panose="020F0502020204030204" pitchFamily="34" charset="0"/>
              </a:rPr>
              <a:t>estímulos sensoriais</a:t>
            </a:r>
            <a:r>
              <a:rPr lang="pt-BR" sz="2600" dirty="0">
                <a:latin typeface="Calibri" panose="020F0502020204030204" pitchFamily="34" charset="0"/>
                <a:ea typeface="Calibri" panose="020F0502020204030204" pitchFamily="34" charset="0"/>
                <a:cs typeface="Calibri" panose="020F0502020204030204" pitchFamily="34" charset="0"/>
              </a:rPr>
              <a:t> ou interesse incomum por aspectos sensoriais do ambiente</a:t>
            </a:r>
          </a:p>
        </p:txBody>
      </p:sp>
    </p:spTree>
    <p:extLst>
      <p:ext uri="{BB962C8B-B14F-4D97-AF65-F5344CB8AC3E}">
        <p14:creationId xmlns:p14="http://schemas.microsoft.com/office/powerpoint/2010/main" val="202385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fade">
                                      <p:cBhvr>
                                        <p:cTn id="1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0000" y="374292"/>
            <a:ext cx="10272000" cy="763600"/>
          </a:xfrm>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TEA – Critério B (DSM-5)</a:t>
            </a:r>
          </a:p>
        </p:txBody>
      </p:sp>
      <p:pic>
        <p:nvPicPr>
          <p:cNvPr id="8" name="Imagem 7">
            <a:extLst>
              <a:ext uri="{FF2B5EF4-FFF2-40B4-BE49-F238E27FC236}">
                <a16:creationId xmlns:a16="http://schemas.microsoft.com/office/drawing/2014/main" id="{DC380F8C-9CCE-C625-C3E6-D88B36995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0169" y="4248150"/>
            <a:ext cx="3171056" cy="2378292"/>
          </a:xfrm>
          <a:prstGeom prst="roundRect">
            <a:avLst>
              <a:gd name="adj" fmla="val 8594"/>
            </a:avLst>
          </a:prstGeom>
          <a:solidFill>
            <a:srgbClr val="FFFFFF">
              <a:shade val="85000"/>
            </a:srgbClr>
          </a:solidFill>
          <a:ln>
            <a:noFill/>
          </a:ln>
          <a:effectLst/>
        </p:spPr>
      </p:pic>
      <p:pic>
        <p:nvPicPr>
          <p:cNvPr id="12" name="Imagem 11">
            <a:extLst>
              <a:ext uri="{FF2B5EF4-FFF2-40B4-BE49-F238E27FC236}">
                <a16:creationId xmlns:a16="http://schemas.microsoft.com/office/drawing/2014/main" id="{807C9605-5BAD-4B20-DE05-723CDC756B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6257" y="4247795"/>
            <a:ext cx="3352640" cy="2380860"/>
          </a:xfrm>
          <a:prstGeom prst="roundRect">
            <a:avLst>
              <a:gd name="adj" fmla="val 8594"/>
            </a:avLst>
          </a:prstGeom>
          <a:solidFill>
            <a:srgbClr val="FFFFFF">
              <a:shade val="85000"/>
            </a:srgbClr>
          </a:solidFill>
          <a:ln>
            <a:noFill/>
          </a:ln>
          <a:effectLst/>
        </p:spPr>
      </p:pic>
      <p:pic>
        <p:nvPicPr>
          <p:cNvPr id="16" name="Imagem 15">
            <a:extLst>
              <a:ext uri="{FF2B5EF4-FFF2-40B4-BE49-F238E27FC236}">
                <a16:creationId xmlns:a16="http://schemas.microsoft.com/office/drawing/2014/main" id="{77AAD57D-2286-F34C-70A2-F40361686B49}"/>
              </a:ext>
            </a:extLst>
          </p:cNvPr>
          <p:cNvPicPr>
            <a:picLocks noChangeAspect="1"/>
          </p:cNvPicPr>
          <p:nvPr/>
        </p:nvPicPr>
        <p:blipFill>
          <a:blip r:embed="rId5"/>
          <a:stretch>
            <a:fillRect/>
          </a:stretch>
        </p:blipFill>
        <p:spPr>
          <a:xfrm>
            <a:off x="9239250" y="4248150"/>
            <a:ext cx="1713591" cy="2378292"/>
          </a:xfrm>
          <a:prstGeom prst="roundRect">
            <a:avLst>
              <a:gd name="adj" fmla="val 8594"/>
            </a:avLst>
          </a:prstGeom>
          <a:solidFill>
            <a:srgbClr val="FFFFFF">
              <a:shade val="85000"/>
            </a:srgbClr>
          </a:solidFill>
          <a:ln>
            <a:noFill/>
          </a:ln>
          <a:effectLst/>
        </p:spPr>
      </p:pic>
      <p:sp>
        <p:nvSpPr>
          <p:cNvPr id="3" name="Espaço Reservado para Conteúdo 2"/>
          <p:cNvSpPr>
            <a:spLocks noGrp="1"/>
          </p:cNvSpPr>
          <p:nvPr>
            <p:ph type="body" idx="1"/>
          </p:nvPr>
        </p:nvSpPr>
        <p:spPr>
          <a:xfrm>
            <a:off x="885825" y="1194293"/>
            <a:ext cx="10477499" cy="4735600"/>
          </a:xfrm>
        </p:spPr>
        <p:txBody>
          <a:bodyPr>
            <a:normAutofit/>
          </a:bodyPr>
          <a:lstStyle/>
          <a:p>
            <a:r>
              <a:rPr lang="pt-BR" sz="20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1) Estereotipias:</a:t>
            </a:r>
            <a:r>
              <a:rPr lang="pt-BR" sz="2000" b="1" dirty="0">
                <a:solidFill>
                  <a:srgbClr val="FFC000"/>
                </a:solidFill>
                <a:latin typeface="Calibri" panose="020F0502020204030204" pitchFamily="34" charset="0"/>
                <a:ea typeface="Calibri" panose="020F0502020204030204" pitchFamily="34" charset="0"/>
                <a:cs typeface="Calibri" panose="020F0502020204030204" pitchFamily="34" charset="0"/>
              </a:rPr>
              <a:t> </a:t>
            </a:r>
            <a:r>
              <a:rPr lang="pt-BR" sz="1800" dirty="0">
                <a:solidFill>
                  <a:schemeClr val="bg1"/>
                </a:solidFill>
                <a:latin typeface="Calibri" panose="020F0502020204030204" pitchFamily="34" charset="0"/>
                <a:ea typeface="Calibri" panose="020F0502020204030204" pitchFamily="34" charset="0"/>
                <a:cs typeface="Calibri" panose="020F0502020204030204" pitchFamily="34" charset="0"/>
              </a:rPr>
              <a:t>comportamentos repetitivos e frequentes, sem finalidade definida</a:t>
            </a:r>
          </a:p>
          <a:p>
            <a:pPr lvl="1" algn="just"/>
            <a:r>
              <a:rPr lang="pt-BR" sz="1800" b="1" dirty="0">
                <a:solidFill>
                  <a:schemeClr val="bg1"/>
                </a:solidFill>
                <a:latin typeface="Calibri" panose="020F0502020204030204" pitchFamily="34" charset="0"/>
                <a:ea typeface="Calibri" panose="020F0502020204030204" pitchFamily="34" charset="0"/>
                <a:cs typeface="Calibri" panose="020F0502020204030204" pitchFamily="34" charset="0"/>
              </a:rPr>
              <a:t>Motoras: </a:t>
            </a:r>
            <a:r>
              <a:rPr lang="pt-BR" sz="1800" dirty="0">
                <a:solidFill>
                  <a:schemeClr val="bg1"/>
                </a:solidFill>
                <a:latin typeface="Calibri" panose="020F0502020204030204" pitchFamily="34" charset="0"/>
                <a:ea typeface="Calibri" panose="020F0502020204030204" pitchFamily="34" charset="0"/>
                <a:cs typeface="Calibri" panose="020F0502020204030204" pitchFamily="34" charset="0"/>
              </a:rPr>
              <a:t>balançar braços (</a:t>
            </a:r>
            <a:r>
              <a:rPr lang="pt-BR" sz="1800" i="1" dirty="0" err="1">
                <a:solidFill>
                  <a:schemeClr val="bg1"/>
                </a:solidFill>
                <a:latin typeface="Calibri" panose="020F0502020204030204" pitchFamily="34" charset="0"/>
                <a:ea typeface="Calibri" panose="020F0502020204030204" pitchFamily="34" charset="0"/>
                <a:cs typeface="Calibri" panose="020F0502020204030204" pitchFamily="34" charset="0"/>
              </a:rPr>
              <a:t>flapping</a:t>
            </a:r>
            <a:r>
              <a:rPr lang="pt-BR" sz="1800" dirty="0">
                <a:solidFill>
                  <a:schemeClr val="bg1"/>
                </a:solidFill>
                <a:latin typeface="Calibri" panose="020F0502020204030204" pitchFamily="34" charset="0"/>
                <a:ea typeface="Calibri" panose="020F0502020204030204" pitchFamily="34" charset="0"/>
                <a:cs typeface="Calibri" panose="020F0502020204030204" pitchFamily="34" charset="0"/>
              </a:rPr>
              <a:t>), andar de ponta de pés, girar ou balançar o corpo, manutenção de posições...</a:t>
            </a:r>
          </a:p>
          <a:p>
            <a:pPr lvl="1"/>
            <a:r>
              <a:rPr lang="pt-BR" sz="1800" b="1" dirty="0">
                <a:solidFill>
                  <a:schemeClr val="bg1"/>
                </a:solidFill>
                <a:latin typeface="Calibri" panose="020F0502020204030204" pitchFamily="34" charset="0"/>
                <a:ea typeface="Calibri" panose="020F0502020204030204" pitchFamily="34" charset="0"/>
                <a:cs typeface="Calibri" panose="020F0502020204030204" pitchFamily="34" charset="0"/>
              </a:rPr>
              <a:t>Verbais:</a:t>
            </a:r>
            <a:r>
              <a:rPr lang="pt-BR" sz="1800" dirty="0">
                <a:solidFill>
                  <a:schemeClr val="bg1"/>
                </a:solidFill>
                <a:latin typeface="Calibri" panose="020F0502020204030204" pitchFamily="34" charset="0"/>
                <a:ea typeface="Calibri" panose="020F0502020204030204" pitchFamily="34" charset="0"/>
                <a:cs typeface="Calibri" panose="020F0502020204030204" pitchFamily="34" charset="0"/>
              </a:rPr>
              <a:t> repetição de palavras ditas por outros (ecolalia) ou por si mesmo, frases peculiares, entonações ou sotaques atípicos </a:t>
            </a:r>
          </a:p>
          <a:p>
            <a:pPr lvl="1"/>
            <a:r>
              <a:rPr lang="pt-BR" sz="1800" b="1" dirty="0">
                <a:solidFill>
                  <a:schemeClr val="bg1"/>
                </a:solidFill>
                <a:latin typeface="Calibri" panose="020F0502020204030204" pitchFamily="34" charset="0"/>
                <a:ea typeface="Calibri" panose="020F0502020204030204" pitchFamily="34" charset="0"/>
                <a:cs typeface="Calibri" panose="020F0502020204030204" pitchFamily="34" charset="0"/>
              </a:rPr>
              <a:t>Uso de objetos:</a:t>
            </a:r>
            <a:r>
              <a:rPr lang="pt-BR" sz="1800" dirty="0">
                <a:solidFill>
                  <a:schemeClr val="bg1"/>
                </a:solidFill>
                <a:latin typeface="Calibri" panose="020F0502020204030204" pitchFamily="34" charset="0"/>
                <a:ea typeface="Calibri" panose="020F0502020204030204" pitchFamily="34" charset="0"/>
                <a:cs typeface="Calibri" panose="020F0502020204030204" pitchFamily="34" charset="0"/>
              </a:rPr>
              <a:t> Enfileirar, empilhar ou girar objetos; preocupação persistente com partes de objetos </a:t>
            </a:r>
          </a:p>
          <a:p>
            <a:endParaRPr lang="pt-BR" sz="1200" dirty="0">
              <a:latin typeface="Calibri" panose="020F0502020204030204" pitchFamily="34" charset="0"/>
              <a:ea typeface="Calibri" panose="020F0502020204030204" pitchFamily="34" charset="0"/>
              <a:cs typeface="Calibri" panose="020F0502020204030204" pitchFamily="34" charset="0"/>
            </a:endParaRPr>
          </a:p>
          <a:p>
            <a:pPr lvl="1" fontAlgn="ctr"/>
            <a:endParaRPr lang="pt-BR" sz="1800" dirty="0">
              <a:latin typeface="Calibri" panose="020F0502020204030204" pitchFamily="34" charset="0"/>
              <a:ea typeface="Calibri" panose="020F0502020204030204" pitchFamily="34" charset="0"/>
              <a:cs typeface="Calibri" panose="020F0502020204030204" pitchFamily="34" charset="0"/>
            </a:endParaRPr>
          </a:p>
        </p:txBody>
      </p:sp>
      <p:pic>
        <p:nvPicPr>
          <p:cNvPr id="5" name="Imagem 4">
            <a:extLst>
              <a:ext uri="{FF2B5EF4-FFF2-40B4-BE49-F238E27FC236}">
                <a16:creationId xmlns:a16="http://schemas.microsoft.com/office/drawing/2014/main" id="{6AB44603-7BBC-257D-A9B5-1393009DC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000" y="3331458"/>
            <a:ext cx="4293217" cy="2146609"/>
          </a:xfrm>
          <a:prstGeom prst="roundRect">
            <a:avLst>
              <a:gd name="adj" fmla="val 8594"/>
            </a:avLst>
          </a:prstGeom>
          <a:solidFill>
            <a:srgbClr val="FFFFFF">
              <a:shade val="85000"/>
            </a:srgbClr>
          </a:solidFill>
          <a:ln>
            <a:noFill/>
          </a:ln>
          <a:effectLst/>
        </p:spPr>
      </p:pic>
      <p:pic>
        <p:nvPicPr>
          <p:cNvPr id="18" name="Imagem 17">
            <a:extLst>
              <a:ext uri="{FF2B5EF4-FFF2-40B4-BE49-F238E27FC236}">
                <a16:creationId xmlns:a16="http://schemas.microsoft.com/office/drawing/2014/main" id="{5206AAFF-4A44-B9ED-F3F9-8E7FBD719E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9751" y="3331458"/>
            <a:ext cx="3435317" cy="2146608"/>
          </a:xfrm>
          <a:prstGeom prst="roundRect">
            <a:avLst>
              <a:gd name="adj" fmla="val 8594"/>
            </a:avLst>
          </a:prstGeom>
          <a:solidFill>
            <a:srgbClr val="FFFFFF">
              <a:shade val="85000"/>
            </a:srgbClr>
          </a:solidFill>
          <a:ln>
            <a:noFill/>
          </a:ln>
          <a:effectLst/>
        </p:spPr>
      </p:pic>
      <p:pic>
        <p:nvPicPr>
          <p:cNvPr id="20" name="Imagem 19">
            <a:extLst>
              <a:ext uri="{FF2B5EF4-FFF2-40B4-BE49-F238E27FC236}">
                <a16:creationId xmlns:a16="http://schemas.microsoft.com/office/drawing/2014/main" id="{642C82EA-B0C8-EF0F-79DC-F3B46277C0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46633" y="3331458"/>
            <a:ext cx="2146609" cy="2146609"/>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406779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18"/>
                                        </p:tgtEl>
                                      </p:cBhvr>
                                    </p:animEffect>
                                    <p:set>
                                      <p:cBhvr>
                                        <p:cTn id="24" dur="1" fill="hold">
                                          <p:stCondLst>
                                            <p:cond delay="499"/>
                                          </p:stCondLst>
                                        </p:cTn>
                                        <p:tgtEl>
                                          <p:spTgt spid="18"/>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20"/>
                                        </p:tgtEl>
                                      </p:cBhvr>
                                    </p:animEffect>
                                    <p:set>
                                      <p:cBhvr>
                                        <p:cTn id="27" dur="1" fill="hold">
                                          <p:stCondLst>
                                            <p:cond delay="499"/>
                                          </p:stCondLst>
                                        </p:cTn>
                                        <p:tgtEl>
                                          <p:spTgt spid="20"/>
                                        </p:tgtEl>
                                        <p:attrNameLst>
                                          <p:attrName>style.visibility</p:attrName>
                                        </p:attrNameLst>
                                      </p:cBhvr>
                                      <p:to>
                                        <p:strVal val="hidden"/>
                                      </p:to>
                                    </p:se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fade">
                                      <p:cBhvr>
                                        <p:cTn id="36" dur="500"/>
                                        <p:tgtEl>
                                          <p:spTgt spid="3">
                                            <p:txEl>
                                              <p:pRg st="3" end="3"/>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par>
                                <p:cTn id="43" presetID="10" presetClass="entr" presetSubtype="0"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0000" y="374292"/>
            <a:ext cx="10272000" cy="763600"/>
          </a:xfrm>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TEA – Critério B (DSM-5)</a:t>
            </a:r>
          </a:p>
        </p:txBody>
      </p:sp>
      <p:sp>
        <p:nvSpPr>
          <p:cNvPr id="3" name="Espaço Reservado para Conteúdo 2"/>
          <p:cNvSpPr>
            <a:spLocks noGrp="1"/>
          </p:cNvSpPr>
          <p:nvPr>
            <p:ph type="body" idx="1"/>
          </p:nvPr>
        </p:nvSpPr>
        <p:spPr>
          <a:xfrm>
            <a:off x="885825" y="1394318"/>
            <a:ext cx="10477499" cy="4735600"/>
          </a:xfrm>
        </p:spPr>
        <p:txBody>
          <a:bodyPr>
            <a:normAutofit lnSpcReduction="10000"/>
          </a:bodyPr>
          <a:lstStyle/>
          <a:p>
            <a:r>
              <a:rPr lang="pt-BR"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2) Adesão inflexível a rotinas/regras:</a:t>
            </a:r>
            <a:r>
              <a:rPr lang="pt-BR" b="1" dirty="0">
                <a:solidFill>
                  <a:srgbClr val="FFC000"/>
                </a:solidFill>
                <a:latin typeface="Calibri" panose="020F0502020204030204" pitchFamily="34" charset="0"/>
                <a:ea typeface="Calibri" panose="020F0502020204030204" pitchFamily="34" charset="0"/>
                <a:cs typeface="Calibri" panose="020F0502020204030204" pitchFamily="34" charset="0"/>
              </a:rPr>
              <a:t> </a:t>
            </a:r>
            <a:r>
              <a:rPr lang="pt-BR" sz="2000" dirty="0">
                <a:solidFill>
                  <a:schemeClr val="bg1"/>
                </a:solidFill>
                <a:latin typeface="Calibri" panose="020F0502020204030204" pitchFamily="34" charset="0"/>
                <a:ea typeface="Calibri" panose="020F0502020204030204" pitchFamily="34" charset="0"/>
                <a:cs typeface="Calibri" panose="020F0502020204030204" pitchFamily="34" charset="0"/>
              </a:rPr>
              <a:t>Resistência extrema a pequenas mudanças, rigidez quanto a regras</a:t>
            </a:r>
          </a:p>
          <a:p>
            <a:endParaRPr lang="pt-BR"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pt-BR"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pt-BR"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pt-BR" sz="1200" dirty="0">
              <a:latin typeface="Calibri" panose="020F0502020204030204" pitchFamily="34" charset="0"/>
              <a:ea typeface="Calibri" panose="020F0502020204030204" pitchFamily="34" charset="0"/>
              <a:cs typeface="Calibri" panose="020F0502020204030204" pitchFamily="34" charset="0"/>
            </a:endParaRPr>
          </a:p>
          <a:p>
            <a:endParaRPr lang="pt-BR" sz="1200" dirty="0">
              <a:latin typeface="Calibri" panose="020F0502020204030204" pitchFamily="34" charset="0"/>
              <a:ea typeface="Calibri" panose="020F0502020204030204" pitchFamily="34" charset="0"/>
              <a:cs typeface="Calibri" panose="020F0502020204030204" pitchFamily="34" charset="0"/>
            </a:endParaRPr>
          </a:p>
          <a:p>
            <a:endParaRPr lang="pt-BR" sz="1200" dirty="0">
              <a:latin typeface="Calibri" panose="020F0502020204030204" pitchFamily="34" charset="0"/>
              <a:ea typeface="Calibri" panose="020F0502020204030204" pitchFamily="34" charset="0"/>
              <a:cs typeface="Calibri" panose="020F0502020204030204" pitchFamily="34" charset="0"/>
            </a:endParaRPr>
          </a:p>
          <a:p>
            <a:endParaRPr lang="pt-BR" sz="1200" dirty="0">
              <a:latin typeface="Calibri" panose="020F0502020204030204" pitchFamily="34" charset="0"/>
              <a:ea typeface="Calibri" panose="020F0502020204030204" pitchFamily="34" charset="0"/>
              <a:cs typeface="Calibri" panose="020F0502020204030204" pitchFamily="34" charset="0"/>
            </a:endParaRPr>
          </a:p>
          <a:p>
            <a:endParaRPr lang="pt-BR" sz="1200" dirty="0">
              <a:latin typeface="Calibri" panose="020F0502020204030204" pitchFamily="34" charset="0"/>
              <a:ea typeface="Calibri" panose="020F0502020204030204" pitchFamily="34" charset="0"/>
              <a:cs typeface="Calibri" panose="020F0502020204030204" pitchFamily="34" charset="0"/>
            </a:endParaRPr>
          </a:p>
          <a:p>
            <a:r>
              <a:rPr lang="pt-BR"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2) Padrões restritos de comportamento:</a:t>
            </a:r>
            <a:r>
              <a:rPr lang="pt-BR" b="1" dirty="0">
                <a:solidFill>
                  <a:srgbClr val="FFC000"/>
                </a:solidFill>
                <a:latin typeface="Calibri" panose="020F0502020204030204" pitchFamily="34" charset="0"/>
                <a:ea typeface="Calibri" panose="020F0502020204030204" pitchFamily="34" charset="0"/>
                <a:cs typeface="Calibri" panose="020F0502020204030204" pitchFamily="34" charset="0"/>
              </a:rPr>
              <a:t> </a:t>
            </a:r>
            <a:r>
              <a:rPr lang="pt-BR" sz="2000" dirty="0">
                <a:solidFill>
                  <a:schemeClr val="bg1"/>
                </a:solidFill>
                <a:latin typeface="Calibri" panose="020F0502020204030204" pitchFamily="34" charset="0"/>
                <a:ea typeface="Calibri" panose="020F0502020204030204" pitchFamily="34" charset="0"/>
                <a:cs typeface="Calibri" panose="020F0502020204030204" pitchFamily="34" charset="0"/>
              </a:rPr>
              <a:t>comportamentos ritualizados (ex.: perguntas repetitivas, percorrer um mesmo perímetro...)</a:t>
            </a:r>
          </a:p>
          <a:p>
            <a:pPr lvl="1" fontAlgn="ctr"/>
            <a:endParaRPr lang="pt-BR" sz="1800" dirty="0">
              <a:latin typeface="Calibri" panose="020F0502020204030204" pitchFamily="34" charset="0"/>
              <a:ea typeface="Calibri" panose="020F0502020204030204" pitchFamily="34" charset="0"/>
              <a:cs typeface="Calibri" panose="020F0502020204030204" pitchFamily="34" charset="0"/>
            </a:endParaRPr>
          </a:p>
        </p:txBody>
      </p:sp>
      <p:pic>
        <p:nvPicPr>
          <p:cNvPr id="10" name="Imagem 9">
            <a:extLst>
              <a:ext uri="{FF2B5EF4-FFF2-40B4-BE49-F238E27FC236}">
                <a16:creationId xmlns:a16="http://schemas.microsoft.com/office/drawing/2014/main" id="{5E917F9C-1505-BCA8-FA6E-F43124B9A0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0" y="2545468"/>
            <a:ext cx="3387084" cy="1855010"/>
          </a:xfrm>
          <a:prstGeom prst="roundRect">
            <a:avLst>
              <a:gd name="adj" fmla="val 8594"/>
            </a:avLst>
          </a:prstGeom>
          <a:solidFill>
            <a:srgbClr val="FFFFFF">
              <a:shade val="85000"/>
            </a:srgbClr>
          </a:solidFill>
          <a:ln>
            <a:noFill/>
          </a:ln>
          <a:effectLst/>
        </p:spPr>
      </p:pic>
      <p:pic>
        <p:nvPicPr>
          <p:cNvPr id="13" name="Imagem 12">
            <a:extLst>
              <a:ext uri="{FF2B5EF4-FFF2-40B4-BE49-F238E27FC236}">
                <a16:creationId xmlns:a16="http://schemas.microsoft.com/office/drawing/2014/main" id="{7C6AF464-2C21-1044-923B-1146808AD6BD}"/>
              </a:ext>
            </a:extLst>
          </p:cNvPr>
          <p:cNvPicPr>
            <a:picLocks noChangeAspect="1"/>
          </p:cNvPicPr>
          <p:nvPr/>
        </p:nvPicPr>
        <p:blipFill>
          <a:blip r:embed="rId4"/>
          <a:stretch>
            <a:fillRect/>
          </a:stretch>
        </p:blipFill>
        <p:spPr>
          <a:xfrm>
            <a:off x="5783447" y="2579306"/>
            <a:ext cx="2036578" cy="1971615"/>
          </a:xfrm>
          <a:prstGeom prst="roundRect">
            <a:avLst>
              <a:gd name="adj" fmla="val 8594"/>
            </a:avLst>
          </a:prstGeom>
          <a:solidFill>
            <a:srgbClr val="FFFFFF">
              <a:shade val="85000"/>
            </a:srgbClr>
          </a:solidFill>
          <a:ln>
            <a:noFill/>
          </a:ln>
          <a:effectLst/>
        </p:spPr>
      </p:pic>
      <p:pic>
        <p:nvPicPr>
          <p:cNvPr id="15" name="Imagem 14">
            <a:extLst>
              <a:ext uri="{FF2B5EF4-FFF2-40B4-BE49-F238E27FC236}">
                <a16:creationId xmlns:a16="http://schemas.microsoft.com/office/drawing/2014/main" id="{F1A3A99A-6716-E6FF-A27D-69FFDFEE84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1897" y="2549712"/>
            <a:ext cx="2036578" cy="2036578"/>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625999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E023E07D-C748-D8C9-4160-37F5C23CE172}"/>
              </a:ext>
            </a:extLst>
          </p:cNvPr>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Transtornos do neurodesenvolvimento</a:t>
            </a:r>
          </a:p>
        </p:txBody>
      </p:sp>
      <p:sp>
        <p:nvSpPr>
          <p:cNvPr id="6" name="Espaço Reservado para Texto 5">
            <a:extLst>
              <a:ext uri="{FF2B5EF4-FFF2-40B4-BE49-F238E27FC236}">
                <a16:creationId xmlns:a16="http://schemas.microsoft.com/office/drawing/2014/main" id="{ACC7BEBC-C384-8D4A-B5AC-ADB217E4B36A}"/>
              </a:ext>
            </a:extLst>
          </p:cNvPr>
          <p:cNvSpPr>
            <a:spLocks noGrp="1"/>
          </p:cNvSpPr>
          <p:nvPr>
            <p:ph type="body" idx="1"/>
          </p:nvPr>
        </p:nvSpPr>
        <p:spPr>
          <a:xfrm>
            <a:off x="973885" y="1970315"/>
            <a:ext cx="6322543" cy="4648200"/>
          </a:xfrm>
        </p:spPr>
        <p:txBody>
          <a:bodyPr/>
          <a:lstStyle/>
          <a:p>
            <a:r>
              <a:rPr lang="pt-BR" dirty="0">
                <a:latin typeface="Calibri" panose="020F0502020204030204" pitchFamily="34" charset="0"/>
                <a:ea typeface="Calibri" panose="020F0502020204030204" pitchFamily="34" charset="0"/>
                <a:cs typeface="Calibri" panose="020F0502020204030204" pitchFamily="34" charset="0"/>
              </a:rPr>
              <a:t>Grupo de transtornos com início no período do desenvolvimento</a:t>
            </a:r>
          </a:p>
          <a:p>
            <a:endParaRPr lang="pt-BR" dirty="0">
              <a:latin typeface="Calibri" panose="020F0502020204030204" pitchFamily="34" charset="0"/>
              <a:ea typeface="Calibri" panose="020F0502020204030204" pitchFamily="34" charset="0"/>
              <a:cs typeface="Calibri" panose="020F0502020204030204" pitchFamily="34" charset="0"/>
            </a:endParaRPr>
          </a:p>
          <a:p>
            <a:r>
              <a:rPr lang="pt-BR" dirty="0">
                <a:latin typeface="Calibri" panose="020F0502020204030204" pitchFamily="34" charset="0"/>
                <a:ea typeface="Calibri" panose="020F0502020204030204" pitchFamily="34" charset="0"/>
                <a:cs typeface="Calibri" panose="020F0502020204030204" pitchFamily="34" charset="0"/>
              </a:rPr>
              <a:t>Em geral, manifestam-se na idade pré-escolar</a:t>
            </a:r>
          </a:p>
          <a:p>
            <a:endParaRPr lang="pt-BR" dirty="0">
              <a:latin typeface="Calibri" panose="020F0502020204030204" pitchFamily="34" charset="0"/>
              <a:ea typeface="Calibri" panose="020F0502020204030204" pitchFamily="34" charset="0"/>
              <a:cs typeface="Calibri" panose="020F0502020204030204" pitchFamily="34" charset="0"/>
            </a:endParaRPr>
          </a:p>
          <a:p>
            <a:r>
              <a:rPr lang="pt-BR" dirty="0">
                <a:latin typeface="Calibri" panose="020F0502020204030204" pitchFamily="34" charset="0"/>
                <a:ea typeface="Calibri" panose="020F0502020204030204" pitchFamily="34" charset="0"/>
                <a:cs typeface="Calibri" panose="020F0502020204030204" pitchFamily="34" charset="0"/>
              </a:rPr>
              <a:t>Podem só ser diagnosticados na idade adulta</a:t>
            </a:r>
          </a:p>
        </p:txBody>
      </p:sp>
      <p:grpSp>
        <p:nvGrpSpPr>
          <p:cNvPr id="23" name="Google Shape;765;p37">
            <a:extLst>
              <a:ext uri="{FF2B5EF4-FFF2-40B4-BE49-F238E27FC236}">
                <a16:creationId xmlns:a16="http://schemas.microsoft.com/office/drawing/2014/main" id="{2A24849A-ACC7-EE02-BF11-AD48EB479036}"/>
              </a:ext>
            </a:extLst>
          </p:cNvPr>
          <p:cNvGrpSpPr/>
          <p:nvPr/>
        </p:nvGrpSpPr>
        <p:grpSpPr>
          <a:xfrm>
            <a:off x="7598169" y="2024742"/>
            <a:ext cx="1553302" cy="5567290"/>
            <a:chOff x="3030675" y="511650"/>
            <a:chExt cx="1705400" cy="6431275"/>
          </a:xfrm>
        </p:grpSpPr>
        <p:sp>
          <p:nvSpPr>
            <p:cNvPr id="24" name="Google Shape;766;p37">
              <a:extLst>
                <a:ext uri="{FF2B5EF4-FFF2-40B4-BE49-F238E27FC236}">
                  <a16:creationId xmlns:a16="http://schemas.microsoft.com/office/drawing/2014/main" id="{44C37BB8-D279-511A-92D7-CFE29AE7DFA9}"/>
                </a:ext>
              </a:extLst>
            </p:cNvPr>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5" name="Google Shape;767;p37">
              <a:extLst>
                <a:ext uri="{FF2B5EF4-FFF2-40B4-BE49-F238E27FC236}">
                  <a16:creationId xmlns:a16="http://schemas.microsoft.com/office/drawing/2014/main" id="{B856396C-DE80-F70E-74CD-5436FD1F38BD}"/>
                </a:ext>
              </a:extLst>
            </p:cNvPr>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6" name="Google Shape;768;p37">
              <a:extLst>
                <a:ext uri="{FF2B5EF4-FFF2-40B4-BE49-F238E27FC236}">
                  <a16:creationId xmlns:a16="http://schemas.microsoft.com/office/drawing/2014/main" id="{FCA6C201-B79E-19C0-7E0C-EBD44AF24E87}"/>
                </a:ext>
              </a:extLst>
            </p:cNvPr>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7" name="Google Shape;769;p37">
              <a:extLst>
                <a:ext uri="{FF2B5EF4-FFF2-40B4-BE49-F238E27FC236}">
                  <a16:creationId xmlns:a16="http://schemas.microsoft.com/office/drawing/2014/main" id="{EE5DEB8A-DB57-06D1-FBE9-938CFE7EA222}"/>
                </a:ext>
              </a:extLst>
            </p:cNvPr>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8" name="Google Shape;770;p37">
              <a:extLst>
                <a:ext uri="{FF2B5EF4-FFF2-40B4-BE49-F238E27FC236}">
                  <a16:creationId xmlns:a16="http://schemas.microsoft.com/office/drawing/2014/main" id="{8E597236-95DE-D956-254F-17CC0BFD1BCB}"/>
                </a:ext>
              </a:extLst>
            </p:cNvPr>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9" name="Google Shape;771;p37">
              <a:extLst>
                <a:ext uri="{FF2B5EF4-FFF2-40B4-BE49-F238E27FC236}">
                  <a16:creationId xmlns:a16="http://schemas.microsoft.com/office/drawing/2014/main" id="{9A141B3B-4B2B-AA23-B31A-AA5183CD7683}"/>
                </a:ext>
              </a:extLst>
            </p:cNvPr>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0" name="Google Shape;772;p37">
              <a:extLst>
                <a:ext uri="{FF2B5EF4-FFF2-40B4-BE49-F238E27FC236}">
                  <a16:creationId xmlns:a16="http://schemas.microsoft.com/office/drawing/2014/main" id="{FE9DE224-3F94-4484-76D6-E0102F0B3419}"/>
                </a:ext>
              </a:extLst>
            </p:cNvPr>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1" name="Google Shape;773;p37">
              <a:extLst>
                <a:ext uri="{FF2B5EF4-FFF2-40B4-BE49-F238E27FC236}">
                  <a16:creationId xmlns:a16="http://schemas.microsoft.com/office/drawing/2014/main" id="{891D2950-7739-40E0-5553-245CA5BA5B94}"/>
                </a:ext>
              </a:extLst>
            </p:cNvPr>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 name="Google Shape;774;p37">
              <a:extLst>
                <a:ext uri="{FF2B5EF4-FFF2-40B4-BE49-F238E27FC236}">
                  <a16:creationId xmlns:a16="http://schemas.microsoft.com/office/drawing/2014/main" id="{58405B24-8362-A987-D82B-B86B740A6467}"/>
                </a:ext>
              </a:extLst>
            </p:cNvPr>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3" name="Google Shape;775;p37">
              <a:extLst>
                <a:ext uri="{FF2B5EF4-FFF2-40B4-BE49-F238E27FC236}">
                  <a16:creationId xmlns:a16="http://schemas.microsoft.com/office/drawing/2014/main" id="{E0417F13-C7FC-C36D-BC55-7BB03F9785A9}"/>
                </a:ext>
              </a:extLst>
            </p:cNvPr>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4" name="Google Shape;776;p37">
              <a:extLst>
                <a:ext uri="{FF2B5EF4-FFF2-40B4-BE49-F238E27FC236}">
                  <a16:creationId xmlns:a16="http://schemas.microsoft.com/office/drawing/2014/main" id="{381B18D9-D587-F6FF-10F5-E8E49614AB13}"/>
                </a:ext>
              </a:extLst>
            </p:cNvPr>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5" name="Google Shape;777;p37">
              <a:extLst>
                <a:ext uri="{FF2B5EF4-FFF2-40B4-BE49-F238E27FC236}">
                  <a16:creationId xmlns:a16="http://schemas.microsoft.com/office/drawing/2014/main" id="{62E861C1-F6A9-DA1C-8BC6-77D09F4B7B35}"/>
                </a:ext>
              </a:extLst>
            </p:cNvPr>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 name="Google Shape;778;p37">
              <a:extLst>
                <a:ext uri="{FF2B5EF4-FFF2-40B4-BE49-F238E27FC236}">
                  <a16:creationId xmlns:a16="http://schemas.microsoft.com/office/drawing/2014/main" id="{2E264FCA-5714-A4C4-DF5D-8D645E17805B}"/>
                </a:ext>
              </a:extLst>
            </p:cNvPr>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7" name="Google Shape;779;p37">
              <a:extLst>
                <a:ext uri="{FF2B5EF4-FFF2-40B4-BE49-F238E27FC236}">
                  <a16:creationId xmlns:a16="http://schemas.microsoft.com/office/drawing/2014/main" id="{9493A147-8765-16D4-30C1-34C6979F8F62}"/>
                </a:ext>
              </a:extLst>
            </p:cNvPr>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pic>
        <p:nvPicPr>
          <p:cNvPr id="7" name="Imagem 6">
            <a:extLst>
              <a:ext uri="{FF2B5EF4-FFF2-40B4-BE49-F238E27FC236}">
                <a16:creationId xmlns:a16="http://schemas.microsoft.com/office/drawing/2014/main" id="{248178A5-14BC-91C0-AEE8-EA9542F3B757}"/>
              </a:ext>
            </a:extLst>
          </p:cNvPr>
          <p:cNvPicPr>
            <a:picLocks noChangeAspect="1"/>
          </p:cNvPicPr>
          <p:nvPr/>
        </p:nvPicPr>
        <p:blipFill>
          <a:blip r:embed="rId3"/>
          <a:stretch>
            <a:fillRect/>
          </a:stretch>
        </p:blipFill>
        <p:spPr>
          <a:xfrm>
            <a:off x="8236194" y="2848342"/>
            <a:ext cx="3255756" cy="4019706"/>
          </a:xfrm>
          <a:prstGeom prst="round2SameRect">
            <a:avLst>
              <a:gd name="adj1" fmla="val 50000"/>
              <a:gd name="adj2" fmla="val 0"/>
            </a:avLst>
          </a:prstGeom>
        </p:spPr>
      </p:pic>
    </p:spTree>
    <p:extLst>
      <p:ext uri="{BB962C8B-B14F-4D97-AF65-F5344CB8AC3E}">
        <p14:creationId xmlns:p14="http://schemas.microsoft.com/office/powerpoint/2010/main" val="1254353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0000" y="374292"/>
            <a:ext cx="10272000" cy="763600"/>
          </a:xfrm>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TEA – Critério B (DSM-5)</a:t>
            </a:r>
          </a:p>
        </p:txBody>
      </p:sp>
      <p:sp>
        <p:nvSpPr>
          <p:cNvPr id="3" name="Espaço Reservado para Conteúdo 2"/>
          <p:cNvSpPr>
            <a:spLocks noGrp="1"/>
          </p:cNvSpPr>
          <p:nvPr>
            <p:ph type="body" idx="1"/>
          </p:nvPr>
        </p:nvSpPr>
        <p:spPr>
          <a:xfrm>
            <a:off x="885825" y="1327643"/>
            <a:ext cx="10477499" cy="4735600"/>
          </a:xfrm>
        </p:spPr>
        <p:txBody>
          <a:bodyPr>
            <a:normAutofit/>
          </a:bodyPr>
          <a:lstStyle/>
          <a:p>
            <a:pPr algn="just"/>
            <a:r>
              <a:rPr lang="pt-BR"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3) Interesses fixos, restritos e anormalmente intensos:</a:t>
            </a:r>
            <a:r>
              <a:rPr lang="pt-BR" b="1" dirty="0">
                <a:solidFill>
                  <a:srgbClr val="FFC000"/>
                </a:solidFill>
                <a:latin typeface="Calibri" panose="020F0502020204030204" pitchFamily="34" charset="0"/>
                <a:ea typeface="Calibri" panose="020F0502020204030204" pitchFamily="34" charset="0"/>
                <a:cs typeface="Calibri" panose="020F0502020204030204" pitchFamily="34" charset="0"/>
              </a:rPr>
              <a:t> </a:t>
            </a:r>
            <a:r>
              <a:rPr lang="pt-BR" sz="2000" dirty="0">
                <a:solidFill>
                  <a:schemeClr val="bg1"/>
                </a:solidFill>
                <a:latin typeface="Calibri" panose="020F0502020204030204" pitchFamily="34" charset="0"/>
                <a:ea typeface="Calibri" panose="020F0502020204030204" pitchFamily="34" charset="0"/>
                <a:cs typeface="Calibri" panose="020F0502020204030204" pitchFamily="34" charset="0"/>
              </a:rPr>
              <a:t>Conhecimento excessivamente aprofundado/específico, dificuldade em falar de outros tópicos, angústia quando interrompidos</a:t>
            </a:r>
          </a:p>
          <a:p>
            <a:pPr marL="186262" indent="0">
              <a:buNone/>
            </a:pPr>
            <a:endParaRPr lang="pt-BR"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Imagem 4">
            <a:extLst>
              <a:ext uri="{FF2B5EF4-FFF2-40B4-BE49-F238E27FC236}">
                <a16:creationId xmlns:a16="http://schemas.microsoft.com/office/drawing/2014/main" id="{6802CD09-71DA-7368-061C-B29DE5EA78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414" y="2942949"/>
            <a:ext cx="2719185" cy="1609238"/>
          </a:xfrm>
          <a:prstGeom prst="roundRect">
            <a:avLst>
              <a:gd name="adj" fmla="val 8594"/>
            </a:avLst>
          </a:prstGeom>
          <a:solidFill>
            <a:srgbClr val="FFFFFF">
              <a:shade val="85000"/>
            </a:srgbClr>
          </a:solidFill>
          <a:ln>
            <a:noFill/>
          </a:ln>
          <a:effectLst/>
        </p:spPr>
      </p:pic>
      <p:pic>
        <p:nvPicPr>
          <p:cNvPr id="11" name="Imagem 10">
            <a:extLst>
              <a:ext uri="{FF2B5EF4-FFF2-40B4-BE49-F238E27FC236}">
                <a16:creationId xmlns:a16="http://schemas.microsoft.com/office/drawing/2014/main" id="{70DBE23B-5584-60EF-4A75-0BBCCA57B6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0351" y="4740633"/>
            <a:ext cx="2841818" cy="1812790"/>
          </a:xfrm>
          <a:prstGeom prst="roundRect">
            <a:avLst>
              <a:gd name="adj" fmla="val 8594"/>
            </a:avLst>
          </a:prstGeom>
          <a:solidFill>
            <a:srgbClr val="FFFFFF">
              <a:shade val="85000"/>
            </a:srgbClr>
          </a:solidFill>
          <a:ln>
            <a:noFill/>
          </a:ln>
          <a:effectLst/>
        </p:spPr>
      </p:pic>
      <p:pic>
        <p:nvPicPr>
          <p:cNvPr id="17" name="Imagem 16">
            <a:extLst>
              <a:ext uri="{FF2B5EF4-FFF2-40B4-BE49-F238E27FC236}">
                <a16:creationId xmlns:a16="http://schemas.microsoft.com/office/drawing/2014/main" id="{7EEEC18A-53C3-62A7-8222-D4D60D8627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3038" y="2916886"/>
            <a:ext cx="2841818" cy="1609238"/>
          </a:xfrm>
          <a:prstGeom prst="roundRect">
            <a:avLst>
              <a:gd name="adj" fmla="val 8594"/>
            </a:avLst>
          </a:prstGeom>
          <a:solidFill>
            <a:srgbClr val="FFFFFF">
              <a:shade val="85000"/>
            </a:srgbClr>
          </a:solidFill>
          <a:ln>
            <a:noFill/>
          </a:ln>
          <a:effectLst/>
        </p:spPr>
      </p:pic>
      <p:pic>
        <p:nvPicPr>
          <p:cNvPr id="19" name="Imagem 18">
            <a:extLst>
              <a:ext uri="{FF2B5EF4-FFF2-40B4-BE49-F238E27FC236}">
                <a16:creationId xmlns:a16="http://schemas.microsoft.com/office/drawing/2014/main" id="{07C8F121-1006-AB06-0DE9-B2C8BCE7EE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57796" y="2890824"/>
            <a:ext cx="2492045" cy="1661363"/>
          </a:xfrm>
          <a:prstGeom prst="roundRect">
            <a:avLst>
              <a:gd name="adj" fmla="val 8594"/>
            </a:avLst>
          </a:prstGeom>
          <a:solidFill>
            <a:srgbClr val="FFFFFF">
              <a:shade val="85000"/>
            </a:srgbClr>
          </a:solidFill>
          <a:ln>
            <a:noFill/>
          </a:ln>
          <a:effectLst/>
        </p:spPr>
      </p:pic>
      <p:pic>
        <p:nvPicPr>
          <p:cNvPr id="4" name="Imagem 3" descr="Pathways.org | Activities for Baby Using Everyday Household Items">
            <a:extLst>
              <a:ext uri="{FF2B5EF4-FFF2-40B4-BE49-F238E27FC236}">
                <a16:creationId xmlns:a16="http://schemas.microsoft.com/office/drawing/2014/main" id="{B7302E55-B37E-6453-E6C3-EC6E61BEA3FB}"/>
              </a:ext>
            </a:extLst>
          </p:cNvPr>
          <p:cNvPicPr>
            <a:picLocks noChangeAspect="1"/>
          </p:cNvPicPr>
          <p:nvPr/>
        </p:nvPicPr>
        <p:blipFill>
          <a:blip r:embed="rId7"/>
          <a:stretch>
            <a:fillRect/>
          </a:stretch>
        </p:blipFill>
        <p:spPr>
          <a:xfrm>
            <a:off x="3568521" y="4744166"/>
            <a:ext cx="2692778" cy="180925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670033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0000" y="374292"/>
            <a:ext cx="10272000" cy="763600"/>
          </a:xfrm>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TEA – Critério B (DSM-5)</a:t>
            </a:r>
          </a:p>
        </p:txBody>
      </p:sp>
      <p:sp>
        <p:nvSpPr>
          <p:cNvPr id="3" name="Espaço Reservado para Conteúdo 2"/>
          <p:cNvSpPr>
            <a:spLocks noGrp="1"/>
          </p:cNvSpPr>
          <p:nvPr>
            <p:ph type="body" idx="1"/>
          </p:nvPr>
        </p:nvSpPr>
        <p:spPr>
          <a:xfrm>
            <a:off x="885825" y="1327643"/>
            <a:ext cx="10477499" cy="4735600"/>
          </a:xfrm>
        </p:spPr>
        <p:txBody>
          <a:bodyPr>
            <a:normAutofit/>
          </a:bodyPr>
          <a:lstStyle/>
          <a:p>
            <a:pPr algn="just"/>
            <a:r>
              <a:rPr lang="pt-BR" sz="20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4) Hiper/</a:t>
            </a:r>
            <a:r>
              <a:rPr lang="pt-BR" sz="2000" b="1" dirty="0" err="1">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hiporreatividade</a:t>
            </a:r>
            <a:r>
              <a:rPr lang="pt-BR" sz="20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 a estímulos sensoriais:</a:t>
            </a:r>
            <a:r>
              <a:rPr lang="pt-BR" sz="2000" dirty="0">
                <a:solidFill>
                  <a:schemeClr val="bg1"/>
                </a:solidFill>
                <a:latin typeface="Calibri" panose="020F0502020204030204" pitchFamily="34" charset="0"/>
                <a:ea typeface="Calibri" panose="020F0502020204030204" pitchFamily="34" charset="0"/>
                <a:cs typeface="Calibri" panose="020F0502020204030204" pitchFamily="34" charset="0"/>
              </a:rPr>
              <a:t> Sons, texturas...</a:t>
            </a:r>
            <a:endParaRPr lang="pt-BR" sz="20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endParaRPr>
          </a:p>
          <a:p>
            <a:pPr algn="just"/>
            <a:endParaRPr lang="pt-BR" sz="20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endParaRPr>
          </a:p>
          <a:p>
            <a:pPr algn="just"/>
            <a:endParaRPr lang="pt-BR" sz="20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endParaRPr>
          </a:p>
          <a:p>
            <a:pPr algn="just"/>
            <a:endParaRPr lang="pt-BR" sz="20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endParaRPr>
          </a:p>
          <a:p>
            <a:pPr algn="just"/>
            <a:endParaRPr lang="pt-BR" sz="20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endParaRPr>
          </a:p>
          <a:p>
            <a:pPr algn="just"/>
            <a:endParaRPr lang="pt-BR"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endParaRPr>
          </a:p>
          <a:p>
            <a:pPr algn="just"/>
            <a:r>
              <a:rPr lang="pt-BR" sz="20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4) Interesse incomum por aspectos sensoriais do ambiente:</a:t>
            </a:r>
            <a:endParaRPr lang="pt-BR"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Imagem 5">
            <a:extLst>
              <a:ext uri="{FF2B5EF4-FFF2-40B4-BE49-F238E27FC236}">
                <a16:creationId xmlns:a16="http://schemas.microsoft.com/office/drawing/2014/main" id="{17D071B5-D410-268D-3E27-DA5884F5FC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059" y="2205752"/>
            <a:ext cx="2200297" cy="1617218"/>
          </a:xfrm>
          <a:prstGeom prst="roundRect">
            <a:avLst>
              <a:gd name="adj" fmla="val 8594"/>
            </a:avLst>
          </a:prstGeom>
          <a:solidFill>
            <a:srgbClr val="FFFFFF">
              <a:shade val="85000"/>
            </a:srgbClr>
          </a:solidFill>
          <a:ln>
            <a:noFill/>
          </a:ln>
          <a:effectLst/>
        </p:spPr>
      </p:pic>
      <p:pic>
        <p:nvPicPr>
          <p:cNvPr id="8" name="Imagem 7">
            <a:extLst>
              <a:ext uri="{FF2B5EF4-FFF2-40B4-BE49-F238E27FC236}">
                <a16:creationId xmlns:a16="http://schemas.microsoft.com/office/drawing/2014/main" id="{A7D234E2-9DED-C6BF-1DD6-D2B11304EB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4283" y="2206839"/>
            <a:ext cx="2936921" cy="1652018"/>
          </a:xfrm>
          <a:prstGeom prst="roundRect">
            <a:avLst>
              <a:gd name="adj" fmla="val 8594"/>
            </a:avLst>
          </a:prstGeom>
          <a:solidFill>
            <a:srgbClr val="FFFFFF">
              <a:shade val="85000"/>
            </a:srgbClr>
          </a:solidFill>
          <a:ln>
            <a:noFill/>
          </a:ln>
          <a:effectLst/>
        </p:spPr>
      </p:pic>
      <p:pic>
        <p:nvPicPr>
          <p:cNvPr id="13" name="Imagem 12">
            <a:extLst>
              <a:ext uri="{FF2B5EF4-FFF2-40B4-BE49-F238E27FC236}">
                <a16:creationId xmlns:a16="http://schemas.microsoft.com/office/drawing/2014/main" id="{759CC9C8-7804-E002-7555-4CDC86B4F1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0131" y="2002290"/>
            <a:ext cx="1312883" cy="1979221"/>
          </a:xfrm>
          <a:prstGeom prst="roundRect">
            <a:avLst>
              <a:gd name="adj" fmla="val 8594"/>
            </a:avLst>
          </a:prstGeom>
          <a:solidFill>
            <a:srgbClr val="FFFFFF">
              <a:shade val="85000"/>
            </a:srgbClr>
          </a:solidFill>
          <a:ln>
            <a:noFill/>
          </a:ln>
          <a:effectLst/>
        </p:spPr>
      </p:pic>
      <p:pic>
        <p:nvPicPr>
          <p:cNvPr id="15" name="Imagem 14">
            <a:extLst>
              <a:ext uri="{FF2B5EF4-FFF2-40B4-BE49-F238E27FC236}">
                <a16:creationId xmlns:a16="http://schemas.microsoft.com/office/drawing/2014/main" id="{7C84412E-919F-EA49-C956-07818E97FF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1941" y="2002290"/>
            <a:ext cx="1946994" cy="1946994"/>
          </a:xfrm>
          <a:prstGeom prst="roundRect">
            <a:avLst>
              <a:gd name="adj" fmla="val 8594"/>
            </a:avLst>
          </a:prstGeom>
          <a:solidFill>
            <a:srgbClr val="FFFFFF">
              <a:shade val="85000"/>
            </a:srgbClr>
          </a:solidFill>
          <a:ln>
            <a:noFill/>
          </a:ln>
          <a:effectLst/>
        </p:spPr>
      </p:pic>
      <p:pic>
        <p:nvPicPr>
          <p:cNvPr id="18" name="Imagem 17">
            <a:extLst>
              <a:ext uri="{FF2B5EF4-FFF2-40B4-BE49-F238E27FC236}">
                <a16:creationId xmlns:a16="http://schemas.microsoft.com/office/drawing/2014/main" id="{50C7C646-EF77-9F18-6CFE-1DA5BCD8C6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25389" y="4919210"/>
            <a:ext cx="2876987" cy="1618305"/>
          </a:xfrm>
          <a:prstGeom prst="roundRect">
            <a:avLst>
              <a:gd name="adj" fmla="val 8594"/>
            </a:avLst>
          </a:prstGeom>
          <a:solidFill>
            <a:srgbClr val="FFFFFF">
              <a:shade val="85000"/>
            </a:srgbClr>
          </a:solidFill>
          <a:ln>
            <a:noFill/>
          </a:ln>
          <a:effectLst/>
        </p:spPr>
      </p:pic>
      <p:pic>
        <p:nvPicPr>
          <p:cNvPr id="4" name="Imagem 3" descr="Things that Spin Science Center Activity - PreKinders Preschool Activities">
            <a:extLst>
              <a:ext uri="{FF2B5EF4-FFF2-40B4-BE49-F238E27FC236}">
                <a16:creationId xmlns:a16="http://schemas.microsoft.com/office/drawing/2014/main" id="{9C81219C-B931-9511-CA98-3C281714844C}"/>
              </a:ext>
            </a:extLst>
          </p:cNvPr>
          <p:cNvPicPr>
            <a:picLocks noChangeAspect="1"/>
          </p:cNvPicPr>
          <p:nvPr/>
        </p:nvPicPr>
        <p:blipFill>
          <a:blip r:embed="rId8"/>
          <a:stretch>
            <a:fillRect/>
          </a:stretch>
        </p:blipFill>
        <p:spPr>
          <a:xfrm>
            <a:off x="6477000" y="4917634"/>
            <a:ext cx="2514941" cy="167815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158520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latin typeface="Calibri" panose="020F0502020204030204" pitchFamily="34" charset="0"/>
                <a:ea typeface="Calibri" panose="020F0502020204030204" pitchFamily="34" charset="0"/>
                <a:cs typeface="Calibri" panose="020F0502020204030204" pitchFamily="34" charset="0"/>
              </a:rPr>
              <a:t>TEA – Diagnóstico (DSM-5)</a:t>
            </a:r>
          </a:p>
        </p:txBody>
      </p:sp>
      <p:sp>
        <p:nvSpPr>
          <p:cNvPr id="3" name="Espaço Reservado para Conteúdo 2"/>
          <p:cNvSpPr>
            <a:spLocks noGrp="1"/>
          </p:cNvSpPr>
          <p:nvPr>
            <p:ph type="body" idx="1"/>
          </p:nvPr>
        </p:nvSpPr>
        <p:spPr>
          <a:xfrm>
            <a:off x="960000" y="1783079"/>
            <a:ext cx="10272000" cy="4355653"/>
          </a:xfrm>
        </p:spPr>
        <p:txBody>
          <a:bodyPr>
            <a:normAutofit/>
          </a:bodyPr>
          <a:lstStyle/>
          <a:p>
            <a:r>
              <a:rPr lang="pt-BR" sz="25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Critério C:</a:t>
            </a:r>
            <a:r>
              <a:rPr lang="pt-BR" sz="2500" dirty="0">
                <a:solidFill>
                  <a:srgbClr val="FFC000"/>
                </a:solidFill>
                <a:latin typeface="Calibri" panose="020F0502020204030204" pitchFamily="34" charset="0"/>
                <a:ea typeface="Calibri" panose="020F0502020204030204" pitchFamily="34" charset="0"/>
                <a:cs typeface="Calibri" panose="020F0502020204030204" pitchFamily="34" charset="0"/>
              </a:rPr>
              <a:t> </a:t>
            </a:r>
            <a:r>
              <a:rPr lang="pt-BR" sz="2500" dirty="0">
                <a:latin typeface="Calibri" panose="020F0502020204030204" pitchFamily="34" charset="0"/>
                <a:ea typeface="Calibri" panose="020F0502020204030204" pitchFamily="34" charset="0"/>
                <a:cs typeface="Calibri" panose="020F0502020204030204" pitchFamily="34" charset="0"/>
              </a:rPr>
              <a:t>os sintomas devem estar presentes precocemente no desenvolvimento (mas podem não ser plenamente manifestos no início)</a:t>
            </a:r>
          </a:p>
          <a:p>
            <a:endParaRPr lang="pt-BR" sz="2500" dirty="0">
              <a:latin typeface="Calibri" panose="020F0502020204030204" pitchFamily="34" charset="0"/>
              <a:ea typeface="Calibri" panose="020F0502020204030204" pitchFamily="34" charset="0"/>
              <a:cs typeface="Calibri" panose="020F0502020204030204" pitchFamily="34" charset="0"/>
            </a:endParaRPr>
          </a:p>
          <a:p>
            <a:r>
              <a:rPr lang="pt-BR" sz="25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Critério D:</a:t>
            </a:r>
            <a:r>
              <a:rPr lang="pt-BR" sz="2500" dirty="0">
                <a:solidFill>
                  <a:srgbClr val="FFC000"/>
                </a:solidFill>
                <a:latin typeface="Calibri" panose="020F0502020204030204" pitchFamily="34" charset="0"/>
                <a:ea typeface="Calibri" panose="020F0502020204030204" pitchFamily="34" charset="0"/>
                <a:cs typeface="Calibri" panose="020F0502020204030204" pitchFamily="34" charset="0"/>
              </a:rPr>
              <a:t> </a:t>
            </a:r>
            <a:r>
              <a:rPr lang="pt-BR" sz="2500" dirty="0">
                <a:latin typeface="Calibri" panose="020F0502020204030204" pitchFamily="34" charset="0"/>
                <a:ea typeface="Calibri" panose="020F0502020204030204" pitchFamily="34" charset="0"/>
                <a:cs typeface="Calibri" panose="020F0502020204030204" pitchFamily="34" charset="0"/>
              </a:rPr>
              <a:t>prejuízo funcional significativo</a:t>
            </a:r>
          </a:p>
          <a:p>
            <a:endParaRPr lang="pt-BR" sz="2500" dirty="0">
              <a:latin typeface="Calibri" panose="020F0502020204030204" pitchFamily="34" charset="0"/>
              <a:ea typeface="Calibri" panose="020F0502020204030204" pitchFamily="34" charset="0"/>
              <a:cs typeface="Calibri" panose="020F0502020204030204" pitchFamily="34" charset="0"/>
            </a:endParaRPr>
          </a:p>
          <a:p>
            <a:r>
              <a:rPr lang="pt-BR" sz="2500"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Critério E:</a:t>
            </a:r>
            <a:r>
              <a:rPr lang="pt-BR" sz="2500" dirty="0">
                <a:solidFill>
                  <a:srgbClr val="FFC000"/>
                </a:solidFill>
                <a:latin typeface="Calibri" panose="020F0502020204030204" pitchFamily="34" charset="0"/>
                <a:ea typeface="Calibri" panose="020F0502020204030204" pitchFamily="34" charset="0"/>
                <a:cs typeface="Calibri" panose="020F0502020204030204" pitchFamily="34" charset="0"/>
              </a:rPr>
              <a:t> </a:t>
            </a:r>
            <a:r>
              <a:rPr lang="pt-BR" sz="2500" dirty="0">
                <a:latin typeface="Calibri" panose="020F0502020204030204" pitchFamily="34" charset="0"/>
                <a:ea typeface="Calibri" panose="020F0502020204030204" pitchFamily="34" charset="0"/>
                <a:cs typeface="Calibri" panose="020F0502020204030204" pitchFamily="34" charset="0"/>
              </a:rPr>
              <a:t>não é mais bem explicado por deficiência intelectual</a:t>
            </a:r>
          </a:p>
        </p:txBody>
      </p:sp>
    </p:spTree>
    <p:extLst>
      <p:ext uri="{BB962C8B-B14F-4D97-AF65-F5344CB8AC3E}">
        <p14:creationId xmlns:p14="http://schemas.microsoft.com/office/powerpoint/2010/main" val="3336423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DSM-5</a:t>
            </a:r>
          </a:p>
        </p:txBody>
      </p:sp>
      <p:sp>
        <p:nvSpPr>
          <p:cNvPr id="3" name="Espaço Reservado para Conteúdo 2"/>
          <p:cNvSpPr>
            <a:spLocks noGrp="1"/>
          </p:cNvSpPr>
          <p:nvPr>
            <p:ph type="body" idx="1"/>
          </p:nvPr>
        </p:nvSpPr>
        <p:spPr>
          <a:xfrm>
            <a:off x="960000" y="1356967"/>
            <a:ext cx="10272000" cy="4735600"/>
          </a:xfrm>
        </p:spPr>
        <p:txBody>
          <a:bodyPr>
            <a:normAutofit fontScale="92500" lnSpcReduction="20000"/>
          </a:bodyPr>
          <a:lstStyle/>
          <a:p>
            <a:pPr algn="just"/>
            <a:r>
              <a:rPr lang="pt-BR" b="1" dirty="0">
                <a:latin typeface="Calibri" panose="020F0502020204030204" pitchFamily="34" charset="0"/>
                <a:ea typeface="Calibri" panose="020F0502020204030204" pitchFamily="34" charset="0"/>
                <a:cs typeface="Calibri" panose="020F0502020204030204" pitchFamily="34" charset="0"/>
              </a:rPr>
              <a:t>Níveis de gravidade / necessidade de suporte</a:t>
            </a:r>
          </a:p>
          <a:p>
            <a:pPr algn="just"/>
            <a:endParaRPr lang="pt-BR" sz="1100" dirty="0">
              <a:latin typeface="Calibri" panose="020F0502020204030204" pitchFamily="34" charset="0"/>
              <a:ea typeface="Calibri" panose="020F0502020204030204" pitchFamily="34" charset="0"/>
              <a:cs typeface="Calibri" panose="020F0502020204030204" pitchFamily="34" charset="0"/>
            </a:endParaRPr>
          </a:p>
          <a:p>
            <a:pPr lvl="1" algn="just"/>
            <a:r>
              <a:rPr lang="pt-BR"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Nível 1:</a:t>
            </a:r>
            <a:r>
              <a:rPr lang="pt-BR" dirty="0">
                <a:latin typeface="Calibri" panose="020F0502020204030204" pitchFamily="34" charset="0"/>
                <a:ea typeface="Calibri" panose="020F0502020204030204" pitchFamily="34" charset="0"/>
                <a:cs typeface="Calibri" panose="020F0502020204030204" pitchFamily="34" charset="0"/>
              </a:rPr>
              <a:t> requer suporte (dificuldade para iniciar interações sociais e fazer amizades, inflexibilidade causa interferência no funcionamento)</a:t>
            </a:r>
          </a:p>
          <a:p>
            <a:pPr lvl="1" algn="just"/>
            <a:endParaRPr lang="pt-BR" dirty="0">
              <a:latin typeface="Calibri" panose="020F0502020204030204" pitchFamily="34" charset="0"/>
              <a:ea typeface="Calibri" panose="020F0502020204030204" pitchFamily="34" charset="0"/>
              <a:cs typeface="Calibri" panose="020F0502020204030204" pitchFamily="34" charset="0"/>
            </a:endParaRPr>
          </a:p>
          <a:p>
            <a:pPr lvl="1" algn="just"/>
            <a:r>
              <a:rPr lang="pt-BR"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Nível 2:</a:t>
            </a:r>
            <a:r>
              <a:rPr lang="pt-BR" dirty="0">
                <a:latin typeface="Calibri" panose="020F0502020204030204" pitchFamily="34" charset="0"/>
                <a:ea typeface="Calibri" panose="020F0502020204030204" pitchFamily="34" charset="0"/>
                <a:cs typeface="Calibri" panose="020F0502020204030204" pitchFamily="34" charset="0"/>
              </a:rPr>
              <a:t> requer suporte substancial (déficits acentuados de comunicação: iniciação limitada da interação e resposta anormal a interações que partem dos outros. Inflexibilidade e comportamentos repetitivos são frequentes)</a:t>
            </a:r>
          </a:p>
          <a:p>
            <a:pPr lvl="1" algn="just"/>
            <a:endParaRPr lang="pt-BR" dirty="0">
              <a:latin typeface="Calibri" panose="020F0502020204030204" pitchFamily="34" charset="0"/>
              <a:ea typeface="Calibri" panose="020F0502020204030204" pitchFamily="34" charset="0"/>
              <a:cs typeface="Calibri" panose="020F0502020204030204" pitchFamily="34" charset="0"/>
            </a:endParaRPr>
          </a:p>
          <a:p>
            <a:pPr lvl="1" algn="just"/>
            <a:r>
              <a:rPr lang="pt-BR"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Nível 3:</a:t>
            </a:r>
            <a:r>
              <a:rPr lang="pt-BR" dirty="0">
                <a:latin typeface="Calibri" panose="020F0502020204030204" pitchFamily="34" charset="0"/>
                <a:ea typeface="Calibri" panose="020F0502020204030204" pitchFamily="34" charset="0"/>
                <a:cs typeface="Calibri" panose="020F0502020204030204" pitchFamily="34" charset="0"/>
              </a:rPr>
              <a:t> requer apoio muito substancial (déficits severos de comunicação causam grave prejuízo do funcionamento, interação muito limitada, extrema dificuldade em lidar com mudanças)</a:t>
            </a:r>
          </a:p>
        </p:txBody>
      </p:sp>
    </p:spTree>
    <p:extLst>
      <p:ext uri="{BB962C8B-B14F-4D97-AF65-F5344CB8AC3E}">
        <p14:creationId xmlns:p14="http://schemas.microsoft.com/office/powerpoint/2010/main" val="366112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Detecção precoce</a:t>
            </a:r>
          </a:p>
        </p:txBody>
      </p:sp>
      <p:sp>
        <p:nvSpPr>
          <p:cNvPr id="3" name="Espaço Reservado para Conteúdo 2"/>
          <p:cNvSpPr>
            <a:spLocks noGrp="1"/>
          </p:cNvSpPr>
          <p:nvPr>
            <p:ph type="body" idx="1"/>
          </p:nvPr>
        </p:nvSpPr>
        <p:spPr>
          <a:xfrm>
            <a:off x="960000" y="1403133"/>
            <a:ext cx="10272000" cy="4735600"/>
          </a:xfrm>
        </p:spPr>
        <p:txBody>
          <a:bodyPr>
            <a:normAutofit lnSpcReduction="10000"/>
          </a:bodyPr>
          <a:lstStyle/>
          <a:p>
            <a:pPr lvl="1"/>
            <a:endParaRPr lang="pt-BR" sz="900" dirty="0">
              <a:latin typeface="Calibri" panose="020F0502020204030204" pitchFamily="34" charset="0"/>
              <a:ea typeface="Calibri" panose="020F0502020204030204" pitchFamily="34" charset="0"/>
              <a:cs typeface="Calibri" panose="020F0502020204030204" pitchFamily="34" charset="0"/>
            </a:endParaRPr>
          </a:p>
          <a:p>
            <a:r>
              <a:rPr lang="pt-BR" sz="2800" b="1" dirty="0">
                <a:latin typeface="Calibri" panose="020F0502020204030204" pitchFamily="34" charset="0"/>
                <a:ea typeface="Calibri" panose="020F0502020204030204" pitchFamily="34" charset="0"/>
                <a:cs typeface="Calibri" panose="020F0502020204030204" pitchFamily="34" charset="0"/>
              </a:rPr>
              <a:t>0-6 meses: </a:t>
            </a:r>
            <a:r>
              <a:rPr lang="pt-BR" sz="2800" dirty="0">
                <a:latin typeface="Calibri" panose="020F0502020204030204" pitchFamily="34" charset="0"/>
                <a:ea typeface="Calibri" panose="020F0502020204030204" pitchFamily="34" charset="0"/>
                <a:cs typeface="Calibri" panose="020F0502020204030204" pitchFamily="34" charset="0"/>
              </a:rPr>
              <a:t>atraso inespecífico no DNPM (ou normal)</a:t>
            </a:r>
          </a:p>
          <a:p>
            <a:endParaRPr lang="pt-BR" sz="2800" dirty="0">
              <a:latin typeface="Calibri" panose="020F0502020204030204" pitchFamily="34" charset="0"/>
              <a:ea typeface="Calibri" panose="020F0502020204030204" pitchFamily="34" charset="0"/>
              <a:cs typeface="Calibri" panose="020F0502020204030204" pitchFamily="34" charset="0"/>
            </a:endParaRPr>
          </a:p>
          <a:p>
            <a:r>
              <a:rPr lang="pt-BR" sz="2800" b="1" dirty="0">
                <a:latin typeface="Calibri" panose="020F0502020204030204" pitchFamily="34" charset="0"/>
                <a:ea typeface="Calibri" panose="020F0502020204030204" pitchFamily="34" charset="0"/>
                <a:cs typeface="Calibri" panose="020F0502020204030204" pitchFamily="34" charset="0"/>
              </a:rPr>
              <a:t>6-12 meses: </a:t>
            </a:r>
            <a:r>
              <a:rPr lang="pt-BR" sz="2800" dirty="0">
                <a:latin typeface="Calibri" panose="020F0502020204030204" pitchFamily="34" charset="0"/>
                <a:ea typeface="Calibri" panose="020F0502020204030204" pitchFamily="34" charset="0"/>
                <a:cs typeface="Calibri" panose="020F0502020204030204" pitchFamily="34" charset="0"/>
              </a:rPr>
              <a:t>déficits de interação social tornam-se aparentes</a:t>
            </a:r>
          </a:p>
          <a:p>
            <a:endParaRPr lang="pt-BR" sz="2800" dirty="0">
              <a:latin typeface="Calibri" panose="020F0502020204030204" pitchFamily="34" charset="0"/>
              <a:ea typeface="Calibri" panose="020F0502020204030204" pitchFamily="34" charset="0"/>
              <a:cs typeface="Calibri" panose="020F0502020204030204" pitchFamily="34" charset="0"/>
            </a:endParaRPr>
          </a:p>
          <a:p>
            <a:r>
              <a:rPr lang="pt-BR" sz="2800" b="1" dirty="0">
                <a:latin typeface="Calibri" panose="020F0502020204030204" pitchFamily="34" charset="0"/>
                <a:ea typeface="Calibri" panose="020F0502020204030204" pitchFamily="34" charset="0"/>
                <a:cs typeface="Calibri" panose="020F0502020204030204" pitchFamily="34" charset="0"/>
              </a:rPr>
              <a:t>2 anos:</a:t>
            </a:r>
            <a:r>
              <a:rPr lang="pt-BR" sz="2800" dirty="0">
                <a:latin typeface="Calibri" panose="020F0502020204030204" pitchFamily="34" charset="0"/>
                <a:ea typeface="Calibri" panose="020F0502020204030204" pitchFamily="34" charset="0"/>
                <a:cs typeface="Calibri" panose="020F0502020204030204" pitchFamily="34" charset="0"/>
              </a:rPr>
              <a:t> problemas claros na comunicação social, brincadeiras, linguagem, cognição.</a:t>
            </a:r>
          </a:p>
          <a:p>
            <a:pPr lvl="1"/>
            <a:r>
              <a:rPr lang="pt-BR" sz="2400" dirty="0">
                <a:latin typeface="Calibri" panose="020F0502020204030204" pitchFamily="34" charset="0"/>
                <a:ea typeface="Calibri" panose="020F0502020204030204" pitchFamily="34" charset="0"/>
                <a:cs typeface="Calibri" panose="020F0502020204030204" pitchFamily="34" charset="0"/>
              </a:rPr>
              <a:t>Pico de novos sintomas que facilitam reconhecimento</a:t>
            </a:r>
          </a:p>
        </p:txBody>
      </p:sp>
    </p:spTree>
    <p:extLst>
      <p:ext uri="{BB962C8B-B14F-4D97-AF65-F5344CB8AC3E}">
        <p14:creationId xmlns:p14="http://schemas.microsoft.com/office/powerpoint/2010/main" val="4292312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0C50C207-AE97-5598-CD71-F5C400C1E1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7238" y="406400"/>
            <a:ext cx="4948506" cy="6045200"/>
          </a:xfrm>
          <a:prstGeom prst="rect">
            <a:avLst/>
          </a:prstGeom>
        </p:spPr>
      </p:pic>
      <p:sp>
        <p:nvSpPr>
          <p:cNvPr id="6" name="Retângulo 5">
            <a:extLst>
              <a:ext uri="{FF2B5EF4-FFF2-40B4-BE49-F238E27FC236}">
                <a16:creationId xmlns:a16="http://schemas.microsoft.com/office/drawing/2014/main" id="{AB7BEB28-F90C-0B78-E27B-3A7864DF38CD}"/>
              </a:ext>
            </a:extLst>
          </p:cNvPr>
          <p:cNvSpPr/>
          <p:nvPr/>
        </p:nvSpPr>
        <p:spPr>
          <a:xfrm>
            <a:off x="1262743" y="406400"/>
            <a:ext cx="4833254" cy="1713660"/>
          </a:xfrm>
          <a:prstGeom prst="rect">
            <a:avLst/>
          </a:prstGeom>
          <a:solidFill>
            <a:schemeClr val="tx2"/>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400" b="1" dirty="0">
                <a:solidFill>
                  <a:schemeClr val="bg1"/>
                </a:solidFill>
                <a:latin typeface="Calibri" panose="020F0502020204030204" pitchFamily="34" charset="0"/>
                <a:ea typeface="Calibri" panose="020F0502020204030204" pitchFamily="34" charset="0"/>
                <a:cs typeface="Calibri" panose="020F0502020204030204" pitchFamily="34" charset="0"/>
              </a:rPr>
              <a:t>M-CHAT (escala para rastreio de autismo: 18-24 meses)</a:t>
            </a:r>
          </a:p>
        </p:txBody>
      </p:sp>
      <p:sp>
        <p:nvSpPr>
          <p:cNvPr id="3" name="Retângulo 2">
            <a:extLst>
              <a:ext uri="{FF2B5EF4-FFF2-40B4-BE49-F238E27FC236}">
                <a16:creationId xmlns:a16="http://schemas.microsoft.com/office/drawing/2014/main" id="{37DBEA12-4DC1-9218-1DF8-090F299454A3}"/>
              </a:ext>
            </a:extLst>
          </p:cNvPr>
          <p:cNvSpPr/>
          <p:nvPr/>
        </p:nvSpPr>
        <p:spPr>
          <a:xfrm>
            <a:off x="1262742" y="2507942"/>
            <a:ext cx="4833255" cy="1045069"/>
          </a:xfrm>
          <a:prstGeom prst="rect">
            <a:avLst/>
          </a:prstGeom>
          <a:solidFill>
            <a:srgbClr val="FFF9E7"/>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000" b="1" dirty="0">
                <a:solidFill>
                  <a:schemeClr val="bg1"/>
                </a:solidFill>
                <a:latin typeface="Calibri" panose="020F0502020204030204" pitchFamily="34" charset="0"/>
                <a:ea typeface="Calibri" panose="020F0502020204030204" pitchFamily="34" charset="0"/>
                <a:cs typeface="Calibri" panose="020F0502020204030204" pitchFamily="34" charset="0"/>
              </a:rPr>
              <a:t>0-2 pontos: </a:t>
            </a:r>
            <a:r>
              <a:rPr lang="pt-BR" sz="2000" dirty="0">
                <a:solidFill>
                  <a:schemeClr val="bg1"/>
                </a:solidFill>
                <a:latin typeface="Calibri" panose="020F0502020204030204" pitchFamily="34" charset="0"/>
                <a:ea typeface="Calibri" panose="020F0502020204030204" pitchFamily="34" charset="0"/>
                <a:cs typeface="Calibri" panose="020F0502020204030204" pitchFamily="34" charset="0"/>
              </a:rPr>
              <a:t>risco baixo, não aprofundar investigação</a:t>
            </a:r>
          </a:p>
        </p:txBody>
      </p:sp>
      <p:sp>
        <p:nvSpPr>
          <p:cNvPr id="7" name="Retângulo 6">
            <a:extLst>
              <a:ext uri="{FF2B5EF4-FFF2-40B4-BE49-F238E27FC236}">
                <a16:creationId xmlns:a16="http://schemas.microsoft.com/office/drawing/2014/main" id="{58BB7B53-0401-1F47-BF38-6C63A81EEF66}"/>
              </a:ext>
            </a:extLst>
          </p:cNvPr>
          <p:cNvSpPr/>
          <p:nvPr/>
        </p:nvSpPr>
        <p:spPr>
          <a:xfrm>
            <a:off x="1262743" y="3692872"/>
            <a:ext cx="4833256" cy="1045069"/>
          </a:xfrm>
          <a:prstGeom prst="rect">
            <a:avLst/>
          </a:prstGeom>
          <a:solidFill>
            <a:srgbClr val="FFF9E7"/>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000" b="1" dirty="0">
                <a:solidFill>
                  <a:schemeClr val="bg1"/>
                </a:solidFill>
                <a:latin typeface="Calibri" panose="020F0502020204030204" pitchFamily="34" charset="0"/>
                <a:ea typeface="Calibri" panose="020F0502020204030204" pitchFamily="34" charset="0"/>
                <a:cs typeface="Calibri" panose="020F0502020204030204" pitchFamily="34" charset="0"/>
              </a:rPr>
              <a:t>3-6 pontos: </a:t>
            </a:r>
            <a:r>
              <a:rPr lang="pt-BR" sz="2000" dirty="0">
                <a:solidFill>
                  <a:schemeClr val="bg1"/>
                </a:solidFill>
                <a:latin typeface="Calibri" panose="020F0502020204030204" pitchFamily="34" charset="0"/>
                <a:ea typeface="Calibri" panose="020F0502020204030204" pitchFamily="34" charset="0"/>
                <a:cs typeface="Calibri" panose="020F0502020204030204" pitchFamily="34" charset="0"/>
              </a:rPr>
              <a:t>risco moderado, encaminhar ao especialista</a:t>
            </a:r>
          </a:p>
        </p:txBody>
      </p:sp>
      <p:sp>
        <p:nvSpPr>
          <p:cNvPr id="9" name="Retângulo 8">
            <a:extLst>
              <a:ext uri="{FF2B5EF4-FFF2-40B4-BE49-F238E27FC236}">
                <a16:creationId xmlns:a16="http://schemas.microsoft.com/office/drawing/2014/main" id="{510F75B5-5B5D-8FB3-F2DB-EA9E42C3BCD7}"/>
              </a:ext>
            </a:extLst>
          </p:cNvPr>
          <p:cNvSpPr/>
          <p:nvPr/>
        </p:nvSpPr>
        <p:spPr>
          <a:xfrm>
            <a:off x="1262742" y="4877802"/>
            <a:ext cx="4833257" cy="1307098"/>
          </a:xfrm>
          <a:prstGeom prst="rect">
            <a:avLst/>
          </a:prstGeom>
          <a:solidFill>
            <a:srgbClr val="FFF9E7"/>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000" b="1" dirty="0">
                <a:solidFill>
                  <a:schemeClr val="bg1"/>
                </a:solidFill>
                <a:latin typeface="Calibri" panose="020F0502020204030204" pitchFamily="34" charset="0"/>
                <a:ea typeface="Calibri" panose="020F0502020204030204" pitchFamily="34" charset="0"/>
                <a:cs typeface="Calibri" panose="020F0502020204030204" pitchFamily="34" charset="0"/>
              </a:rPr>
              <a:t>&gt; 6 pontos </a:t>
            </a:r>
            <a:r>
              <a:rPr lang="pt-BR" sz="2000" dirty="0">
                <a:solidFill>
                  <a:schemeClr val="bg1"/>
                </a:solidFill>
                <a:latin typeface="Calibri" panose="020F0502020204030204" pitchFamily="34" charset="0"/>
                <a:ea typeface="Calibri" panose="020F0502020204030204" pitchFamily="34" charset="0"/>
                <a:cs typeface="Calibri" panose="020F0502020204030204" pitchFamily="34" charset="0"/>
              </a:rPr>
              <a:t>ou </a:t>
            </a:r>
            <a:r>
              <a:rPr lang="pt-BR" sz="2000" b="1" dirty="0">
                <a:solidFill>
                  <a:schemeClr val="bg1"/>
                </a:solidFill>
                <a:latin typeface="Calibri" panose="020F0502020204030204" pitchFamily="34" charset="0"/>
                <a:ea typeface="Calibri" panose="020F0502020204030204" pitchFamily="34" charset="0"/>
                <a:cs typeface="Calibri" panose="020F0502020204030204" pitchFamily="34" charset="0"/>
              </a:rPr>
              <a:t>2 ou mais pontos críticos: </a:t>
            </a:r>
            <a:r>
              <a:rPr lang="pt-BR" sz="2000" dirty="0">
                <a:solidFill>
                  <a:schemeClr val="bg1"/>
                </a:solidFill>
                <a:latin typeface="Calibri" panose="020F0502020204030204" pitchFamily="34" charset="0"/>
                <a:ea typeface="Calibri" panose="020F0502020204030204" pitchFamily="34" charset="0"/>
                <a:cs typeface="Calibri" panose="020F0502020204030204" pitchFamily="34" charset="0"/>
              </a:rPr>
              <a:t>risco alto, encaminhar ao especialista</a:t>
            </a:r>
          </a:p>
        </p:txBody>
      </p:sp>
      <p:sp>
        <p:nvSpPr>
          <p:cNvPr id="14" name="Retângulo 13">
            <a:extLst>
              <a:ext uri="{FF2B5EF4-FFF2-40B4-BE49-F238E27FC236}">
                <a16:creationId xmlns:a16="http://schemas.microsoft.com/office/drawing/2014/main" id="{428B78C8-080E-D0D3-0550-307493C5615C}"/>
              </a:ext>
            </a:extLst>
          </p:cNvPr>
          <p:cNvSpPr/>
          <p:nvPr/>
        </p:nvSpPr>
        <p:spPr>
          <a:xfrm>
            <a:off x="6675120" y="1600200"/>
            <a:ext cx="4107180" cy="205740"/>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15" name="Retângulo 14">
            <a:extLst>
              <a:ext uri="{FF2B5EF4-FFF2-40B4-BE49-F238E27FC236}">
                <a16:creationId xmlns:a16="http://schemas.microsoft.com/office/drawing/2014/main" id="{861784C7-A5F8-FCD1-D595-F65AE5D72092}"/>
              </a:ext>
            </a:extLst>
          </p:cNvPr>
          <p:cNvSpPr/>
          <p:nvPr/>
        </p:nvSpPr>
        <p:spPr>
          <a:xfrm>
            <a:off x="6675120" y="2671445"/>
            <a:ext cx="4107180" cy="205740"/>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16" name="Retângulo 15">
            <a:extLst>
              <a:ext uri="{FF2B5EF4-FFF2-40B4-BE49-F238E27FC236}">
                <a16:creationId xmlns:a16="http://schemas.microsoft.com/office/drawing/2014/main" id="{A668C190-BBE4-64B2-9D35-9BD9E82D04BF}"/>
              </a:ext>
            </a:extLst>
          </p:cNvPr>
          <p:cNvSpPr/>
          <p:nvPr/>
        </p:nvSpPr>
        <p:spPr>
          <a:xfrm>
            <a:off x="6675120" y="3159443"/>
            <a:ext cx="4107180" cy="205740"/>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17" name="Retângulo 16">
            <a:extLst>
              <a:ext uri="{FF2B5EF4-FFF2-40B4-BE49-F238E27FC236}">
                <a16:creationId xmlns:a16="http://schemas.microsoft.com/office/drawing/2014/main" id="{ABCA85CE-F353-8A72-AF9C-F5DA658E30EA}"/>
              </a:ext>
            </a:extLst>
          </p:cNvPr>
          <p:cNvSpPr/>
          <p:nvPr/>
        </p:nvSpPr>
        <p:spPr>
          <a:xfrm>
            <a:off x="6675120" y="3935096"/>
            <a:ext cx="4107180" cy="193039"/>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18" name="Retângulo 17">
            <a:extLst>
              <a:ext uri="{FF2B5EF4-FFF2-40B4-BE49-F238E27FC236}">
                <a16:creationId xmlns:a16="http://schemas.microsoft.com/office/drawing/2014/main" id="{B9DFC596-3141-65A6-3EFF-E5B65BC6DFFF}"/>
              </a:ext>
            </a:extLst>
          </p:cNvPr>
          <p:cNvSpPr/>
          <p:nvPr/>
        </p:nvSpPr>
        <p:spPr>
          <a:xfrm>
            <a:off x="6675120" y="4128136"/>
            <a:ext cx="4107180" cy="205740"/>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19" name="Retângulo 18">
            <a:extLst>
              <a:ext uri="{FF2B5EF4-FFF2-40B4-BE49-F238E27FC236}">
                <a16:creationId xmlns:a16="http://schemas.microsoft.com/office/drawing/2014/main" id="{6E33C628-F95B-DC16-A837-1AE19E5F3F63}"/>
              </a:ext>
            </a:extLst>
          </p:cNvPr>
          <p:cNvSpPr/>
          <p:nvPr/>
        </p:nvSpPr>
        <p:spPr>
          <a:xfrm>
            <a:off x="6675120" y="4321175"/>
            <a:ext cx="4107180" cy="205740"/>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latin typeface="Calibri" panose="020F0502020204030204" pitchFamily="34" charset="0"/>
              <a:ea typeface="Calibri" panose="020F0502020204030204" pitchFamily="34" charset="0"/>
              <a:cs typeface="Calibri" panose="020F0502020204030204" pitchFamily="34" charset="0"/>
            </a:endParaRPr>
          </a:p>
        </p:txBody>
      </p:sp>
      <p:sp>
        <p:nvSpPr>
          <p:cNvPr id="20" name="Retângulo 19">
            <a:extLst>
              <a:ext uri="{FF2B5EF4-FFF2-40B4-BE49-F238E27FC236}">
                <a16:creationId xmlns:a16="http://schemas.microsoft.com/office/drawing/2014/main" id="{7B447F14-F7FB-B88C-0D8A-49055D1F930B}"/>
              </a:ext>
            </a:extLst>
          </p:cNvPr>
          <p:cNvSpPr/>
          <p:nvPr/>
        </p:nvSpPr>
        <p:spPr>
          <a:xfrm>
            <a:off x="10807700" y="3553011"/>
            <a:ext cx="368300" cy="196028"/>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21" name="Retângulo 20">
            <a:extLst>
              <a:ext uri="{FF2B5EF4-FFF2-40B4-BE49-F238E27FC236}">
                <a16:creationId xmlns:a16="http://schemas.microsoft.com/office/drawing/2014/main" id="{06011E00-4D7D-C09D-BBAD-12AB0FC6E1C4}"/>
              </a:ext>
            </a:extLst>
          </p:cNvPr>
          <p:cNvSpPr/>
          <p:nvPr/>
        </p:nvSpPr>
        <p:spPr>
          <a:xfrm>
            <a:off x="10807700" y="4916991"/>
            <a:ext cx="368300" cy="196028"/>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22" name="Retângulo 21">
            <a:extLst>
              <a:ext uri="{FF2B5EF4-FFF2-40B4-BE49-F238E27FC236}">
                <a16:creationId xmlns:a16="http://schemas.microsoft.com/office/drawing/2014/main" id="{FB481CFB-BB1F-1FD1-B1C5-2F12B2D98383}"/>
              </a:ext>
            </a:extLst>
          </p:cNvPr>
          <p:cNvSpPr/>
          <p:nvPr/>
        </p:nvSpPr>
        <p:spPr>
          <a:xfrm>
            <a:off x="10807700" y="5305611"/>
            <a:ext cx="368300" cy="196028"/>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23" name="Retângulo 22">
            <a:extLst>
              <a:ext uri="{FF2B5EF4-FFF2-40B4-BE49-F238E27FC236}">
                <a16:creationId xmlns:a16="http://schemas.microsoft.com/office/drawing/2014/main" id="{E8F85463-8D3E-1F72-C8AC-D8B287A199BC}"/>
              </a:ext>
            </a:extLst>
          </p:cNvPr>
          <p:cNvSpPr/>
          <p:nvPr/>
        </p:nvSpPr>
        <p:spPr>
          <a:xfrm>
            <a:off x="10805722" y="5695277"/>
            <a:ext cx="368300" cy="196028"/>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24" name="Retângulo 23">
            <a:extLst>
              <a:ext uri="{FF2B5EF4-FFF2-40B4-BE49-F238E27FC236}">
                <a16:creationId xmlns:a16="http://schemas.microsoft.com/office/drawing/2014/main" id="{4A206BE5-E094-1A97-F6E5-FFAD5BCB0D18}"/>
              </a:ext>
            </a:extLst>
          </p:cNvPr>
          <p:cNvSpPr/>
          <p:nvPr/>
        </p:nvSpPr>
        <p:spPr>
          <a:xfrm>
            <a:off x="11164497" y="1423221"/>
            <a:ext cx="368300" cy="2129789"/>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25" name="Retângulo 24">
            <a:extLst>
              <a:ext uri="{FF2B5EF4-FFF2-40B4-BE49-F238E27FC236}">
                <a16:creationId xmlns:a16="http://schemas.microsoft.com/office/drawing/2014/main" id="{E337C40E-88AE-8206-0C06-FF0A5F8A6454}"/>
              </a:ext>
            </a:extLst>
          </p:cNvPr>
          <p:cNvSpPr/>
          <p:nvPr/>
        </p:nvSpPr>
        <p:spPr>
          <a:xfrm>
            <a:off x="11163081" y="3749039"/>
            <a:ext cx="368300" cy="1166907"/>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26" name="Retângulo 25">
            <a:extLst>
              <a:ext uri="{FF2B5EF4-FFF2-40B4-BE49-F238E27FC236}">
                <a16:creationId xmlns:a16="http://schemas.microsoft.com/office/drawing/2014/main" id="{76F0E9E9-B875-6ED2-7BF7-B245DAE1A21E}"/>
              </a:ext>
            </a:extLst>
          </p:cNvPr>
          <p:cNvSpPr/>
          <p:nvPr/>
        </p:nvSpPr>
        <p:spPr>
          <a:xfrm>
            <a:off x="11176000" y="5111974"/>
            <a:ext cx="355381" cy="193637"/>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27" name="Retângulo 26">
            <a:extLst>
              <a:ext uri="{FF2B5EF4-FFF2-40B4-BE49-F238E27FC236}">
                <a16:creationId xmlns:a16="http://schemas.microsoft.com/office/drawing/2014/main" id="{D4764D09-630A-722A-7AEF-43F582A32607}"/>
              </a:ext>
            </a:extLst>
          </p:cNvPr>
          <p:cNvSpPr/>
          <p:nvPr/>
        </p:nvSpPr>
        <p:spPr>
          <a:xfrm>
            <a:off x="11169540" y="5512487"/>
            <a:ext cx="355381" cy="193637"/>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28" name="Retângulo 27">
            <a:extLst>
              <a:ext uri="{FF2B5EF4-FFF2-40B4-BE49-F238E27FC236}">
                <a16:creationId xmlns:a16="http://schemas.microsoft.com/office/drawing/2014/main" id="{B56CEAE3-245B-894A-1CBA-66F9CEA7A1DE}"/>
              </a:ext>
            </a:extLst>
          </p:cNvPr>
          <p:cNvSpPr/>
          <p:nvPr/>
        </p:nvSpPr>
        <p:spPr>
          <a:xfrm>
            <a:off x="11176000" y="5896781"/>
            <a:ext cx="355381" cy="193637"/>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
        <p:nvSpPr>
          <p:cNvPr id="29" name="Retângulo 28">
            <a:extLst>
              <a:ext uri="{FF2B5EF4-FFF2-40B4-BE49-F238E27FC236}">
                <a16:creationId xmlns:a16="http://schemas.microsoft.com/office/drawing/2014/main" id="{8563550F-F449-9BCF-EC25-C6F702F50972}"/>
              </a:ext>
            </a:extLst>
          </p:cNvPr>
          <p:cNvSpPr/>
          <p:nvPr/>
        </p:nvSpPr>
        <p:spPr>
          <a:xfrm>
            <a:off x="4119489" y="5234940"/>
            <a:ext cx="1694572" cy="342900"/>
          </a:xfrm>
          <a:prstGeom prst="rect">
            <a:avLst/>
          </a:prstGeom>
          <a:solidFill>
            <a:schemeClr val="tx2">
              <a:alpha val="14000"/>
            </a:schemeClr>
          </a:solidFill>
          <a:ln w="190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7288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4" grpId="0" animBg="1"/>
      <p:bldP spid="15" grpId="0" animBg="1"/>
      <p:bldP spid="16" grpId="0" animBg="1"/>
      <p:bldP spid="17" grpId="0" animBg="1"/>
      <p:bldP spid="18" grpId="0" animBg="1"/>
      <p:bldP spid="19" grpId="0" animBg="1"/>
      <p:bldP spid="2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Diagnóstico diferencial</a:t>
            </a:r>
          </a:p>
        </p:txBody>
      </p:sp>
      <p:sp>
        <p:nvSpPr>
          <p:cNvPr id="3" name="Espaço Reservado para Conteúdo 2"/>
          <p:cNvSpPr>
            <a:spLocks noGrp="1"/>
          </p:cNvSpPr>
          <p:nvPr>
            <p:ph type="body" idx="1"/>
          </p:nvPr>
        </p:nvSpPr>
        <p:spPr>
          <a:xfrm>
            <a:off x="451263" y="1403133"/>
            <a:ext cx="11388436" cy="5152046"/>
          </a:xfrm>
        </p:spPr>
        <p:txBody>
          <a:bodyPr>
            <a:normAutofit/>
          </a:bodyPr>
          <a:lstStyle/>
          <a:p>
            <a:r>
              <a:rPr lang="pt-BR" sz="2200" b="1" dirty="0">
                <a:latin typeface="Calibri" panose="020F0502020204030204" pitchFamily="34" charset="0"/>
                <a:ea typeface="Calibri" panose="020F0502020204030204" pitchFamily="34" charset="0"/>
                <a:cs typeface="Calibri" panose="020F0502020204030204" pitchFamily="34" charset="0"/>
              </a:rPr>
              <a:t>Bebês e pré-escolares:</a:t>
            </a:r>
          </a:p>
          <a:p>
            <a:endParaRPr lang="pt-BR" sz="300" dirty="0">
              <a:latin typeface="Calibri" panose="020F0502020204030204" pitchFamily="34" charset="0"/>
              <a:ea typeface="Calibri" panose="020F0502020204030204" pitchFamily="34" charset="0"/>
              <a:cs typeface="Calibri" panose="020F0502020204030204" pitchFamily="34" charset="0"/>
            </a:endParaRPr>
          </a:p>
          <a:p>
            <a:pPr lvl="1"/>
            <a:r>
              <a:rPr lang="pt-BR"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Perda auditiva: </a:t>
            </a:r>
            <a:r>
              <a:rPr lang="pt-BR" dirty="0">
                <a:latin typeface="Calibri" panose="020F0502020204030204" pitchFamily="34" charset="0"/>
                <a:ea typeface="Calibri" panose="020F0502020204030204" pitchFamily="34" charset="0"/>
                <a:cs typeface="Calibri" panose="020F0502020204030204" pitchFamily="34" charset="0"/>
              </a:rPr>
              <a:t>perda do balbucio, baixa vocalização, indiferença a estímulos auditivos.</a:t>
            </a:r>
          </a:p>
          <a:p>
            <a:pPr lvl="2"/>
            <a:endParaRPr lang="pt-BR" dirty="0">
              <a:latin typeface="Calibri" panose="020F0502020204030204" pitchFamily="34" charset="0"/>
              <a:ea typeface="Calibri" panose="020F0502020204030204" pitchFamily="34" charset="0"/>
              <a:cs typeface="Calibri" panose="020F0502020204030204" pitchFamily="34" charset="0"/>
            </a:endParaRPr>
          </a:p>
          <a:p>
            <a:pPr lvl="1"/>
            <a:r>
              <a:rPr lang="pt-BR"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Mutismo seletivo e ansiedade de separação</a:t>
            </a:r>
          </a:p>
          <a:p>
            <a:pPr lvl="2"/>
            <a:r>
              <a:rPr lang="pt-BR" dirty="0">
                <a:latin typeface="Calibri" panose="020F0502020204030204" pitchFamily="34" charset="0"/>
                <a:ea typeface="Calibri" panose="020F0502020204030204" pitchFamily="34" charset="0"/>
                <a:cs typeface="Calibri" panose="020F0502020204030204" pitchFamily="34" charset="0"/>
              </a:rPr>
              <a:t>Comunicação normal no ambiente familiar</a:t>
            </a:r>
          </a:p>
          <a:p>
            <a:pPr lvl="2"/>
            <a:endParaRPr lang="pt-BR" dirty="0">
              <a:latin typeface="Calibri" panose="020F0502020204030204" pitchFamily="34" charset="0"/>
              <a:ea typeface="Calibri" panose="020F0502020204030204" pitchFamily="34" charset="0"/>
              <a:cs typeface="Calibri" panose="020F0502020204030204" pitchFamily="34" charset="0"/>
            </a:endParaRPr>
          </a:p>
          <a:p>
            <a:pPr lvl="1"/>
            <a:r>
              <a:rPr lang="pt-BR" b="1" dirty="0">
                <a:solidFill>
                  <a:srgbClr val="FFC000"/>
                </a:solidFill>
                <a:highlight>
                  <a:srgbClr val="000080"/>
                </a:highlight>
                <a:latin typeface="Calibri" panose="020F0502020204030204" pitchFamily="34" charset="0"/>
                <a:ea typeface="Calibri" panose="020F0502020204030204" pitchFamily="34" charset="0"/>
                <a:cs typeface="Calibri" panose="020F0502020204030204" pitchFamily="34" charset="0"/>
              </a:rPr>
              <a:t>Deficiência intelectual:</a:t>
            </a:r>
            <a:r>
              <a:rPr lang="pt-BR" b="1" dirty="0">
                <a:solidFill>
                  <a:srgbClr val="FFC000"/>
                </a:solidFill>
                <a:latin typeface="Calibri" panose="020F0502020204030204" pitchFamily="34" charset="0"/>
                <a:ea typeface="Calibri" panose="020F0502020204030204" pitchFamily="34" charset="0"/>
                <a:cs typeface="Calibri" panose="020F0502020204030204" pitchFamily="34" charset="0"/>
              </a:rPr>
              <a:t> </a:t>
            </a:r>
            <a:r>
              <a:rPr lang="pt-BR" dirty="0">
                <a:latin typeface="Calibri" panose="020F0502020204030204" pitchFamily="34" charset="0"/>
                <a:ea typeface="Calibri" panose="020F0502020204030204" pitchFamily="34" charset="0"/>
                <a:cs typeface="Calibri" panose="020F0502020204030204" pitchFamily="34" charset="0"/>
              </a:rPr>
              <a:t>exclusão difícil nos primeiro anos de vida</a:t>
            </a:r>
          </a:p>
          <a:p>
            <a:pPr lvl="2"/>
            <a:r>
              <a:rPr lang="pt-BR" dirty="0">
                <a:latin typeface="Calibri" panose="020F0502020204030204" pitchFamily="34" charset="0"/>
                <a:ea typeface="Calibri" panose="020F0502020204030204" pitchFamily="34" charset="0"/>
                <a:cs typeface="Calibri" panose="020F0502020204030204" pitchFamily="34" charset="0"/>
              </a:rPr>
              <a:t>Comorbidade comum</a:t>
            </a:r>
          </a:p>
          <a:p>
            <a:pPr lvl="2"/>
            <a:endParaRPr lang="pt-BR" sz="1100" dirty="0">
              <a:latin typeface="Calibri" panose="020F0502020204030204" pitchFamily="34" charset="0"/>
              <a:ea typeface="Calibri" panose="020F0502020204030204" pitchFamily="34" charset="0"/>
              <a:cs typeface="Calibri" panose="020F0502020204030204" pitchFamily="34" charset="0"/>
            </a:endParaRPr>
          </a:p>
          <a:p>
            <a:pPr lvl="2"/>
            <a:r>
              <a:rPr lang="pt-BR" b="1" dirty="0">
                <a:latin typeface="Calibri" panose="020F0502020204030204" pitchFamily="34" charset="0"/>
                <a:ea typeface="Calibri" panose="020F0502020204030204" pitchFamily="34" charset="0"/>
                <a:cs typeface="Calibri" panose="020F0502020204030204" pitchFamily="34" charset="0"/>
              </a:rPr>
              <a:t>TEA + possível DI </a:t>
            </a:r>
            <a:r>
              <a:rPr lang="pt-BR" b="1" dirty="0" err="1">
                <a:latin typeface="Calibri" panose="020F0502020204030204" pitchFamily="34" charset="0"/>
                <a:ea typeface="Calibri" panose="020F0502020204030204" pitchFamily="34" charset="0"/>
                <a:cs typeface="Calibri" panose="020F0502020204030204" pitchFamily="34" charset="0"/>
              </a:rPr>
              <a:t>comórbida</a:t>
            </a:r>
            <a:r>
              <a:rPr lang="pt-BR" b="1" dirty="0">
                <a:latin typeface="Calibri" panose="020F0502020204030204" pitchFamily="34" charset="0"/>
                <a:ea typeface="Calibri" panose="020F0502020204030204" pitchFamily="34" charset="0"/>
                <a:cs typeface="Calibri" panose="020F0502020204030204" pitchFamily="34" charset="0"/>
              </a:rPr>
              <a:t>: </a:t>
            </a:r>
            <a:r>
              <a:rPr lang="pt-BR" dirty="0">
                <a:latin typeface="Calibri" panose="020F0502020204030204" pitchFamily="34" charset="0"/>
                <a:ea typeface="Calibri" panose="020F0502020204030204" pitchFamily="34" charset="0"/>
                <a:cs typeface="Calibri" panose="020F0502020204030204" pitchFamily="34" charset="0"/>
              </a:rPr>
              <a:t>prejuízo de </a:t>
            </a:r>
            <a:r>
              <a:rPr lang="pt-BR" dirty="0" err="1">
                <a:latin typeface="Calibri" panose="020F0502020204030204" pitchFamily="34" charset="0"/>
                <a:ea typeface="Calibri" panose="020F0502020204030204" pitchFamily="34" charset="0"/>
                <a:cs typeface="Calibri" panose="020F0502020204030204" pitchFamily="34" charset="0"/>
              </a:rPr>
              <a:t>AVDs</a:t>
            </a:r>
            <a:r>
              <a:rPr lang="pt-BR" dirty="0">
                <a:latin typeface="Calibri" panose="020F0502020204030204" pitchFamily="34" charset="0"/>
                <a:ea typeface="Calibri" panose="020F0502020204030204" pitchFamily="34" charset="0"/>
                <a:cs typeface="Calibri" panose="020F0502020204030204" pitchFamily="34" charset="0"/>
              </a:rPr>
              <a:t>, sinais de problemas genéticos (dismorfismo facial, microcefalia)</a:t>
            </a:r>
          </a:p>
          <a:p>
            <a:pPr lvl="2"/>
            <a:endParaRPr lang="pt-BR" sz="1100" dirty="0">
              <a:latin typeface="Calibri" panose="020F0502020204030204" pitchFamily="34" charset="0"/>
              <a:ea typeface="Calibri" panose="020F0502020204030204" pitchFamily="34" charset="0"/>
              <a:cs typeface="Calibri" panose="020F0502020204030204" pitchFamily="34" charset="0"/>
            </a:endParaRPr>
          </a:p>
          <a:p>
            <a:pPr lvl="2"/>
            <a:r>
              <a:rPr lang="pt-BR" b="1" dirty="0">
                <a:latin typeface="Calibri" panose="020F0502020204030204" pitchFamily="34" charset="0"/>
                <a:ea typeface="Calibri" panose="020F0502020204030204" pitchFamily="34" charset="0"/>
                <a:cs typeface="Calibri" panose="020F0502020204030204" pitchFamily="34" charset="0"/>
              </a:rPr>
              <a:t>DI + possível TEA </a:t>
            </a:r>
            <a:r>
              <a:rPr lang="pt-BR" b="1" dirty="0" err="1">
                <a:latin typeface="Calibri" panose="020F0502020204030204" pitchFamily="34" charset="0"/>
                <a:ea typeface="Calibri" panose="020F0502020204030204" pitchFamily="34" charset="0"/>
                <a:cs typeface="Calibri" panose="020F0502020204030204" pitchFamily="34" charset="0"/>
              </a:rPr>
              <a:t>comórbido</a:t>
            </a:r>
            <a:r>
              <a:rPr lang="pt-BR" b="1" dirty="0">
                <a:latin typeface="Calibri" panose="020F0502020204030204" pitchFamily="34" charset="0"/>
                <a:ea typeface="Calibri" panose="020F0502020204030204" pitchFamily="34" charset="0"/>
                <a:cs typeface="Calibri" panose="020F0502020204030204" pitchFamily="34" charset="0"/>
              </a:rPr>
              <a:t>: </a:t>
            </a:r>
            <a:r>
              <a:rPr lang="pt-BR" dirty="0">
                <a:latin typeface="Calibri" panose="020F0502020204030204" pitchFamily="34" charset="0"/>
                <a:ea typeface="Calibri" panose="020F0502020204030204" pitchFamily="34" charset="0"/>
                <a:cs typeface="Calibri" panose="020F0502020204030204" pitchFamily="34" charset="0"/>
              </a:rPr>
              <a:t>Déficits sociais além do esperado para nível geral de inteligência</a:t>
            </a:r>
          </a:p>
          <a:p>
            <a:pPr lvl="2"/>
            <a:endParaRPr lang="pt-BR" dirty="0">
              <a:latin typeface="Calibri" panose="020F0502020204030204" pitchFamily="34" charset="0"/>
              <a:ea typeface="Calibri" panose="020F0502020204030204" pitchFamily="34" charset="0"/>
              <a:cs typeface="Calibri" panose="020F0502020204030204" pitchFamily="34" charset="0"/>
            </a:endParaRPr>
          </a:p>
          <a:p>
            <a:r>
              <a:rPr lang="pt-BR" sz="2200" b="1" dirty="0">
                <a:latin typeface="Calibri" panose="020F0502020204030204" pitchFamily="34" charset="0"/>
                <a:ea typeface="Calibri" panose="020F0502020204030204" pitchFamily="34" charset="0"/>
                <a:cs typeface="Calibri" panose="020F0502020204030204" pitchFamily="34" charset="0"/>
              </a:rPr>
              <a:t>Pacientes mais velhos:</a:t>
            </a:r>
            <a:r>
              <a:rPr lang="pt-BR" sz="2200" dirty="0">
                <a:latin typeface="Calibri" panose="020F0502020204030204" pitchFamily="34" charset="0"/>
                <a:ea typeface="Calibri" panose="020F0502020204030204" pitchFamily="34" charset="0"/>
                <a:cs typeface="Calibri" panose="020F0502020204030204" pitchFamily="34" charset="0"/>
              </a:rPr>
              <a:t> pode ser difícil (principalmente TEA de alto funcionamento)</a:t>
            </a:r>
          </a:p>
          <a:p>
            <a:pPr lvl="2"/>
            <a:endParaRPr lang="pt-BR"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042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fade">
                                      <p:cBhvr>
                                        <p:cTn id="20" dur="500"/>
                                        <p:tgtEl>
                                          <p:spTgt spid="3">
                                            <p:txEl>
                                              <p:pRg st="7" end="7"/>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500"/>
                                        <p:tgtEl>
                                          <p:spTgt spid="3">
                                            <p:txEl>
                                              <p:pRg st="10" end="1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animEffect transition="in" filter="fade">
                                      <p:cBhvr>
                                        <p:cTn id="33" dur="500"/>
                                        <p:tgtEl>
                                          <p:spTgt spid="3">
                                            <p:txEl>
                                              <p:pRg st="12" end="1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14" end="14"/>
                                            </p:txEl>
                                          </p:spTgt>
                                        </p:tgtEl>
                                        <p:attrNameLst>
                                          <p:attrName>style.visibility</p:attrName>
                                        </p:attrNameLst>
                                      </p:cBhvr>
                                      <p:to>
                                        <p:strVal val="visible"/>
                                      </p:to>
                                    </p:set>
                                    <p:animEffect transition="in" filter="fade">
                                      <p:cBhvr>
                                        <p:cTn id="38"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Prognóstico e desfecho</a:t>
            </a:r>
          </a:p>
        </p:txBody>
      </p:sp>
      <p:sp>
        <p:nvSpPr>
          <p:cNvPr id="3" name="Espaço Reservado para Conteúdo 2"/>
          <p:cNvSpPr>
            <a:spLocks noGrp="1"/>
          </p:cNvSpPr>
          <p:nvPr>
            <p:ph type="body" idx="1"/>
          </p:nvPr>
        </p:nvSpPr>
        <p:spPr>
          <a:xfrm>
            <a:off x="960000" y="1403133"/>
            <a:ext cx="10272000" cy="4071392"/>
          </a:xfrm>
        </p:spPr>
        <p:txBody>
          <a:bodyPr>
            <a:normAutofit/>
          </a:bodyPr>
          <a:lstStyle/>
          <a:p>
            <a:r>
              <a:rPr lang="pt-BR" b="1" dirty="0">
                <a:latin typeface="Calibri" panose="020F0502020204030204" pitchFamily="34" charset="0"/>
                <a:ea typeface="Calibri" panose="020F0502020204030204" pitchFamily="34" charset="0"/>
                <a:cs typeface="Calibri" panose="020F0502020204030204" pitchFamily="34" charset="0"/>
              </a:rPr>
              <a:t>Mudanças significativas no quadro até a vida adulta</a:t>
            </a:r>
          </a:p>
          <a:p>
            <a:pPr lvl="1"/>
            <a:r>
              <a:rPr lang="pt-BR" sz="2400" dirty="0">
                <a:latin typeface="Calibri" panose="020F0502020204030204" pitchFamily="34" charset="0"/>
                <a:ea typeface="Calibri" panose="020F0502020204030204" pitchFamily="34" charset="0"/>
                <a:cs typeface="Calibri" panose="020F0502020204030204" pitchFamily="34" charset="0"/>
              </a:rPr>
              <a:t>Comportamento e habilidades adaptativas tendem a melhorar</a:t>
            </a:r>
          </a:p>
          <a:p>
            <a:pPr lvl="1"/>
            <a:endParaRPr lang="pt-BR" dirty="0">
              <a:latin typeface="Calibri" panose="020F0502020204030204" pitchFamily="34" charset="0"/>
              <a:ea typeface="Calibri" panose="020F0502020204030204" pitchFamily="34" charset="0"/>
              <a:cs typeface="Calibri" panose="020F0502020204030204" pitchFamily="34" charset="0"/>
            </a:endParaRPr>
          </a:p>
          <a:p>
            <a:pPr lvl="1"/>
            <a:r>
              <a:rPr lang="pt-BR" sz="2400" dirty="0">
                <a:latin typeface="Calibri" panose="020F0502020204030204" pitchFamily="34" charset="0"/>
                <a:ea typeface="Calibri" panose="020F0502020204030204" pitchFamily="34" charset="0"/>
                <a:cs typeface="Calibri" panose="020F0502020204030204" pitchFamily="34" charset="0"/>
              </a:rPr>
              <a:t>Alta variabilidade dos desfechos (determinado por apoio social, tratamento multidisciplinar): cautela com previsões</a:t>
            </a:r>
          </a:p>
          <a:p>
            <a:pPr lvl="1"/>
            <a:endParaRPr lang="pt-BR" sz="1100" dirty="0">
              <a:latin typeface="Calibri" panose="020F0502020204030204" pitchFamily="34" charset="0"/>
              <a:ea typeface="Calibri" panose="020F0502020204030204" pitchFamily="34" charset="0"/>
              <a:cs typeface="Calibri" panose="020F0502020204030204" pitchFamily="34" charset="0"/>
            </a:endParaRPr>
          </a:p>
          <a:p>
            <a:pPr lvl="1"/>
            <a:endParaRPr lang="pt-BR" sz="1100"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a:p>
            <a:pPr lvl="1"/>
            <a:endParaRPr lang="pt-BR" dirty="0">
              <a:latin typeface="Calibri" panose="020F0502020204030204" pitchFamily="34" charset="0"/>
              <a:ea typeface="Calibri" panose="020F0502020204030204" pitchFamily="34" charset="0"/>
              <a:cs typeface="Calibri" panose="020F0502020204030204" pitchFamily="34" charset="0"/>
            </a:endParaRPr>
          </a:p>
        </p:txBody>
      </p:sp>
      <p:sp>
        <p:nvSpPr>
          <p:cNvPr id="4" name="Retângulo 3"/>
          <p:cNvSpPr/>
          <p:nvPr/>
        </p:nvSpPr>
        <p:spPr>
          <a:xfrm>
            <a:off x="1268862" y="4505698"/>
            <a:ext cx="9654276" cy="1272802"/>
          </a:xfrm>
          <a:prstGeom prst="rect">
            <a:avLst/>
          </a:prstGeom>
          <a:solidFill>
            <a:schemeClr val="tx2"/>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400" dirty="0">
                <a:solidFill>
                  <a:schemeClr val="bg1"/>
                </a:solidFill>
                <a:latin typeface="Calibri" panose="020F0502020204030204" pitchFamily="34" charset="0"/>
                <a:ea typeface="Calibri" panose="020F0502020204030204" pitchFamily="34" charset="0"/>
                <a:cs typeface="Calibri" panose="020F0502020204030204" pitchFamily="34" charset="0"/>
              </a:rPr>
              <a:t>Mesmo casos com excelente resposta ao tratamento mantêm dificuldades e podem precisar de apoio em muitas áreas.</a:t>
            </a:r>
          </a:p>
        </p:txBody>
      </p:sp>
    </p:spTree>
    <p:extLst>
      <p:ext uri="{BB962C8B-B14F-4D97-AF65-F5344CB8AC3E}">
        <p14:creationId xmlns:p14="http://schemas.microsoft.com/office/powerpoint/2010/main" val="342260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765;p37">
            <a:extLst>
              <a:ext uri="{FF2B5EF4-FFF2-40B4-BE49-F238E27FC236}">
                <a16:creationId xmlns:a16="http://schemas.microsoft.com/office/drawing/2014/main" id="{B2D7BCD6-3FB3-A9ED-FE55-DE51EF8D3A20}"/>
              </a:ext>
            </a:extLst>
          </p:cNvPr>
          <p:cNvGrpSpPr/>
          <p:nvPr/>
        </p:nvGrpSpPr>
        <p:grpSpPr>
          <a:xfrm>
            <a:off x="7286171" y="3343218"/>
            <a:ext cx="1168908" cy="5082562"/>
            <a:chOff x="3030675" y="511650"/>
            <a:chExt cx="1705400" cy="6431275"/>
          </a:xfrm>
        </p:grpSpPr>
        <p:sp>
          <p:nvSpPr>
            <p:cNvPr id="12" name="Google Shape;766;p37">
              <a:extLst>
                <a:ext uri="{FF2B5EF4-FFF2-40B4-BE49-F238E27FC236}">
                  <a16:creationId xmlns:a16="http://schemas.microsoft.com/office/drawing/2014/main" id="{273E3277-3A18-35C7-FBEC-74AEEB82F3AC}"/>
                </a:ext>
              </a:extLst>
            </p:cNvPr>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3" name="Google Shape;767;p37">
              <a:extLst>
                <a:ext uri="{FF2B5EF4-FFF2-40B4-BE49-F238E27FC236}">
                  <a16:creationId xmlns:a16="http://schemas.microsoft.com/office/drawing/2014/main" id="{7C9E82DE-B51C-792F-B2CE-458949D241FA}"/>
                </a:ext>
              </a:extLst>
            </p:cNvPr>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4" name="Google Shape;768;p37">
              <a:extLst>
                <a:ext uri="{FF2B5EF4-FFF2-40B4-BE49-F238E27FC236}">
                  <a16:creationId xmlns:a16="http://schemas.microsoft.com/office/drawing/2014/main" id="{AA9CA235-E8D1-A70C-C6CC-661DCE26EFA4}"/>
                </a:ext>
              </a:extLst>
            </p:cNvPr>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5" name="Google Shape;769;p37">
              <a:extLst>
                <a:ext uri="{FF2B5EF4-FFF2-40B4-BE49-F238E27FC236}">
                  <a16:creationId xmlns:a16="http://schemas.microsoft.com/office/drawing/2014/main" id="{AE05F530-DFC6-D667-80B7-DF3086F1041A}"/>
                </a:ext>
              </a:extLst>
            </p:cNvPr>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70;p37">
              <a:extLst>
                <a:ext uri="{FF2B5EF4-FFF2-40B4-BE49-F238E27FC236}">
                  <a16:creationId xmlns:a16="http://schemas.microsoft.com/office/drawing/2014/main" id="{CEFCD701-BA3D-DC1D-FDE0-A12219330484}"/>
                </a:ext>
              </a:extLst>
            </p:cNvPr>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771;p37">
              <a:extLst>
                <a:ext uri="{FF2B5EF4-FFF2-40B4-BE49-F238E27FC236}">
                  <a16:creationId xmlns:a16="http://schemas.microsoft.com/office/drawing/2014/main" id="{02F4FE8C-A31B-034F-A34B-AEE2ABF22114}"/>
                </a:ext>
              </a:extLst>
            </p:cNvPr>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772;p37">
              <a:extLst>
                <a:ext uri="{FF2B5EF4-FFF2-40B4-BE49-F238E27FC236}">
                  <a16:creationId xmlns:a16="http://schemas.microsoft.com/office/drawing/2014/main" id="{C20B0F45-AC57-3DBA-CF3D-7B135483ECA6}"/>
                </a:ext>
              </a:extLst>
            </p:cNvPr>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9" name="Google Shape;773;p37">
              <a:extLst>
                <a:ext uri="{FF2B5EF4-FFF2-40B4-BE49-F238E27FC236}">
                  <a16:creationId xmlns:a16="http://schemas.microsoft.com/office/drawing/2014/main" id="{4DBF2A10-EF97-C782-377E-71A0FB6A1CAE}"/>
                </a:ext>
              </a:extLst>
            </p:cNvPr>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20" name="Google Shape;774;p37">
              <a:extLst>
                <a:ext uri="{FF2B5EF4-FFF2-40B4-BE49-F238E27FC236}">
                  <a16:creationId xmlns:a16="http://schemas.microsoft.com/office/drawing/2014/main" id="{72EC4E86-9F66-5176-FC0A-F3D71E2800EE}"/>
                </a:ext>
              </a:extLst>
            </p:cNvPr>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775;p37">
              <a:extLst>
                <a:ext uri="{FF2B5EF4-FFF2-40B4-BE49-F238E27FC236}">
                  <a16:creationId xmlns:a16="http://schemas.microsoft.com/office/drawing/2014/main" id="{DACFAD1E-E01E-64EC-EE57-2F0FB9166FEC}"/>
                </a:ext>
              </a:extLst>
            </p:cNvPr>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22" name="Google Shape;776;p37">
              <a:extLst>
                <a:ext uri="{FF2B5EF4-FFF2-40B4-BE49-F238E27FC236}">
                  <a16:creationId xmlns:a16="http://schemas.microsoft.com/office/drawing/2014/main" id="{DF7D4DA1-03D9-CF69-1692-554A31E18714}"/>
                </a:ext>
              </a:extLst>
            </p:cNvPr>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777;p37">
              <a:extLst>
                <a:ext uri="{FF2B5EF4-FFF2-40B4-BE49-F238E27FC236}">
                  <a16:creationId xmlns:a16="http://schemas.microsoft.com/office/drawing/2014/main" id="{BE751871-C2FA-B294-7D8E-0D1F67F47347}"/>
                </a:ext>
              </a:extLst>
            </p:cNvPr>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24" name="Google Shape;778;p37">
              <a:extLst>
                <a:ext uri="{FF2B5EF4-FFF2-40B4-BE49-F238E27FC236}">
                  <a16:creationId xmlns:a16="http://schemas.microsoft.com/office/drawing/2014/main" id="{36D2391A-B346-42BB-6919-F86C58F0716D}"/>
                </a:ext>
              </a:extLst>
            </p:cNvPr>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25" name="Google Shape;779;p37">
              <a:extLst>
                <a:ext uri="{FF2B5EF4-FFF2-40B4-BE49-F238E27FC236}">
                  <a16:creationId xmlns:a16="http://schemas.microsoft.com/office/drawing/2014/main" id="{E1FA7047-5E9C-DC1D-9F59-367E9A84F50E}"/>
                </a:ext>
              </a:extLst>
            </p:cNvPr>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grpSp>
      <p:sp>
        <p:nvSpPr>
          <p:cNvPr id="2" name="Título 1">
            <a:extLst>
              <a:ext uri="{FF2B5EF4-FFF2-40B4-BE49-F238E27FC236}">
                <a16:creationId xmlns:a16="http://schemas.microsoft.com/office/drawing/2014/main" id="{C08535E9-2998-D714-A730-996D39B311F4}"/>
              </a:ext>
            </a:extLst>
          </p:cNvPr>
          <p:cNvSpPr>
            <a:spLocks noGrp="1"/>
          </p:cNvSpPr>
          <p:nvPr>
            <p:ph type="title"/>
          </p:nvPr>
        </p:nvSpPr>
        <p:spPr/>
        <p:txBody>
          <a:bodyPr/>
          <a:lstStyle/>
          <a:p>
            <a:r>
              <a:rPr lang="pt-BR" dirty="0">
                <a:latin typeface="Calibri" panose="020F0502020204030204" pitchFamily="34" charset="0"/>
                <a:ea typeface="Calibri" panose="020F0502020204030204" pitchFamily="34" charset="0"/>
                <a:cs typeface="Calibri" panose="020F0502020204030204" pitchFamily="34" charset="0"/>
              </a:rPr>
              <a:t>TEA - Tratamento</a:t>
            </a:r>
          </a:p>
        </p:txBody>
      </p:sp>
      <p:sp>
        <p:nvSpPr>
          <p:cNvPr id="3" name="Espaço Reservado para Texto 2">
            <a:extLst>
              <a:ext uri="{FF2B5EF4-FFF2-40B4-BE49-F238E27FC236}">
                <a16:creationId xmlns:a16="http://schemas.microsoft.com/office/drawing/2014/main" id="{F0BA893B-3C17-A8A8-E1BB-A6A8CF1B95C2}"/>
              </a:ext>
            </a:extLst>
          </p:cNvPr>
          <p:cNvSpPr>
            <a:spLocks noGrp="1"/>
          </p:cNvSpPr>
          <p:nvPr>
            <p:ph type="body" idx="1"/>
          </p:nvPr>
        </p:nvSpPr>
        <p:spPr/>
        <p:txBody>
          <a:bodyPr/>
          <a:lstStyle/>
          <a:p>
            <a:r>
              <a:rPr lang="pt-BR" dirty="0">
                <a:latin typeface="Calibri" panose="020F0502020204030204" pitchFamily="34" charset="0"/>
                <a:ea typeface="Calibri" panose="020F0502020204030204" pitchFamily="34" charset="0"/>
                <a:cs typeface="Calibri" panose="020F0502020204030204" pitchFamily="34" charset="0"/>
              </a:rPr>
              <a:t>A base do tratamento são as </a:t>
            </a:r>
            <a:r>
              <a:rPr lang="pt-BR" b="1" dirty="0">
                <a:latin typeface="Calibri" panose="020F0502020204030204" pitchFamily="34" charset="0"/>
                <a:ea typeface="Calibri" panose="020F0502020204030204" pitchFamily="34" charset="0"/>
                <a:cs typeface="Calibri" panose="020F0502020204030204" pitchFamily="34" charset="0"/>
              </a:rPr>
              <a:t>terapias multidisciplinares</a:t>
            </a:r>
            <a:endParaRPr lang="pt-BR" dirty="0">
              <a:latin typeface="Calibri" panose="020F0502020204030204" pitchFamily="34" charset="0"/>
              <a:ea typeface="Calibri" panose="020F0502020204030204" pitchFamily="34" charset="0"/>
              <a:cs typeface="Calibri" panose="020F0502020204030204" pitchFamily="34" charset="0"/>
            </a:endParaRPr>
          </a:p>
          <a:p>
            <a:pPr lvl="1"/>
            <a:r>
              <a:rPr lang="pt-BR" sz="2400" dirty="0">
                <a:latin typeface="Calibri" panose="020F0502020204030204" pitchFamily="34" charset="0"/>
                <a:ea typeface="Calibri" panose="020F0502020204030204" pitchFamily="34" charset="0"/>
                <a:cs typeface="Calibri" panose="020F0502020204030204" pitchFamily="34" charset="0"/>
              </a:rPr>
              <a:t>Psicologia, fonoaudiologia, terapia ocupacional, etc.</a:t>
            </a:r>
          </a:p>
          <a:p>
            <a:pPr lvl="1"/>
            <a:r>
              <a:rPr lang="pt-BR" sz="2400" dirty="0">
                <a:latin typeface="Calibri" panose="020F0502020204030204" pitchFamily="34" charset="0"/>
                <a:ea typeface="Calibri" panose="020F0502020204030204" pitchFamily="34" charset="0"/>
                <a:cs typeface="Calibri" panose="020F0502020204030204" pitchFamily="34" charset="0"/>
              </a:rPr>
              <a:t>Ex.: ABA (</a:t>
            </a:r>
            <a:r>
              <a:rPr lang="pt-BR" sz="2400" dirty="0" err="1">
                <a:latin typeface="Calibri" panose="020F0502020204030204" pitchFamily="34" charset="0"/>
                <a:ea typeface="Calibri" panose="020F0502020204030204" pitchFamily="34" charset="0"/>
                <a:cs typeface="Calibri" panose="020F0502020204030204" pitchFamily="34" charset="0"/>
              </a:rPr>
              <a:t>applied</a:t>
            </a:r>
            <a:r>
              <a:rPr lang="pt-BR" sz="2400" dirty="0">
                <a:latin typeface="Calibri" panose="020F0502020204030204" pitchFamily="34" charset="0"/>
                <a:ea typeface="Calibri" panose="020F0502020204030204" pitchFamily="34" charset="0"/>
                <a:cs typeface="Calibri" panose="020F0502020204030204" pitchFamily="34" charset="0"/>
              </a:rPr>
              <a:t> </a:t>
            </a:r>
            <a:r>
              <a:rPr lang="pt-BR" sz="2400" dirty="0" err="1">
                <a:latin typeface="Calibri" panose="020F0502020204030204" pitchFamily="34" charset="0"/>
                <a:ea typeface="Calibri" panose="020F0502020204030204" pitchFamily="34" charset="0"/>
                <a:cs typeface="Calibri" panose="020F0502020204030204" pitchFamily="34" charset="0"/>
              </a:rPr>
              <a:t>behavior</a:t>
            </a:r>
            <a:r>
              <a:rPr lang="pt-BR" sz="2400" dirty="0">
                <a:latin typeface="Calibri" panose="020F0502020204030204" pitchFamily="34" charset="0"/>
                <a:ea typeface="Calibri" panose="020F0502020204030204" pitchFamily="34" charset="0"/>
                <a:cs typeface="Calibri" panose="020F0502020204030204" pitchFamily="34" charset="0"/>
              </a:rPr>
              <a:t> </a:t>
            </a:r>
            <a:r>
              <a:rPr lang="pt-BR" sz="2400" dirty="0" err="1">
                <a:latin typeface="Calibri" panose="020F0502020204030204" pitchFamily="34" charset="0"/>
                <a:ea typeface="Calibri" panose="020F0502020204030204" pitchFamily="34" charset="0"/>
                <a:cs typeface="Calibri" panose="020F0502020204030204" pitchFamily="34" charset="0"/>
              </a:rPr>
              <a:t>analysis</a:t>
            </a:r>
            <a:r>
              <a:rPr lang="pt-BR" sz="2400" dirty="0">
                <a:latin typeface="Calibri" panose="020F0502020204030204" pitchFamily="34" charset="0"/>
                <a:ea typeface="Calibri" panose="020F0502020204030204" pitchFamily="34" charset="0"/>
                <a:cs typeface="Calibri" panose="020F0502020204030204" pitchFamily="34" charset="0"/>
              </a:rPr>
              <a:t>)</a:t>
            </a:r>
          </a:p>
          <a:p>
            <a:pPr lvl="1"/>
            <a:endParaRPr lang="pt-BR" dirty="0">
              <a:latin typeface="Calibri" panose="020F0502020204030204" pitchFamily="34" charset="0"/>
              <a:ea typeface="Calibri" panose="020F0502020204030204" pitchFamily="34" charset="0"/>
              <a:cs typeface="Calibri" panose="020F0502020204030204" pitchFamily="34" charset="0"/>
            </a:endParaRPr>
          </a:p>
          <a:p>
            <a:r>
              <a:rPr lang="pt-BR" b="1" dirty="0">
                <a:latin typeface="Calibri" panose="020F0502020204030204" pitchFamily="34" charset="0"/>
                <a:ea typeface="Calibri" panose="020F0502020204030204" pitchFamily="34" charset="0"/>
                <a:cs typeface="Calibri" panose="020F0502020204030204" pitchFamily="34" charset="0"/>
              </a:rPr>
              <a:t>A intervenção deve ser:</a:t>
            </a:r>
          </a:p>
          <a:p>
            <a:pPr lvl="1"/>
            <a:r>
              <a:rPr lang="pt-BR" sz="2400" dirty="0">
                <a:latin typeface="Calibri" panose="020F0502020204030204" pitchFamily="34" charset="0"/>
                <a:ea typeface="Calibri" panose="020F0502020204030204" pitchFamily="34" charset="0"/>
                <a:cs typeface="Calibri" panose="020F0502020204030204" pitchFamily="34" charset="0"/>
              </a:rPr>
              <a:t>Precoce (1ª infância)</a:t>
            </a:r>
          </a:p>
          <a:p>
            <a:pPr lvl="1"/>
            <a:r>
              <a:rPr lang="pt-BR" sz="2400" dirty="0">
                <a:latin typeface="Calibri" panose="020F0502020204030204" pitchFamily="34" charset="0"/>
                <a:ea typeface="Calibri" panose="020F0502020204030204" pitchFamily="34" charset="0"/>
                <a:cs typeface="Calibri" panose="020F0502020204030204" pitchFamily="34" charset="0"/>
              </a:rPr>
              <a:t>Individualizada</a:t>
            </a:r>
          </a:p>
          <a:p>
            <a:pPr lvl="1"/>
            <a:r>
              <a:rPr lang="pt-BR" sz="2400" dirty="0">
                <a:latin typeface="Calibri" panose="020F0502020204030204" pitchFamily="34" charset="0"/>
                <a:ea typeface="Calibri" panose="020F0502020204030204" pitchFamily="34" charset="0"/>
                <a:cs typeface="Calibri" panose="020F0502020204030204" pitchFamily="34" charset="0"/>
              </a:rPr>
              <a:t>Intensiva (25-40h por semana)</a:t>
            </a:r>
          </a:p>
          <a:p>
            <a:pPr lvl="1"/>
            <a:r>
              <a:rPr lang="pt-BR" sz="2400" dirty="0">
                <a:latin typeface="Calibri" panose="020F0502020204030204" pitchFamily="34" charset="0"/>
                <a:ea typeface="Calibri" panose="020F0502020204030204" pitchFamily="34" charset="0"/>
                <a:cs typeface="Calibri" panose="020F0502020204030204" pitchFamily="34" charset="0"/>
              </a:rPr>
              <a:t>Generalizada (participação familiar)</a:t>
            </a:r>
          </a:p>
          <a:p>
            <a:pPr lvl="1"/>
            <a:endParaRPr lang="pt-BR"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a:p>
            <a:endParaRPr lang="pt-BR" dirty="0">
              <a:latin typeface="Calibri" panose="020F0502020204030204" pitchFamily="34" charset="0"/>
              <a:ea typeface="Calibri" panose="020F0502020204030204" pitchFamily="34" charset="0"/>
              <a:cs typeface="Calibri" panose="020F0502020204030204" pitchFamily="34" charset="0"/>
            </a:endParaRPr>
          </a:p>
        </p:txBody>
      </p:sp>
      <p:pic>
        <p:nvPicPr>
          <p:cNvPr id="10" name="Espaço Reservado para Imagem 23">
            <a:extLst>
              <a:ext uri="{FF2B5EF4-FFF2-40B4-BE49-F238E27FC236}">
                <a16:creationId xmlns:a16="http://schemas.microsoft.com/office/drawing/2014/main" id="{302BCE2C-9BA3-EFD1-1141-31111287A8E2}"/>
              </a:ext>
            </a:extLst>
          </p:cNvPr>
          <p:cNvPicPr>
            <a:picLocks noChangeAspect="1"/>
          </p:cNvPicPr>
          <p:nvPr/>
        </p:nvPicPr>
        <p:blipFill>
          <a:blip r:embed="rId3">
            <a:extLst>
              <a:ext uri="{28A0092B-C50C-407E-A947-70E740481C1C}">
                <a14:useLocalDpi xmlns:a14="http://schemas.microsoft.com/office/drawing/2010/main" val="0"/>
              </a:ext>
            </a:extLst>
          </a:blip>
          <a:srcRect l="10936" r="10936"/>
          <a:stretch/>
        </p:blipFill>
        <p:spPr>
          <a:xfrm>
            <a:off x="7721600" y="3514782"/>
            <a:ext cx="3831770" cy="3343218"/>
          </a:xfrm>
          <a:prstGeom prst="round2SameRect">
            <a:avLst>
              <a:gd name="adj1" fmla="val 50000"/>
              <a:gd name="adj2" fmla="val 0"/>
            </a:avLst>
          </a:prstGeom>
        </p:spPr>
      </p:pic>
    </p:spTree>
    <p:extLst>
      <p:ext uri="{BB962C8B-B14F-4D97-AF65-F5344CB8AC3E}">
        <p14:creationId xmlns:p14="http://schemas.microsoft.com/office/powerpoint/2010/main" val="364302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Tratamento medicamentoso</a:t>
            </a:r>
          </a:p>
        </p:txBody>
      </p:sp>
      <p:sp>
        <p:nvSpPr>
          <p:cNvPr id="3" name="Espaço Reservado para Conteúdo 2"/>
          <p:cNvSpPr>
            <a:spLocks noGrp="1"/>
          </p:cNvSpPr>
          <p:nvPr>
            <p:ph type="body" idx="1"/>
          </p:nvPr>
        </p:nvSpPr>
        <p:spPr/>
        <p:txBody>
          <a:bodyPr>
            <a:normAutofit/>
          </a:bodyPr>
          <a:lstStyle/>
          <a:p>
            <a:r>
              <a:rPr lang="pt-BR" sz="2800" b="1" dirty="0">
                <a:latin typeface="Calibri" panose="020F0502020204030204" pitchFamily="34" charset="0"/>
                <a:ea typeface="Calibri" panose="020F0502020204030204" pitchFamily="34" charset="0"/>
                <a:cs typeface="Calibri" panose="020F0502020204030204" pitchFamily="34" charset="0"/>
              </a:rPr>
              <a:t>Limitado:</a:t>
            </a:r>
          </a:p>
          <a:p>
            <a:pPr lvl="1"/>
            <a:endParaRPr lang="pt-BR" sz="200" dirty="0">
              <a:latin typeface="Calibri" panose="020F0502020204030204" pitchFamily="34" charset="0"/>
              <a:ea typeface="Calibri" panose="020F0502020204030204" pitchFamily="34" charset="0"/>
              <a:cs typeface="Calibri" panose="020F0502020204030204" pitchFamily="34" charset="0"/>
            </a:endParaRPr>
          </a:p>
          <a:p>
            <a:pPr lvl="1"/>
            <a:r>
              <a:rPr lang="pt-BR" sz="2400" dirty="0">
                <a:latin typeface="Calibri" panose="020F0502020204030204" pitchFamily="34" charset="0"/>
                <a:ea typeface="Calibri" panose="020F0502020204030204" pitchFamily="34" charset="0"/>
                <a:cs typeface="Calibri" panose="020F0502020204030204" pitchFamily="34" charset="0"/>
              </a:rPr>
              <a:t>Comorbidades</a:t>
            </a:r>
          </a:p>
          <a:p>
            <a:pPr lvl="1"/>
            <a:r>
              <a:rPr lang="pt-BR" sz="2400" dirty="0">
                <a:latin typeface="Calibri" panose="020F0502020204030204" pitchFamily="34" charset="0"/>
                <a:ea typeface="Calibri" panose="020F0502020204030204" pitchFamily="34" charset="0"/>
                <a:cs typeface="Calibri" panose="020F0502020204030204" pitchFamily="34" charset="0"/>
              </a:rPr>
              <a:t>Manejo de comportamentos desafiadores/agressivos que não respondem a outras abordagens (</a:t>
            </a:r>
            <a:r>
              <a:rPr lang="pt-BR" sz="2400" dirty="0">
                <a:solidFill>
                  <a:schemeClr val="bg1"/>
                </a:solidFill>
                <a:latin typeface="Calibri" panose="020F0502020204030204" pitchFamily="34" charset="0"/>
                <a:ea typeface="Calibri" panose="020F0502020204030204" pitchFamily="34" charset="0"/>
                <a:cs typeface="Calibri" panose="020F0502020204030204" pitchFamily="34" charset="0"/>
              </a:rPr>
              <a:t>FDA: Risperidona, Aripiprazol)</a:t>
            </a:r>
          </a:p>
          <a:p>
            <a:pPr lvl="2"/>
            <a:r>
              <a:rPr lang="pt-BR" sz="2267" dirty="0">
                <a:solidFill>
                  <a:schemeClr val="bg1"/>
                </a:solidFill>
                <a:latin typeface="Calibri" panose="020F0502020204030204" pitchFamily="34" charset="0"/>
                <a:ea typeface="Calibri" panose="020F0502020204030204" pitchFamily="34" charset="0"/>
                <a:cs typeface="Calibri" panose="020F0502020204030204" pitchFamily="34" charset="0"/>
              </a:rPr>
              <a:t>Ex.: Risperidona 1mg/noite e reavaliar</a:t>
            </a:r>
            <a:endParaRPr lang="pt-BR" sz="2267" dirty="0">
              <a:latin typeface="Calibri" panose="020F0502020204030204" pitchFamily="34" charset="0"/>
              <a:ea typeface="Calibri" panose="020F0502020204030204" pitchFamily="34" charset="0"/>
              <a:cs typeface="Calibri" panose="020F0502020204030204" pitchFamily="34" charset="0"/>
            </a:endParaRPr>
          </a:p>
          <a:p>
            <a:pPr lvl="2"/>
            <a:endParaRPr lang="pt-BR" sz="2000" dirty="0">
              <a:latin typeface="Calibri" panose="020F0502020204030204" pitchFamily="34" charset="0"/>
              <a:ea typeface="Calibri" panose="020F0502020204030204" pitchFamily="34" charset="0"/>
              <a:cs typeface="Calibri" panose="020F0502020204030204" pitchFamily="34" charset="0"/>
            </a:endParaRPr>
          </a:p>
          <a:p>
            <a:pPr lvl="2"/>
            <a:endParaRPr lang="pt-BR" sz="2000" dirty="0">
              <a:latin typeface="Calibri" panose="020F0502020204030204" pitchFamily="34" charset="0"/>
              <a:ea typeface="Calibri" panose="020F0502020204030204" pitchFamily="34" charset="0"/>
              <a:cs typeface="Calibri" panose="020F0502020204030204" pitchFamily="34" charset="0"/>
            </a:endParaRPr>
          </a:p>
        </p:txBody>
      </p:sp>
      <p:pic>
        <p:nvPicPr>
          <p:cNvPr id="7" name="Imagem 6">
            <a:extLst>
              <a:ext uri="{FF2B5EF4-FFF2-40B4-BE49-F238E27FC236}">
                <a16:creationId xmlns:a16="http://schemas.microsoft.com/office/drawing/2014/main" id="{DE8A5525-6EF1-6956-CC02-5AC0894992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5058" y="885825"/>
            <a:ext cx="1366672" cy="1366672"/>
          </a:xfrm>
          <a:prstGeom prst="rect">
            <a:avLst/>
          </a:prstGeom>
        </p:spPr>
      </p:pic>
      <p:sp>
        <p:nvSpPr>
          <p:cNvPr id="5" name="Retângulo 4">
            <a:extLst>
              <a:ext uri="{FF2B5EF4-FFF2-40B4-BE49-F238E27FC236}">
                <a16:creationId xmlns:a16="http://schemas.microsoft.com/office/drawing/2014/main" id="{3C93055A-C8F2-1F97-C613-48472D883CDD}"/>
              </a:ext>
            </a:extLst>
          </p:cNvPr>
          <p:cNvSpPr/>
          <p:nvPr/>
        </p:nvSpPr>
        <p:spPr>
          <a:xfrm>
            <a:off x="2047875" y="4605504"/>
            <a:ext cx="8983855" cy="1173444"/>
          </a:xfrm>
          <a:prstGeom prst="rect">
            <a:avLst/>
          </a:prstGeom>
          <a:solidFill>
            <a:schemeClr val="tx2"/>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400" dirty="0">
                <a:solidFill>
                  <a:schemeClr val="bg1"/>
                </a:solidFill>
                <a:latin typeface="Calibri" panose="020F0502020204030204" pitchFamily="34" charset="0"/>
                <a:ea typeface="Calibri" panose="020F0502020204030204" pitchFamily="34" charset="0"/>
                <a:cs typeface="Calibri" panose="020F0502020204030204" pitchFamily="34" charset="0"/>
              </a:rPr>
              <a:t>Papel do médico: diagnosticar, orientar, encaminhar, medicar se necessário, dar acesso aos direitos</a:t>
            </a:r>
          </a:p>
        </p:txBody>
      </p:sp>
    </p:spTree>
    <p:extLst>
      <p:ext uri="{BB962C8B-B14F-4D97-AF65-F5344CB8AC3E}">
        <p14:creationId xmlns:p14="http://schemas.microsoft.com/office/powerpoint/2010/main" val="168826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419BA7-004B-7D0B-51CD-22F0A07A0653}"/>
              </a:ext>
            </a:extLst>
          </p:cNvPr>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Transtornos do neurodesenvolvimento</a:t>
            </a:r>
          </a:p>
        </p:txBody>
      </p:sp>
      <p:sp>
        <p:nvSpPr>
          <p:cNvPr id="4" name="Retângulo: Cantos Arredondados 3">
            <a:extLst>
              <a:ext uri="{FF2B5EF4-FFF2-40B4-BE49-F238E27FC236}">
                <a16:creationId xmlns:a16="http://schemas.microsoft.com/office/drawing/2014/main" id="{79EFB0BA-0C4D-448A-7FB8-3855C13A7659}"/>
              </a:ext>
            </a:extLst>
          </p:cNvPr>
          <p:cNvSpPr/>
          <p:nvPr/>
        </p:nvSpPr>
        <p:spPr>
          <a:xfrm>
            <a:off x="7977414" y="1861455"/>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Transtorno do espectro autista</a:t>
            </a:r>
          </a:p>
        </p:txBody>
      </p:sp>
      <p:sp>
        <p:nvSpPr>
          <p:cNvPr id="5" name="Retângulo: Cantos Arredondados 4">
            <a:extLst>
              <a:ext uri="{FF2B5EF4-FFF2-40B4-BE49-F238E27FC236}">
                <a16:creationId xmlns:a16="http://schemas.microsoft.com/office/drawing/2014/main" id="{627D4211-0D8D-D8E3-48CA-3BE3A7283DAF}"/>
              </a:ext>
            </a:extLst>
          </p:cNvPr>
          <p:cNvSpPr/>
          <p:nvPr/>
        </p:nvSpPr>
        <p:spPr>
          <a:xfrm>
            <a:off x="1292400" y="1861456"/>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Deficiência intelectual</a:t>
            </a:r>
          </a:p>
        </p:txBody>
      </p:sp>
      <p:sp>
        <p:nvSpPr>
          <p:cNvPr id="6" name="Retângulo: Cantos Arredondados 5">
            <a:extLst>
              <a:ext uri="{FF2B5EF4-FFF2-40B4-BE49-F238E27FC236}">
                <a16:creationId xmlns:a16="http://schemas.microsoft.com/office/drawing/2014/main" id="{8ED87474-6A6E-7830-4D5E-6879A21D8A52}"/>
              </a:ext>
            </a:extLst>
          </p:cNvPr>
          <p:cNvSpPr/>
          <p:nvPr/>
        </p:nvSpPr>
        <p:spPr>
          <a:xfrm>
            <a:off x="4634907" y="3624942"/>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Transtornos da comunicação</a:t>
            </a:r>
          </a:p>
        </p:txBody>
      </p:sp>
      <p:sp>
        <p:nvSpPr>
          <p:cNvPr id="9" name="Retângulo: Cantos Arredondados 8">
            <a:extLst>
              <a:ext uri="{FF2B5EF4-FFF2-40B4-BE49-F238E27FC236}">
                <a16:creationId xmlns:a16="http://schemas.microsoft.com/office/drawing/2014/main" id="{37C86739-7E86-C328-BE85-35F80A95F3DC}"/>
              </a:ext>
            </a:extLst>
          </p:cNvPr>
          <p:cNvSpPr/>
          <p:nvPr/>
        </p:nvSpPr>
        <p:spPr>
          <a:xfrm>
            <a:off x="7977414" y="3624942"/>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Transtornos específicos da aprendizagem</a:t>
            </a:r>
          </a:p>
        </p:txBody>
      </p:sp>
      <p:sp>
        <p:nvSpPr>
          <p:cNvPr id="10" name="Retângulo: Cantos Arredondados 9">
            <a:extLst>
              <a:ext uri="{FF2B5EF4-FFF2-40B4-BE49-F238E27FC236}">
                <a16:creationId xmlns:a16="http://schemas.microsoft.com/office/drawing/2014/main" id="{D23FA796-63DE-F6B2-2F2B-9E937800CE0C}"/>
              </a:ext>
            </a:extLst>
          </p:cNvPr>
          <p:cNvSpPr/>
          <p:nvPr/>
        </p:nvSpPr>
        <p:spPr>
          <a:xfrm>
            <a:off x="1292400" y="3624942"/>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Transtornos motores</a:t>
            </a:r>
          </a:p>
        </p:txBody>
      </p:sp>
      <p:sp>
        <p:nvSpPr>
          <p:cNvPr id="11" name="Retângulo: Cantos Arredondados 10">
            <a:extLst>
              <a:ext uri="{FF2B5EF4-FFF2-40B4-BE49-F238E27FC236}">
                <a16:creationId xmlns:a16="http://schemas.microsoft.com/office/drawing/2014/main" id="{5A25FE1F-FD73-6FEC-9967-6D1878420913}"/>
              </a:ext>
            </a:extLst>
          </p:cNvPr>
          <p:cNvSpPr/>
          <p:nvPr/>
        </p:nvSpPr>
        <p:spPr>
          <a:xfrm>
            <a:off x="4634907" y="1861455"/>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Transtorno de déficit de atenção e hiperatividade</a:t>
            </a:r>
          </a:p>
        </p:txBody>
      </p:sp>
      <p:sp>
        <p:nvSpPr>
          <p:cNvPr id="12" name="Retângulo: Cantos Arredondados 11">
            <a:extLst>
              <a:ext uri="{FF2B5EF4-FFF2-40B4-BE49-F238E27FC236}">
                <a16:creationId xmlns:a16="http://schemas.microsoft.com/office/drawing/2014/main" id="{2DDE9635-9CC0-903A-E467-B87831559020}"/>
              </a:ext>
            </a:extLst>
          </p:cNvPr>
          <p:cNvSpPr/>
          <p:nvPr/>
        </p:nvSpPr>
        <p:spPr>
          <a:xfrm>
            <a:off x="1292400" y="5206555"/>
            <a:ext cx="3108148" cy="803946"/>
          </a:xfrm>
          <a:prstGeom prst="roundRect">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dirty="0">
                <a:latin typeface="Calibri" panose="020F0502020204030204" pitchFamily="34" charset="0"/>
                <a:ea typeface="Calibri" panose="020F0502020204030204" pitchFamily="34" charset="0"/>
                <a:cs typeface="Calibri" panose="020F0502020204030204" pitchFamily="34" charset="0"/>
              </a:rPr>
              <a:t>Ex.: Transtornos de tique (ex.: T. de Tourette)</a:t>
            </a:r>
          </a:p>
        </p:txBody>
      </p:sp>
      <p:sp>
        <p:nvSpPr>
          <p:cNvPr id="13" name="Retângulo: Cantos Arredondados 12">
            <a:extLst>
              <a:ext uri="{FF2B5EF4-FFF2-40B4-BE49-F238E27FC236}">
                <a16:creationId xmlns:a16="http://schemas.microsoft.com/office/drawing/2014/main" id="{F92A8E88-AB30-6FF4-095C-F5DC7EDC4C01}"/>
              </a:ext>
            </a:extLst>
          </p:cNvPr>
          <p:cNvSpPr/>
          <p:nvPr/>
        </p:nvSpPr>
        <p:spPr>
          <a:xfrm>
            <a:off x="4634907" y="5206555"/>
            <a:ext cx="3108148" cy="803946"/>
          </a:xfrm>
          <a:prstGeom prst="roundRect">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dirty="0">
                <a:latin typeface="Calibri" panose="020F0502020204030204" pitchFamily="34" charset="0"/>
                <a:ea typeface="Calibri" panose="020F0502020204030204" pitchFamily="34" charset="0"/>
                <a:cs typeface="Calibri" panose="020F0502020204030204" pitchFamily="34" charset="0"/>
              </a:rPr>
              <a:t>Ex.: Transtorno da fala</a:t>
            </a:r>
          </a:p>
          <a:p>
            <a:pPr algn="ctr"/>
            <a:r>
              <a:rPr lang="pt-BR" sz="1600" dirty="0">
                <a:latin typeface="Calibri" panose="020F0502020204030204" pitchFamily="34" charset="0"/>
                <a:ea typeface="Calibri" panose="020F0502020204030204" pitchFamily="34" charset="0"/>
                <a:cs typeface="Calibri" panose="020F0502020204030204" pitchFamily="34" charset="0"/>
              </a:rPr>
              <a:t>Transtorno de linguagem</a:t>
            </a:r>
          </a:p>
        </p:txBody>
      </p:sp>
      <p:sp>
        <p:nvSpPr>
          <p:cNvPr id="14" name="Retângulo: Cantos Arredondados 13">
            <a:extLst>
              <a:ext uri="{FF2B5EF4-FFF2-40B4-BE49-F238E27FC236}">
                <a16:creationId xmlns:a16="http://schemas.microsoft.com/office/drawing/2014/main" id="{F3990035-D927-8017-CC3A-DA26E6587BD3}"/>
              </a:ext>
            </a:extLst>
          </p:cNvPr>
          <p:cNvSpPr/>
          <p:nvPr/>
        </p:nvSpPr>
        <p:spPr>
          <a:xfrm>
            <a:off x="7977414" y="5217444"/>
            <a:ext cx="3108148" cy="803946"/>
          </a:xfrm>
          <a:prstGeom prst="roundRect">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dirty="0">
                <a:latin typeface="Calibri" panose="020F0502020204030204" pitchFamily="34" charset="0"/>
                <a:ea typeface="Calibri" panose="020F0502020204030204" pitchFamily="34" charset="0"/>
                <a:cs typeface="Calibri" panose="020F0502020204030204" pitchFamily="34" charset="0"/>
              </a:rPr>
              <a:t>Ex.: Leitura, escrita, matemática</a:t>
            </a:r>
          </a:p>
        </p:txBody>
      </p:sp>
    </p:spTree>
    <p:extLst>
      <p:ext uri="{BB962C8B-B14F-4D97-AF65-F5344CB8AC3E}">
        <p14:creationId xmlns:p14="http://schemas.microsoft.com/office/powerpoint/2010/main" val="71720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2" grpId="0" animBg="1"/>
      <p:bldP spid="13"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B51DAF-5EE7-5231-FD3B-8EC26E0BCF86}"/>
              </a:ext>
            </a:extLst>
          </p:cNvPr>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Direitos da pessoa com TEA</a:t>
            </a:r>
          </a:p>
        </p:txBody>
      </p:sp>
      <p:sp>
        <p:nvSpPr>
          <p:cNvPr id="3" name="Espaço Reservado para Texto 2">
            <a:extLst>
              <a:ext uri="{FF2B5EF4-FFF2-40B4-BE49-F238E27FC236}">
                <a16:creationId xmlns:a16="http://schemas.microsoft.com/office/drawing/2014/main" id="{85BFA249-8FF7-358A-F426-5D1941EA7614}"/>
              </a:ext>
            </a:extLst>
          </p:cNvPr>
          <p:cNvSpPr>
            <a:spLocks noGrp="1"/>
          </p:cNvSpPr>
          <p:nvPr>
            <p:ph type="body" idx="1"/>
          </p:nvPr>
        </p:nvSpPr>
        <p:spPr/>
        <p:txBody>
          <a:bodyPr>
            <a:normAutofit/>
          </a:bodyPr>
          <a:lstStyle/>
          <a:p>
            <a:pPr lvl="0"/>
            <a:r>
              <a:rPr lang="pt-BR" dirty="0">
                <a:latin typeface="Calibri" panose="020F0502020204030204" pitchFamily="34" charset="0"/>
                <a:ea typeface="Calibri" panose="020F0502020204030204" pitchFamily="34" charset="0"/>
                <a:cs typeface="Calibri" panose="020F0502020204030204" pitchFamily="34" charset="0"/>
              </a:rPr>
              <a:t>Reconhecimento como </a:t>
            </a:r>
            <a:r>
              <a:rPr lang="pt-BR" b="1" dirty="0">
                <a:latin typeface="Calibri" panose="020F0502020204030204" pitchFamily="34" charset="0"/>
                <a:ea typeface="Calibri" panose="020F0502020204030204" pitchFamily="34" charset="0"/>
                <a:cs typeface="Calibri" panose="020F0502020204030204" pitchFamily="34" charset="0"/>
              </a:rPr>
              <a:t>Pessoa com Deficiência (</a:t>
            </a:r>
            <a:r>
              <a:rPr lang="pt-BR" b="1" dirty="0" err="1">
                <a:latin typeface="Calibri" panose="020F0502020204030204" pitchFamily="34" charset="0"/>
                <a:ea typeface="Calibri" panose="020F0502020204030204" pitchFamily="34" charset="0"/>
                <a:cs typeface="Calibri" panose="020F0502020204030204" pitchFamily="34" charset="0"/>
              </a:rPr>
              <a:t>PcD</a:t>
            </a:r>
            <a:r>
              <a:rPr lang="pt-BR" b="1" dirty="0">
                <a:latin typeface="Calibri" panose="020F0502020204030204" pitchFamily="34" charset="0"/>
                <a:ea typeface="Calibri" panose="020F0502020204030204" pitchFamily="34" charset="0"/>
                <a:cs typeface="Calibri" panose="020F0502020204030204" pitchFamily="34" charset="0"/>
              </a:rPr>
              <a:t>): </a:t>
            </a:r>
            <a:r>
              <a:rPr lang="pt-BR" dirty="0">
                <a:latin typeface="Calibri" panose="020F0502020204030204" pitchFamily="34" charset="0"/>
                <a:ea typeface="Calibri" panose="020F0502020204030204" pitchFamily="34" charset="0"/>
                <a:cs typeface="Calibri" panose="020F0502020204030204" pitchFamily="34" charset="0"/>
              </a:rPr>
              <a:t>Reserva de vagas para concursos e trabalho</a:t>
            </a:r>
          </a:p>
          <a:p>
            <a:pPr lvl="0"/>
            <a:r>
              <a:rPr lang="pt-BR" b="1" dirty="0">
                <a:latin typeface="Calibri" panose="020F0502020204030204" pitchFamily="34" charset="0"/>
                <a:ea typeface="Calibri" panose="020F0502020204030204" pitchFamily="34" charset="0"/>
                <a:cs typeface="Calibri" panose="020F0502020204030204" pitchFamily="34" charset="0"/>
              </a:rPr>
              <a:t>Atendimento prioritário</a:t>
            </a:r>
            <a:endParaRPr lang="pt-BR" dirty="0">
              <a:latin typeface="Calibri" panose="020F0502020204030204" pitchFamily="34" charset="0"/>
              <a:ea typeface="Calibri" panose="020F0502020204030204" pitchFamily="34" charset="0"/>
              <a:cs typeface="Calibri" panose="020F0502020204030204" pitchFamily="34" charset="0"/>
            </a:endParaRPr>
          </a:p>
          <a:p>
            <a:pPr lvl="0"/>
            <a:r>
              <a:rPr lang="pt-BR" b="1" dirty="0">
                <a:latin typeface="Calibri" panose="020F0502020204030204" pitchFamily="34" charset="0"/>
                <a:ea typeface="Calibri" panose="020F0502020204030204" pitchFamily="34" charset="0"/>
                <a:cs typeface="Calibri" panose="020F0502020204030204" pitchFamily="34" charset="0"/>
              </a:rPr>
              <a:t>Vaga de estacionamento reservada</a:t>
            </a:r>
            <a:endParaRPr lang="pt-BR" dirty="0">
              <a:latin typeface="Calibri" panose="020F0502020204030204" pitchFamily="34" charset="0"/>
              <a:ea typeface="Calibri" panose="020F0502020204030204" pitchFamily="34" charset="0"/>
              <a:cs typeface="Calibri" panose="020F0502020204030204" pitchFamily="34" charset="0"/>
            </a:endParaRPr>
          </a:p>
          <a:p>
            <a:pPr lvl="0"/>
            <a:r>
              <a:rPr lang="pt-BR" b="1" dirty="0">
                <a:latin typeface="Calibri" panose="020F0502020204030204" pitchFamily="34" charset="0"/>
                <a:ea typeface="Calibri" panose="020F0502020204030204" pitchFamily="34" charset="0"/>
                <a:cs typeface="Calibri" panose="020F0502020204030204" pitchFamily="34" charset="0"/>
              </a:rPr>
              <a:t>Educação inclusiva</a:t>
            </a:r>
            <a:r>
              <a:rPr lang="pt-BR" dirty="0">
                <a:latin typeface="Calibri" panose="020F0502020204030204" pitchFamily="34" charset="0"/>
                <a:ea typeface="Calibri" panose="020F0502020204030204" pitchFamily="34" charset="0"/>
                <a:cs typeface="Calibri" panose="020F0502020204030204" pitchFamily="34" charset="0"/>
              </a:rPr>
              <a:t>, com recursos de acessibilidade se necessários:</a:t>
            </a:r>
          </a:p>
          <a:p>
            <a:pPr lvl="1"/>
            <a:r>
              <a:rPr lang="pt-BR" dirty="0">
                <a:latin typeface="Calibri" panose="020F0502020204030204" pitchFamily="34" charset="0"/>
                <a:ea typeface="Calibri" panose="020F0502020204030204" pitchFamily="34" charset="0"/>
                <a:cs typeface="Calibri" panose="020F0502020204030204" pitchFamily="34" charset="0"/>
              </a:rPr>
              <a:t>Auxiliar de sala, adaptação de prova, tempo adicional, etc.</a:t>
            </a:r>
          </a:p>
        </p:txBody>
      </p:sp>
      <p:pic>
        <p:nvPicPr>
          <p:cNvPr id="4" name="Imagem 3" descr="AL vai lançar Carteira de Identificação para pessoas com autismo » Alagoas  Notícia Boa">
            <a:extLst>
              <a:ext uri="{FF2B5EF4-FFF2-40B4-BE49-F238E27FC236}">
                <a16:creationId xmlns:a16="http://schemas.microsoft.com/office/drawing/2014/main" id="{1D5A2828-4311-08D6-43C0-D3C46FAD9CD3}"/>
              </a:ext>
            </a:extLst>
          </p:cNvPr>
          <p:cNvPicPr>
            <a:picLocks noChangeAspect="1"/>
          </p:cNvPicPr>
          <p:nvPr/>
        </p:nvPicPr>
        <p:blipFill>
          <a:blip r:embed="rId3"/>
          <a:stretch>
            <a:fillRect/>
          </a:stretch>
        </p:blipFill>
        <p:spPr>
          <a:xfrm>
            <a:off x="8771466" y="4802311"/>
            <a:ext cx="3115028" cy="1746304"/>
          </a:xfrm>
          <a:prstGeom prst="rect">
            <a:avLst/>
          </a:prstGeom>
        </p:spPr>
      </p:pic>
      <p:sp>
        <p:nvSpPr>
          <p:cNvPr id="5" name="Espaço Reservado para Texto 2">
            <a:extLst>
              <a:ext uri="{FF2B5EF4-FFF2-40B4-BE49-F238E27FC236}">
                <a16:creationId xmlns:a16="http://schemas.microsoft.com/office/drawing/2014/main" id="{5AEFA2A1-C178-0F77-3E08-9CE36733C5A0}"/>
              </a:ext>
            </a:extLst>
          </p:cNvPr>
          <p:cNvSpPr txBox="1">
            <a:spLocks/>
          </p:cNvSpPr>
          <p:nvPr/>
        </p:nvSpPr>
        <p:spPr>
          <a:xfrm>
            <a:off x="960000" y="4580512"/>
            <a:ext cx="7608267" cy="47356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609585" marR="0" lvl="0" indent="-423323" algn="l" rtl="0" eaLnBrk="1" hangingPunct="1">
              <a:lnSpc>
                <a:spcPct val="150000"/>
              </a:lnSpc>
              <a:spcBef>
                <a:spcPts val="0"/>
              </a:spcBef>
              <a:spcAft>
                <a:spcPts val="0"/>
              </a:spcAft>
              <a:buClr>
                <a:schemeClr val="lt1"/>
              </a:buClr>
              <a:buSzPts val="1400"/>
              <a:buFont typeface="Nunito Light"/>
              <a:buChar char="●"/>
              <a:defRPr sz="2400" b="0" i="0" u="none" strike="noStrike" cap="none">
                <a:solidFill>
                  <a:schemeClr val="lt1"/>
                </a:solidFill>
                <a:latin typeface="Figtree" pitchFamily="2" charset="0"/>
                <a:ea typeface="Figtree"/>
                <a:cs typeface="Figtree"/>
                <a:sym typeface="Figtree"/>
              </a:defRPr>
            </a:lvl1pPr>
            <a:lvl2pPr marL="1219170" marR="0" lvl="1" indent="-423323" algn="l" rtl="0" eaLnBrk="1" hangingPunct="1">
              <a:lnSpc>
                <a:spcPct val="150000"/>
              </a:lnSpc>
              <a:spcBef>
                <a:spcPts val="0"/>
              </a:spcBef>
              <a:spcAft>
                <a:spcPts val="0"/>
              </a:spcAft>
              <a:buClr>
                <a:schemeClr val="lt1"/>
              </a:buClr>
              <a:buSzPts val="1400"/>
              <a:buFont typeface="Nunito Light"/>
              <a:buChar char="○"/>
              <a:defRPr sz="2000" b="0" i="0" u="none" strike="noStrike" cap="none">
                <a:solidFill>
                  <a:schemeClr val="lt1"/>
                </a:solidFill>
                <a:latin typeface="Figtree" pitchFamily="2" charset="0"/>
                <a:ea typeface="Figtree"/>
                <a:cs typeface="Figtree"/>
                <a:sym typeface="Figtree"/>
              </a:defRPr>
            </a:lvl2pPr>
            <a:lvl3pPr marL="1828754" marR="0" lvl="2"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3pPr>
            <a:lvl4pPr marL="2438339" marR="0" lvl="3"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4pPr>
            <a:lvl5pPr marL="3047924" marR="0" lvl="4"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5pPr>
            <a:lvl6pPr marL="3657509" marR="0" lvl="5"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6pPr>
            <a:lvl7pPr marL="4267093" marR="0" lvl="6"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7pPr>
            <a:lvl8pPr marL="4876678" marR="0" lvl="7"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8pPr>
            <a:lvl9pPr marL="5486263" marR="0" lvl="8"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9pPr>
          </a:lstStyle>
          <a:p>
            <a:r>
              <a:rPr lang="pt-BR" dirty="0">
                <a:latin typeface="Calibri" panose="020F0502020204030204" pitchFamily="34" charset="0"/>
                <a:ea typeface="Calibri" panose="020F0502020204030204" pitchFamily="34" charset="0"/>
                <a:cs typeface="Calibri" panose="020F0502020204030204" pitchFamily="34" charset="0"/>
              </a:rPr>
              <a:t>Adaptação do ambiente de trabalho</a:t>
            </a:r>
          </a:p>
          <a:p>
            <a:r>
              <a:rPr lang="pt-BR" dirty="0">
                <a:latin typeface="Calibri" panose="020F0502020204030204" pitchFamily="34" charset="0"/>
                <a:ea typeface="Calibri" panose="020F0502020204030204" pitchFamily="34" charset="0"/>
                <a:cs typeface="Calibri" panose="020F0502020204030204" pitchFamily="34" charset="0"/>
              </a:rPr>
              <a:t>Transporte público gratuito e com assento preferencial</a:t>
            </a:r>
          </a:p>
        </p:txBody>
      </p:sp>
      <p:sp>
        <p:nvSpPr>
          <p:cNvPr id="7" name="Espaço Reservado para Texto 2">
            <a:extLst>
              <a:ext uri="{FF2B5EF4-FFF2-40B4-BE49-F238E27FC236}">
                <a16:creationId xmlns:a16="http://schemas.microsoft.com/office/drawing/2014/main" id="{9C0DAA98-9C55-0084-C43A-CA35862C57AF}"/>
              </a:ext>
            </a:extLst>
          </p:cNvPr>
          <p:cNvSpPr txBox="1">
            <a:spLocks/>
          </p:cNvSpPr>
          <p:nvPr/>
        </p:nvSpPr>
        <p:spPr>
          <a:xfrm>
            <a:off x="10520537" y="4675357"/>
            <a:ext cx="1569156" cy="698721"/>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609585" marR="0" lvl="0" indent="-423323" algn="l" rtl="0" eaLnBrk="1" hangingPunct="1">
              <a:lnSpc>
                <a:spcPct val="150000"/>
              </a:lnSpc>
              <a:spcBef>
                <a:spcPts val="0"/>
              </a:spcBef>
              <a:spcAft>
                <a:spcPts val="0"/>
              </a:spcAft>
              <a:buClr>
                <a:schemeClr val="lt1"/>
              </a:buClr>
              <a:buSzPts val="1400"/>
              <a:buFont typeface="Nunito Light"/>
              <a:buChar char="●"/>
              <a:defRPr sz="2400" b="0" i="0" u="none" strike="noStrike" cap="none">
                <a:solidFill>
                  <a:schemeClr val="lt1"/>
                </a:solidFill>
                <a:latin typeface="Figtree" pitchFamily="2" charset="0"/>
                <a:ea typeface="Figtree"/>
                <a:cs typeface="Figtree"/>
                <a:sym typeface="Figtree"/>
              </a:defRPr>
            </a:lvl1pPr>
            <a:lvl2pPr marL="1219170" marR="0" lvl="1" indent="-423323" algn="l" rtl="0" eaLnBrk="1" hangingPunct="1">
              <a:lnSpc>
                <a:spcPct val="150000"/>
              </a:lnSpc>
              <a:spcBef>
                <a:spcPts val="0"/>
              </a:spcBef>
              <a:spcAft>
                <a:spcPts val="0"/>
              </a:spcAft>
              <a:buClr>
                <a:schemeClr val="lt1"/>
              </a:buClr>
              <a:buSzPts val="1400"/>
              <a:buFont typeface="Nunito Light"/>
              <a:buChar char="○"/>
              <a:defRPr sz="2000" b="0" i="0" u="none" strike="noStrike" cap="none">
                <a:solidFill>
                  <a:schemeClr val="lt1"/>
                </a:solidFill>
                <a:latin typeface="Figtree" pitchFamily="2" charset="0"/>
                <a:ea typeface="Figtree"/>
                <a:cs typeface="Figtree"/>
                <a:sym typeface="Figtree"/>
              </a:defRPr>
            </a:lvl2pPr>
            <a:lvl3pPr marL="1828754" marR="0" lvl="2"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3pPr>
            <a:lvl4pPr marL="2438339" marR="0" lvl="3"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4pPr>
            <a:lvl5pPr marL="3047924" marR="0" lvl="4"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5pPr>
            <a:lvl6pPr marL="3657509" marR="0" lvl="5"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6pPr>
            <a:lvl7pPr marL="4267093" marR="0" lvl="6"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7pPr>
            <a:lvl8pPr marL="4876678" marR="0" lvl="7"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8pPr>
            <a:lvl9pPr marL="5486263" marR="0" lvl="8"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9pPr>
          </a:lstStyle>
          <a:p>
            <a:pPr marL="186262" indent="0" algn="ctr">
              <a:buNone/>
            </a:pPr>
            <a:r>
              <a:rPr lang="pt-BR" sz="1800" dirty="0">
                <a:latin typeface="Calibri" panose="020F0502020204030204" pitchFamily="34" charset="0"/>
                <a:ea typeface="Calibri" panose="020F0502020204030204" pitchFamily="34" charset="0"/>
                <a:cs typeface="Calibri" panose="020F0502020204030204" pitchFamily="34" charset="0"/>
              </a:rPr>
              <a:t>CIPTEA</a:t>
            </a:r>
          </a:p>
        </p:txBody>
      </p:sp>
    </p:spTree>
    <p:extLst>
      <p:ext uri="{BB962C8B-B14F-4D97-AF65-F5344CB8AC3E}">
        <p14:creationId xmlns:p14="http://schemas.microsoft.com/office/powerpoint/2010/main" val="3988616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678D72"/>
        </a:solidFill>
        <a:effectLst/>
      </p:bgPr>
    </p:bg>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C3312F3E-2663-2B65-3EF7-D2A6D6FEB146}"/>
              </a:ext>
            </a:extLst>
          </p:cNvPr>
          <p:cNvPicPr>
            <a:picLocks noChangeAspect="1"/>
          </p:cNvPicPr>
          <p:nvPr/>
        </p:nvPicPr>
        <p:blipFill>
          <a:blip r:embed="rId3"/>
          <a:stretch>
            <a:fillRect/>
          </a:stretch>
        </p:blipFill>
        <p:spPr>
          <a:xfrm>
            <a:off x="2678481" y="0"/>
            <a:ext cx="6835038" cy="6858000"/>
          </a:xfrm>
          <a:prstGeom prst="rect">
            <a:avLst/>
          </a:prstGeom>
        </p:spPr>
      </p:pic>
    </p:spTree>
    <p:extLst>
      <p:ext uri="{BB962C8B-B14F-4D97-AF65-F5344CB8AC3E}">
        <p14:creationId xmlns:p14="http://schemas.microsoft.com/office/powerpoint/2010/main" val="3815191326"/>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4">
            <a:extLst>
              <a:ext uri="{FF2B5EF4-FFF2-40B4-BE49-F238E27FC236}">
                <a16:creationId xmlns:a16="http://schemas.microsoft.com/office/drawing/2014/main" id="{69198342-B352-2D46-D907-EFEA115054EF}"/>
              </a:ext>
            </a:extLst>
          </p:cNvPr>
          <p:cNvSpPr>
            <a:spLocks noGrp="1"/>
          </p:cNvSpPr>
          <p:nvPr>
            <p:ph type="subTitle" idx="1"/>
          </p:nvPr>
        </p:nvSpPr>
        <p:spPr>
          <a:xfrm>
            <a:off x="2462800" y="2819400"/>
            <a:ext cx="7266400" cy="1061741"/>
          </a:xfrm>
        </p:spPr>
        <p:txBody>
          <a:bodyPr anchor="ctr"/>
          <a:lstStyle/>
          <a:p>
            <a:r>
              <a:rPr lang="pt-BR" sz="4400" b="1" dirty="0">
                <a:latin typeface="Calibri" panose="020F0502020204030204" pitchFamily="34" charset="0"/>
                <a:ea typeface="Calibri" panose="020F0502020204030204" pitchFamily="34" charset="0"/>
                <a:cs typeface="Calibri" panose="020F0502020204030204" pitchFamily="34" charset="0"/>
              </a:rPr>
              <a:t>Deficiência intelectual (DI)</a:t>
            </a:r>
          </a:p>
        </p:txBody>
      </p:sp>
    </p:spTree>
    <p:extLst>
      <p:ext uri="{BB962C8B-B14F-4D97-AF65-F5344CB8AC3E}">
        <p14:creationId xmlns:p14="http://schemas.microsoft.com/office/powerpoint/2010/main" val="281672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6CBC4B50-2B91-721A-8B40-06A4D5B6E44A}"/>
              </a:ext>
            </a:extLst>
          </p:cNvPr>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Deficiência intelectual</a:t>
            </a:r>
          </a:p>
        </p:txBody>
      </p:sp>
      <p:sp>
        <p:nvSpPr>
          <p:cNvPr id="6" name="Retângulo: Cantos Arredondados 5">
            <a:extLst>
              <a:ext uri="{FF2B5EF4-FFF2-40B4-BE49-F238E27FC236}">
                <a16:creationId xmlns:a16="http://schemas.microsoft.com/office/drawing/2014/main" id="{F2F4907F-2EE5-E5D6-A0E1-CDEAFCFDC5BD}"/>
              </a:ext>
            </a:extLst>
          </p:cNvPr>
          <p:cNvSpPr/>
          <p:nvPr/>
        </p:nvSpPr>
        <p:spPr>
          <a:xfrm>
            <a:off x="1189925" y="1902690"/>
            <a:ext cx="9812150" cy="2326410"/>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just"/>
            <a:r>
              <a:rPr lang="pt-BR" sz="2800" dirty="0">
                <a:latin typeface="Calibri" panose="020F0502020204030204" pitchFamily="34" charset="0"/>
                <a:ea typeface="Calibri" panose="020F0502020204030204" pitchFamily="34" charset="0"/>
                <a:cs typeface="Calibri" panose="020F0502020204030204" pitchFamily="34" charset="0"/>
              </a:rPr>
              <a:t>Desenvolvimento incompleto da mente, caracterizado pelo comprometimento de habilidades que contribuem para o </a:t>
            </a:r>
            <a:r>
              <a:rPr lang="pt-BR" sz="2800" b="1" dirty="0">
                <a:latin typeface="Calibri" panose="020F0502020204030204" pitchFamily="34" charset="0"/>
                <a:ea typeface="Calibri" panose="020F0502020204030204" pitchFamily="34" charset="0"/>
                <a:cs typeface="Calibri" panose="020F0502020204030204" pitchFamily="34" charset="0"/>
              </a:rPr>
              <a:t>nível global de inteligência:</a:t>
            </a:r>
            <a:r>
              <a:rPr lang="pt-BR" sz="2800" dirty="0">
                <a:latin typeface="Calibri" panose="020F0502020204030204" pitchFamily="34" charset="0"/>
                <a:ea typeface="Calibri" panose="020F0502020204030204" pitchFamily="34" charset="0"/>
                <a:cs typeface="Calibri" panose="020F0502020204030204" pitchFamily="34" charset="0"/>
              </a:rPr>
              <a:t> cognitivas, de linguagem, motoras e habilidades sociais (OMS, 1992)</a:t>
            </a:r>
          </a:p>
        </p:txBody>
      </p:sp>
      <p:sp>
        <p:nvSpPr>
          <p:cNvPr id="7" name="Retângulo: Cantos Arredondados 6">
            <a:extLst>
              <a:ext uri="{FF2B5EF4-FFF2-40B4-BE49-F238E27FC236}">
                <a16:creationId xmlns:a16="http://schemas.microsoft.com/office/drawing/2014/main" id="{44DA166F-206D-33E3-4C2F-F988F908EEED}"/>
              </a:ext>
            </a:extLst>
          </p:cNvPr>
          <p:cNvSpPr/>
          <p:nvPr/>
        </p:nvSpPr>
        <p:spPr>
          <a:xfrm>
            <a:off x="1287550" y="4469955"/>
            <a:ext cx="4465550" cy="1575245"/>
          </a:xfrm>
          <a:prstGeom prst="roundRect">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Antigamente: “retardo mental”</a:t>
            </a:r>
          </a:p>
        </p:txBody>
      </p:sp>
      <p:sp>
        <p:nvSpPr>
          <p:cNvPr id="8" name="Retângulo: Cantos Arredondados 7">
            <a:extLst>
              <a:ext uri="{FF2B5EF4-FFF2-40B4-BE49-F238E27FC236}">
                <a16:creationId xmlns:a16="http://schemas.microsoft.com/office/drawing/2014/main" id="{484FDC61-CD96-CC1A-9E87-765A5204D631}"/>
              </a:ext>
            </a:extLst>
          </p:cNvPr>
          <p:cNvSpPr/>
          <p:nvPr/>
        </p:nvSpPr>
        <p:spPr>
          <a:xfrm>
            <a:off x="6438900" y="4469955"/>
            <a:ext cx="4465550" cy="1575245"/>
          </a:xfrm>
          <a:prstGeom prst="roundRect">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Prevalência mundial: 1%</a:t>
            </a:r>
          </a:p>
          <a:p>
            <a:pPr algn="ctr"/>
            <a:endParaRPr lang="pt-BR" sz="2000" dirty="0">
              <a:latin typeface="Calibri" panose="020F0502020204030204" pitchFamily="34" charset="0"/>
              <a:ea typeface="Calibri" panose="020F0502020204030204" pitchFamily="34" charset="0"/>
              <a:cs typeface="Calibri" panose="020F0502020204030204" pitchFamily="34" charset="0"/>
            </a:endParaRPr>
          </a:p>
          <a:p>
            <a:pPr algn="ctr"/>
            <a:r>
              <a:rPr lang="pt-BR" sz="2000" dirty="0">
                <a:latin typeface="Calibri" panose="020F0502020204030204" pitchFamily="34" charset="0"/>
                <a:ea typeface="Calibri" panose="020F0502020204030204" pitchFamily="34" charset="0"/>
                <a:cs typeface="Calibri" panose="020F0502020204030204" pitchFamily="34" charset="0"/>
              </a:rPr>
              <a:t>Quase 2x maior em países de baixa ou média renda</a:t>
            </a:r>
          </a:p>
        </p:txBody>
      </p:sp>
    </p:spTree>
    <p:extLst>
      <p:ext uri="{BB962C8B-B14F-4D97-AF65-F5344CB8AC3E}">
        <p14:creationId xmlns:p14="http://schemas.microsoft.com/office/powerpoint/2010/main" val="266040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EDD0CC1-2C7F-1586-161E-54F081330E9F}"/>
              </a:ext>
            </a:extLst>
          </p:cNvPr>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Deficiência intelectual – Diagnóstico (DSM-5)</a:t>
            </a:r>
          </a:p>
        </p:txBody>
      </p:sp>
      <p:sp>
        <p:nvSpPr>
          <p:cNvPr id="7" name="Espaço Reservado para Texto 6">
            <a:extLst>
              <a:ext uri="{FF2B5EF4-FFF2-40B4-BE49-F238E27FC236}">
                <a16:creationId xmlns:a16="http://schemas.microsoft.com/office/drawing/2014/main" id="{F45A5F94-D8ED-7556-8F29-675FF8327A1C}"/>
              </a:ext>
            </a:extLst>
          </p:cNvPr>
          <p:cNvSpPr>
            <a:spLocks noGrp="1"/>
          </p:cNvSpPr>
          <p:nvPr>
            <p:ph type="body" idx="1"/>
          </p:nvPr>
        </p:nvSpPr>
        <p:spPr>
          <a:xfrm>
            <a:off x="1008025" y="1529033"/>
            <a:ext cx="9455377" cy="4735600"/>
          </a:xfrm>
        </p:spPr>
        <p:txBody>
          <a:bodyPr/>
          <a:lstStyle/>
          <a:p>
            <a:pPr algn="just">
              <a:lnSpc>
                <a:spcPct val="100000"/>
              </a:lnSpc>
            </a:pPr>
            <a:r>
              <a:rPr lang="pt-BR" b="1" dirty="0">
                <a:latin typeface="Calibri" panose="020F0502020204030204" pitchFamily="34" charset="0"/>
                <a:ea typeface="Calibri" panose="020F0502020204030204" pitchFamily="34" charset="0"/>
                <a:cs typeface="Calibri" panose="020F0502020204030204" pitchFamily="34" charset="0"/>
              </a:rPr>
              <a:t>Déficits funcionais</a:t>
            </a:r>
            <a:r>
              <a:rPr lang="pt-BR" dirty="0">
                <a:latin typeface="Calibri" panose="020F0502020204030204" pitchFamily="34" charset="0"/>
                <a:ea typeface="Calibri" panose="020F0502020204030204" pitchFamily="34" charset="0"/>
                <a:cs typeface="Calibri" panose="020F0502020204030204" pitchFamily="34" charset="0"/>
              </a:rPr>
              <a:t>, iniciados no período do desenvolvimento:</a:t>
            </a:r>
          </a:p>
          <a:p>
            <a:pPr algn="just">
              <a:lnSpc>
                <a:spcPct val="100000"/>
              </a:lnSpc>
            </a:pPr>
            <a:endParaRPr lang="pt-BR"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pPr>
            <a:endParaRPr lang="pt-BR"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pPr>
            <a:endParaRPr lang="pt-BR"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pPr>
            <a:endParaRPr lang="pt-BR"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pPr>
            <a:endParaRPr lang="pt-BR"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pPr>
            <a:endParaRPr lang="pt-BR"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pPr>
            <a:endParaRPr lang="pt-BR"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pPr>
            <a:endParaRPr lang="pt-BR"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pPr>
            <a:endParaRPr lang="pt-BR" dirty="0">
              <a:latin typeface="Calibri" panose="020F0502020204030204" pitchFamily="34" charset="0"/>
              <a:ea typeface="Calibri" panose="020F0502020204030204" pitchFamily="34" charset="0"/>
              <a:cs typeface="Calibri" panose="020F0502020204030204" pitchFamily="34" charset="0"/>
            </a:endParaRPr>
          </a:p>
        </p:txBody>
      </p:sp>
      <p:grpSp>
        <p:nvGrpSpPr>
          <p:cNvPr id="8" name="Google Shape;765;p37">
            <a:extLst>
              <a:ext uri="{FF2B5EF4-FFF2-40B4-BE49-F238E27FC236}">
                <a16:creationId xmlns:a16="http://schemas.microsoft.com/office/drawing/2014/main" id="{8099EB2C-988C-AA28-971A-190A2BE35DC8}"/>
              </a:ext>
            </a:extLst>
          </p:cNvPr>
          <p:cNvGrpSpPr/>
          <p:nvPr/>
        </p:nvGrpSpPr>
        <p:grpSpPr>
          <a:xfrm>
            <a:off x="10464799" y="2959100"/>
            <a:ext cx="1479953" cy="5371132"/>
            <a:chOff x="3030675" y="511650"/>
            <a:chExt cx="1705400" cy="6431275"/>
          </a:xfrm>
        </p:grpSpPr>
        <p:sp>
          <p:nvSpPr>
            <p:cNvPr id="9" name="Google Shape;766;p37">
              <a:extLst>
                <a:ext uri="{FF2B5EF4-FFF2-40B4-BE49-F238E27FC236}">
                  <a16:creationId xmlns:a16="http://schemas.microsoft.com/office/drawing/2014/main" id="{FE6FE212-E453-64E7-B2A4-745D84B276DD}"/>
                </a:ext>
              </a:extLst>
            </p:cNvPr>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767;p37">
              <a:extLst>
                <a:ext uri="{FF2B5EF4-FFF2-40B4-BE49-F238E27FC236}">
                  <a16:creationId xmlns:a16="http://schemas.microsoft.com/office/drawing/2014/main" id="{4AB14A02-40CB-0BEB-7641-2BF096E50CA3}"/>
                </a:ext>
              </a:extLst>
            </p:cNvPr>
            <p:cNvSpPr/>
            <p:nvPr/>
          </p:nvSpPr>
          <p:spPr>
            <a:xfrm>
              <a:off x="3094050" y="575849"/>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1" name="Google Shape;768;p37">
              <a:extLst>
                <a:ext uri="{FF2B5EF4-FFF2-40B4-BE49-F238E27FC236}">
                  <a16:creationId xmlns:a16="http://schemas.microsoft.com/office/drawing/2014/main" id="{0EAEB556-5DC8-1D4A-5FF6-0AC47ACE5A29}"/>
                </a:ext>
              </a:extLst>
            </p:cNvPr>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2" name="Google Shape;769;p37">
              <a:extLst>
                <a:ext uri="{FF2B5EF4-FFF2-40B4-BE49-F238E27FC236}">
                  <a16:creationId xmlns:a16="http://schemas.microsoft.com/office/drawing/2014/main" id="{1E010171-33E0-89A2-8128-196E6E19C344}"/>
                </a:ext>
              </a:extLst>
            </p:cNvPr>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3" name="Google Shape;770;p37">
              <a:extLst>
                <a:ext uri="{FF2B5EF4-FFF2-40B4-BE49-F238E27FC236}">
                  <a16:creationId xmlns:a16="http://schemas.microsoft.com/office/drawing/2014/main" id="{56A1A58B-CDEB-46C0-8815-C432AEA8F90B}"/>
                </a:ext>
              </a:extLst>
            </p:cNvPr>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4" name="Google Shape;771;p37">
              <a:extLst>
                <a:ext uri="{FF2B5EF4-FFF2-40B4-BE49-F238E27FC236}">
                  <a16:creationId xmlns:a16="http://schemas.microsoft.com/office/drawing/2014/main" id="{2C6B6D28-D7AC-A359-4482-7F46170F478E}"/>
                </a:ext>
              </a:extLst>
            </p:cNvPr>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5" name="Google Shape;772;p37">
              <a:extLst>
                <a:ext uri="{FF2B5EF4-FFF2-40B4-BE49-F238E27FC236}">
                  <a16:creationId xmlns:a16="http://schemas.microsoft.com/office/drawing/2014/main" id="{4212AD6E-0D88-33E7-EB3D-2E941B589224}"/>
                </a:ext>
              </a:extLst>
            </p:cNvPr>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73;p37">
              <a:extLst>
                <a:ext uri="{FF2B5EF4-FFF2-40B4-BE49-F238E27FC236}">
                  <a16:creationId xmlns:a16="http://schemas.microsoft.com/office/drawing/2014/main" id="{5B2CE9BB-EDEC-5F5D-2714-01503049A846}"/>
                </a:ext>
              </a:extLst>
            </p:cNvPr>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774;p37">
              <a:extLst>
                <a:ext uri="{FF2B5EF4-FFF2-40B4-BE49-F238E27FC236}">
                  <a16:creationId xmlns:a16="http://schemas.microsoft.com/office/drawing/2014/main" id="{B9344C7A-73CA-76F2-C7B2-2922A6E16A13}"/>
                </a:ext>
              </a:extLst>
            </p:cNvPr>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775;p37">
              <a:extLst>
                <a:ext uri="{FF2B5EF4-FFF2-40B4-BE49-F238E27FC236}">
                  <a16:creationId xmlns:a16="http://schemas.microsoft.com/office/drawing/2014/main" id="{891D24F5-904F-38FB-71A7-0241BC29CF7A}"/>
                </a:ext>
              </a:extLst>
            </p:cNvPr>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9" name="Google Shape;776;p37">
              <a:extLst>
                <a:ext uri="{FF2B5EF4-FFF2-40B4-BE49-F238E27FC236}">
                  <a16:creationId xmlns:a16="http://schemas.microsoft.com/office/drawing/2014/main" id="{C51F4133-F100-20EC-60F9-18961FCD052A}"/>
                </a:ext>
              </a:extLst>
            </p:cNvPr>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20" name="Google Shape;777;p37">
              <a:extLst>
                <a:ext uri="{FF2B5EF4-FFF2-40B4-BE49-F238E27FC236}">
                  <a16:creationId xmlns:a16="http://schemas.microsoft.com/office/drawing/2014/main" id="{0B092688-6779-FEB1-C555-EEBEDD4158F9}"/>
                </a:ext>
              </a:extLst>
            </p:cNvPr>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778;p37">
              <a:extLst>
                <a:ext uri="{FF2B5EF4-FFF2-40B4-BE49-F238E27FC236}">
                  <a16:creationId xmlns:a16="http://schemas.microsoft.com/office/drawing/2014/main" id="{336B1592-1460-88CC-4EEB-2204B8064F40}"/>
                </a:ext>
              </a:extLst>
            </p:cNvPr>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22" name="Google Shape;779;p37">
              <a:extLst>
                <a:ext uri="{FF2B5EF4-FFF2-40B4-BE49-F238E27FC236}">
                  <a16:creationId xmlns:a16="http://schemas.microsoft.com/office/drawing/2014/main" id="{D43BFCBF-BF09-2A7E-89C0-B10C26944202}"/>
                </a:ext>
              </a:extLst>
            </p:cNvPr>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grpSp>
      <p:pic>
        <p:nvPicPr>
          <p:cNvPr id="23" name="Espaço Reservado para Imagem 23">
            <a:extLst>
              <a:ext uri="{FF2B5EF4-FFF2-40B4-BE49-F238E27FC236}">
                <a16:creationId xmlns:a16="http://schemas.microsoft.com/office/drawing/2014/main" id="{7ED3CE17-8AC2-057B-4054-B26ED92530BF}"/>
              </a:ext>
            </a:extLst>
          </p:cNvPr>
          <p:cNvPicPr>
            <a:picLocks noChangeAspect="1"/>
          </p:cNvPicPr>
          <p:nvPr/>
        </p:nvPicPr>
        <p:blipFill>
          <a:blip r:embed="rId3">
            <a:extLst>
              <a:ext uri="{28A0092B-C50C-407E-A947-70E740481C1C}">
                <a14:useLocalDpi xmlns:a14="http://schemas.microsoft.com/office/drawing/2010/main" val="0"/>
              </a:ext>
            </a:extLst>
          </a:blip>
          <a:srcRect l="17895" r="17895"/>
          <a:stretch/>
        </p:blipFill>
        <p:spPr>
          <a:xfrm>
            <a:off x="9605920" y="4318000"/>
            <a:ext cx="2166979" cy="2540000"/>
          </a:xfrm>
          <a:prstGeom prst="round2SameRect">
            <a:avLst>
              <a:gd name="adj1" fmla="val 50000"/>
              <a:gd name="adj2" fmla="val 0"/>
            </a:avLst>
          </a:prstGeom>
        </p:spPr>
      </p:pic>
      <p:sp>
        <p:nvSpPr>
          <p:cNvPr id="2" name="Retângulo: Cantos Arredondados 1">
            <a:extLst>
              <a:ext uri="{FF2B5EF4-FFF2-40B4-BE49-F238E27FC236}">
                <a16:creationId xmlns:a16="http://schemas.microsoft.com/office/drawing/2014/main" id="{9C10E983-7F26-2F2E-8A32-F6D1835A78CC}"/>
              </a:ext>
            </a:extLst>
          </p:cNvPr>
          <p:cNvSpPr/>
          <p:nvPr/>
        </p:nvSpPr>
        <p:spPr>
          <a:xfrm>
            <a:off x="1385697" y="2335652"/>
            <a:ext cx="3575494" cy="3122361"/>
          </a:xfrm>
          <a:prstGeom prst="roundRect">
            <a:avLst>
              <a:gd name="adj" fmla="val 12193"/>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200" b="1" dirty="0">
                <a:latin typeface="Calibri" panose="020F0502020204030204" pitchFamily="34" charset="0"/>
                <a:ea typeface="Calibri" panose="020F0502020204030204" pitchFamily="34" charset="0"/>
                <a:cs typeface="Calibri" panose="020F0502020204030204" pitchFamily="34" charset="0"/>
              </a:rPr>
              <a:t>Prejuízo de funções intelectuais:</a:t>
            </a:r>
            <a:r>
              <a:rPr lang="pt-BR" sz="2200" dirty="0">
                <a:latin typeface="Calibri" panose="020F0502020204030204" pitchFamily="34" charset="0"/>
                <a:ea typeface="Calibri" panose="020F0502020204030204" pitchFamily="34" charset="0"/>
                <a:cs typeface="Calibri" panose="020F0502020204030204" pitchFamily="34" charset="0"/>
              </a:rPr>
              <a:t> raciocínio, planejamento, solução de problemas, pensamento abstrato, aprendizagem (acadêmica e pela experiência)</a:t>
            </a:r>
          </a:p>
        </p:txBody>
      </p:sp>
      <p:sp>
        <p:nvSpPr>
          <p:cNvPr id="3" name="Retângulo: Cantos Arredondados 2">
            <a:extLst>
              <a:ext uri="{FF2B5EF4-FFF2-40B4-BE49-F238E27FC236}">
                <a16:creationId xmlns:a16="http://schemas.microsoft.com/office/drawing/2014/main" id="{F003F229-8D3A-636D-1BCF-8E365495ED71}"/>
              </a:ext>
            </a:extLst>
          </p:cNvPr>
          <p:cNvSpPr/>
          <p:nvPr/>
        </p:nvSpPr>
        <p:spPr>
          <a:xfrm>
            <a:off x="5820070" y="2335651"/>
            <a:ext cx="3575494" cy="3122361"/>
          </a:xfrm>
          <a:prstGeom prst="roundRect">
            <a:avLst>
              <a:gd name="adj" fmla="val 8532"/>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200" b="1" dirty="0">
                <a:latin typeface="Calibri" panose="020F0502020204030204" pitchFamily="34" charset="0"/>
                <a:ea typeface="Calibri" panose="020F0502020204030204" pitchFamily="34" charset="0"/>
                <a:cs typeface="Calibri" panose="020F0502020204030204" pitchFamily="34" charset="0"/>
              </a:rPr>
              <a:t>Limitação nas atividades da vida diária: </a:t>
            </a:r>
            <a:r>
              <a:rPr lang="pt-BR" sz="2200" dirty="0">
                <a:latin typeface="Calibri" panose="020F0502020204030204" pitchFamily="34" charset="0"/>
                <a:ea typeface="Calibri" panose="020F0502020204030204" pitchFamily="34" charset="0"/>
                <a:cs typeface="Calibri" panose="020F0502020204030204" pitchFamily="34" charset="0"/>
              </a:rPr>
              <a:t>comunicação, atividades domésticas, independência pessoal, atividades acadêmicas/profissionais</a:t>
            </a:r>
          </a:p>
        </p:txBody>
      </p:sp>
      <p:sp>
        <p:nvSpPr>
          <p:cNvPr id="4" name="Retângulo: Cantos Arredondados 3">
            <a:extLst>
              <a:ext uri="{FF2B5EF4-FFF2-40B4-BE49-F238E27FC236}">
                <a16:creationId xmlns:a16="http://schemas.microsoft.com/office/drawing/2014/main" id="{0D644FC7-FFC7-D287-9705-7AA97358CA9D}"/>
              </a:ext>
            </a:extLst>
          </p:cNvPr>
          <p:cNvSpPr/>
          <p:nvPr/>
        </p:nvSpPr>
        <p:spPr>
          <a:xfrm>
            <a:off x="1385696" y="5702456"/>
            <a:ext cx="8009867" cy="643658"/>
          </a:xfrm>
          <a:prstGeom prst="roundRect">
            <a:avLst>
              <a:gd name="adj" fmla="val 8731"/>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000" dirty="0">
                <a:latin typeface="Calibri" panose="020F0502020204030204" pitchFamily="34" charset="0"/>
                <a:ea typeface="Calibri" panose="020F0502020204030204" pitchFamily="34" charset="0"/>
                <a:cs typeface="Calibri" panose="020F0502020204030204" pitchFamily="34" charset="0"/>
              </a:rPr>
              <a:t>Leve, moderado ou grave de acordo com impacto dos sintomas</a:t>
            </a:r>
          </a:p>
        </p:txBody>
      </p:sp>
      <p:sp>
        <p:nvSpPr>
          <p:cNvPr id="24" name="Seta: para a Direita 23">
            <a:extLst>
              <a:ext uri="{FF2B5EF4-FFF2-40B4-BE49-F238E27FC236}">
                <a16:creationId xmlns:a16="http://schemas.microsoft.com/office/drawing/2014/main" id="{9E2C2A00-E7FC-708F-AC58-1B77AF67806E}"/>
              </a:ext>
            </a:extLst>
          </p:cNvPr>
          <p:cNvSpPr/>
          <p:nvPr/>
        </p:nvSpPr>
        <p:spPr>
          <a:xfrm>
            <a:off x="5171046" y="3680931"/>
            <a:ext cx="439169" cy="431800"/>
          </a:xfrm>
          <a:prstGeom prst="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268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659035-F820-5ABA-CF38-EABF5A44630A}"/>
              </a:ext>
            </a:extLst>
          </p:cNvPr>
          <p:cNvSpPr>
            <a:spLocks noGrp="1"/>
          </p:cNvSpPr>
          <p:nvPr>
            <p:ph type="title"/>
          </p:nvPr>
        </p:nvSpPr>
        <p:spPr/>
        <p:txBody>
          <a:bodyPr/>
          <a:lstStyle/>
          <a:p>
            <a:r>
              <a:rPr lang="pt-BR" b="1" dirty="0">
                <a:latin typeface="Calibri" panose="020F0502020204030204" pitchFamily="34" charset="0"/>
                <a:ea typeface="Calibri" panose="020F0502020204030204" pitchFamily="34" charset="0"/>
                <a:cs typeface="Calibri" panose="020F0502020204030204" pitchFamily="34" charset="0"/>
              </a:rPr>
              <a:t>DI - diagnóstico</a:t>
            </a:r>
          </a:p>
        </p:txBody>
      </p:sp>
      <p:sp>
        <p:nvSpPr>
          <p:cNvPr id="6" name="Espaço Reservado para Texto 5">
            <a:extLst>
              <a:ext uri="{FF2B5EF4-FFF2-40B4-BE49-F238E27FC236}">
                <a16:creationId xmlns:a16="http://schemas.microsoft.com/office/drawing/2014/main" id="{7B12369D-0058-CB54-051B-ED66500DD138}"/>
              </a:ext>
            </a:extLst>
          </p:cNvPr>
          <p:cNvSpPr>
            <a:spLocks noGrp="1"/>
          </p:cNvSpPr>
          <p:nvPr>
            <p:ph type="body" idx="1"/>
          </p:nvPr>
        </p:nvSpPr>
        <p:spPr/>
        <p:txBody>
          <a:bodyPr/>
          <a:lstStyle/>
          <a:p>
            <a:endParaRPr lang="pt-BR" dirty="0"/>
          </a:p>
        </p:txBody>
      </p:sp>
      <p:pic>
        <p:nvPicPr>
          <p:cNvPr id="8" name="Imagem 7">
            <a:extLst>
              <a:ext uri="{FF2B5EF4-FFF2-40B4-BE49-F238E27FC236}">
                <a16:creationId xmlns:a16="http://schemas.microsoft.com/office/drawing/2014/main" id="{79ED7B17-9A8A-D39C-CF56-9BA30FAB2906}"/>
              </a:ext>
            </a:extLst>
          </p:cNvPr>
          <p:cNvPicPr>
            <a:picLocks noChangeAspect="1"/>
          </p:cNvPicPr>
          <p:nvPr/>
        </p:nvPicPr>
        <p:blipFill>
          <a:blip r:embed="rId3"/>
          <a:stretch>
            <a:fillRect/>
          </a:stretch>
        </p:blipFill>
        <p:spPr>
          <a:xfrm>
            <a:off x="3196801" y="1509367"/>
            <a:ext cx="6077798" cy="5001323"/>
          </a:xfrm>
          <a:prstGeom prst="rect">
            <a:avLst/>
          </a:prstGeom>
        </p:spPr>
      </p:pic>
    </p:spTree>
    <p:extLst>
      <p:ext uri="{BB962C8B-B14F-4D97-AF65-F5344CB8AC3E}">
        <p14:creationId xmlns:p14="http://schemas.microsoft.com/office/powerpoint/2010/main" val="1330017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C509BB-9B6F-2963-845F-676B899BE2D0}"/>
              </a:ext>
            </a:extLst>
          </p:cNvPr>
          <p:cNvSpPr>
            <a:spLocks noGrp="1"/>
          </p:cNvSpPr>
          <p:nvPr>
            <p:ph type="title"/>
          </p:nvPr>
        </p:nvSpPr>
        <p:spPr/>
        <p:txBody>
          <a:bodyPr/>
          <a:lstStyle/>
          <a:p>
            <a:r>
              <a:rPr lang="pt-BR" sz="4000" dirty="0">
                <a:latin typeface="Calibri" panose="020F0502020204030204" pitchFamily="34" charset="0"/>
                <a:ea typeface="Calibri" panose="020F0502020204030204" pitchFamily="34" charset="0"/>
                <a:cs typeface="Calibri" panose="020F0502020204030204" pitchFamily="34" charset="0"/>
              </a:rPr>
              <a:t>Características clínicas</a:t>
            </a:r>
          </a:p>
        </p:txBody>
      </p:sp>
      <p:sp>
        <p:nvSpPr>
          <p:cNvPr id="3" name="Espaço Reservado para Texto 2">
            <a:extLst>
              <a:ext uri="{FF2B5EF4-FFF2-40B4-BE49-F238E27FC236}">
                <a16:creationId xmlns:a16="http://schemas.microsoft.com/office/drawing/2014/main" id="{CD2B420E-8D44-5D35-D742-91F34C044274}"/>
              </a:ext>
            </a:extLst>
          </p:cNvPr>
          <p:cNvSpPr>
            <a:spLocks noGrp="1"/>
          </p:cNvSpPr>
          <p:nvPr>
            <p:ph type="body" idx="1"/>
          </p:nvPr>
        </p:nvSpPr>
        <p:spPr/>
        <p:txBody>
          <a:bodyPr>
            <a:normAutofit/>
          </a:bodyPr>
          <a:lstStyle/>
          <a:p>
            <a:r>
              <a:rPr lang="pt-BR" sz="2800" b="1" dirty="0">
                <a:latin typeface="Calibri" panose="020F0502020204030204" pitchFamily="34" charset="0"/>
                <a:ea typeface="Calibri" panose="020F0502020204030204" pitchFamily="34" charset="0"/>
                <a:cs typeface="Calibri" panose="020F0502020204030204" pitchFamily="34" charset="0"/>
              </a:rPr>
              <a:t>Atrasos do desenvolvimento </a:t>
            </a:r>
            <a:r>
              <a:rPr lang="pt-BR" sz="2800" dirty="0">
                <a:latin typeface="Calibri" panose="020F0502020204030204" pitchFamily="34" charset="0"/>
                <a:ea typeface="Calibri" panose="020F0502020204030204" pitchFamily="34" charset="0"/>
                <a:cs typeface="Calibri" panose="020F0502020204030204" pitchFamily="34" charset="0"/>
              </a:rPr>
              <a:t>motor e da linguagem são comuns</a:t>
            </a:r>
          </a:p>
          <a:p>
            <a:pPr lvl="1"/>
            <a:r>
              <a:rPr lang="pt-BR" sz="2800" dirty="0">
                <a:latin typeface="Calibri" panose="020F0502020204030204" pitchFamily="34" charset="0"/>
                <a:ea typeface="Calibri" panose="020F0502020204030204" pitchFamily="34" charset="0"/>
                <a:cs typeface="Calibri" panose="020F0502020204030204" pitchFamily="34" charset="0"/>
              </a:rPr>
              <a:t>DI leve: atrasos do DNPM podem não ser aparentes</a:t>
            </a:r>
          </a:p>
          <a:p>
            <a:pPr lvl="1"/>
            <a:endParaRPr lang="pt-BR" sz="2800" dirty="0">
              <a:latin typeface="Calibri" panose="020F0502020204030204" pitchFamily="34" charset="0"/>
              <a:ea typeface="Calibri" panose="020F0502020204030204" pitchFamily="34" charset="0"/>
              <a:cs typeface="Calibri" panose="020F0502020204030204" pitchFamily="34" charset="0"/>
            </a:endParaRPr>
          </a:p>
          <a:p>
            <a:pPr lvl="1"/>
            <a:endParaRPr lang="pt-BR" sz="2800" dirty="0">
              <a:latin typeface="Calibri" panose="020F0502020204030204" pitchFamily="34" charset="0"/>
              <a:ea typeface="Calibri" panose="020F0502020204030204" pitchFamily="34" charset="0"/>
              <a:cs typeface="Calibri" panose="020F0502020204030204" pitchFamily="34" charset="0"/>
            </a:endParaRPr>
          </a:p>
          <a:p>
            <a:pPr lvl="1"/>
            <a:endParaRPr lang="pt-BR" sz="2800" dirty="0">
              <a:latin typeface="Calibri" panose="020F0502020204030204" pitchFamily="34" charset="0"/>
              <a:ea typeface="Calibri" panose="020F0502020204030204" pitchFamily="34" charset="0"/>
              <a:cs typeface="Calibri" panose="020F0502020204030204" pitchFamily="34" charset="0"/>
            </a:endParaRPr>
          </a:p>
          <a:p>
            <a:r>
              <a:rPr lang="pt-BR" sz="2800" b="1" dirty="0">
                <a:latin typeface="Calibri" panose="020F0502020204030204" pitchFamily="34" charset="0"/>
                <a:ea typeface="Calibri" panose="020F0502020204030204" pitchFamily="34" charset="0"/>
                <a:cs typeface="Calibri" panose="020F0502020204030204" pitchFamily="34" charset="0"/>
              </a:rPr>
              <a:t>Impulsividade: </a:t>
            </a:r>
            <a:r>
              <a:rPr lang="pt-BR" sz="2800" dirty="0">
                <a:latin typeface="Calibri" panose="020F0502020204030204" pitchFamily="34" charset="0"/>
                <a:ea typeface="Calibri" panose="020F0502020204030204" pitchFamily="34" charset="0"/>
                <a:cs typeface="Calibri" panose="020F0502020204030204" pitchFamily="34" charset="0"/>
              </a:rPr>
              <a:t>baixo limiar de frustração e comportamento autoagressivo ou </a:t>
            </a:r>
            <a:r>
              <a:rPr lang="pt-BR" sz="2800" dirty="0" err="1">
                <a:latin typeface="Calibri" panose="020F0502020204030204" pitchFamily="34" charset="0"/>
                <a:ea typeface="Calibri" panose="020F0502020204030204" pitchFamily="34" charset="0"/>
                <a:cs typeface="Calibri" panose="020F0502020204030204" pitchFamily="34" charset="0"/>
              </a:rPr>
              <a:t>heteroagressivo</a:t>
            </a:r>
            <a:endParaRPr lang="pt-BR" sz="2800" dirty="0">
              <a:latin typeface="Calibri" panose="020F0502020204030204" pitchFamily="34" charset="0"/>
              <a:ea typeface="Calibri" panose="020F0502020204030204" pitchFamily="34" charset="0"/>
              <a:cs typeface="Calibri" panose="020F0502020204030204" pitchFamily="34" charset="0"/>
            </a:endParaRPr>
          </a:p>
          <a:p>
            <a:endParaRPr lang="pt-BR" sz="2800" dirty="0">
              <a:latin typeface="Calibri" panose="020F0502020204030204" pitchFamily="34" charset="0"/>
              <a:ea typeface="Calibri" panose="020F0502020204030204" pitchFamily="34" charset="0"/>
              <a:cs typeface="Calibri" panose="020F0502020204030204" pitchFamily="34" charset="0"/>
            </a:endParaRPr>
          </a:p>
        </p:txBody>
      </p:sp>
      <p:sp>
        <p:nvSpPr>
          <p:cNvPr id="4" name="Retângulo: Cantos Arredondados 3">
            <a:extLst>
              <a:ext uri="{FF2B5EF4-FFF2-40B4-BE49-F238E27FC236}">
                <a16:creationId xmlns:a16="http://schemas.microsoft.com/office/drawing/2014/main" id="{7246B1D8-7012-C082-9D28-520D7BB71052}"/>
              </a:ext>
            </a:extLst>
          </p:cNvPr>
          <p:cNvSpPr/>
          <p:nvPr/>
        </p:nvSpPr>
        <p:spPr>
          <a:xfrm>
            <a:off x="2359606" y="2910840"/>
            <a:ext cx="7081574" cy="731520"/>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Detecção na idade escolar – déficits acadêmicos</a:t>
            </a:r>
          </a:p>
        </p:txBody>
      </p:sp>
    </p:spTree>
    <p:extLst>
      <p:ext uri="{BB962C8B-B14F-4D97-AF65-F5344CB8AC3E}">
        <p14:creationId xmlns:p14="http://schemas.microsoft.com/office/powerpoint/2010/main" val="389977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6FE66B-3C57-3630-7BAB-E7184C7DFC79}"/>
              </a:ext>
            </a:extLst>
          </p:cNvPr>
          <p:cNvSpPr>
            <a:spLocks noGrp="1"/>
          </p:cNvSpPr>
          <p:nvPr>
            <p:ph type="title"/>
          </p:nvPr>
        </p:nvSpPr>
        <p:spPr/>
        <p:txBody>
          <a:bodyPr/>
          <a:lstStyle/>
          <a:p>
            <a:r>
              <a:rPr lang="pt-BR" sz="4000" dirty="0">
                <a:latin typeface="Calibri" panose="020F0502020204030204" pitchFamily="34" charset="0"/>
                <a:ea typeface="Calibri" panose="020F0502020204030204" pitchFamily="34" charset="0"/>
                <a:cs typeface="Calibri" panose="020F0502020204030204" pitchFamily="34" charset="0"/>
              </a:rPr>
              <a:t>Diagnósticos diferenciais</a:t>
            </a:r>
          </a:p>
        </p:txBody>
      </p:sp>
      <p:sp>
        <p:nvSpPr>
          <p:cNvPr id="3" name="Espaço Reservado para Texto 2">
            <a:extLst>
              <a:ext uri="{FF2B5EF4-FFF2-40B4-BE49-F238E27FC236}">
                <a16:creationId xmlns:a16="http://schemas.microsoft.com/office/drawing/2014/main" id="{A9405A16-8A13-7500-D9FA-605AD4B10AFB}"/>
              </a:ext>
            </a:extLst>
          </p:cNvPr>
          <p:cNvSpPr>
            <a:spLocks noGrp="1"/>
          </p:cNvSpPr>
          <p:nvPr>
            <p:ph type="body" idx="1"/>
          </p:nvPr>
        </p:nvSpPr>
        <p:spPr/>
        <p:txBody>
          <a:bodyPr/>
          <a:lstStyle/>
          <a:p>
            <a:r>
              <a:rPr lang="pt-BR" sz="2800" b="1" dirty="0">
                <a:latin typeface="Calibri" panose="020F0502020204030204" pitchFamily="34" charset="0"/>
                <a:ea typeface="Calibri" panose="020F0502020204030204" pitchFamily="34" charset="0"/>
                <a:cs typeface="Calibri" panose="020F0502020204030204" pitchFamily="34" charset="0"/>
              </a:rPr>
              <a:t>DI e TDAH:</a:t>
            </a:r>
            <a:r>
              <a:rPr lang="pt-BR" sz="2800" dirty="0">
                <a:latin typeface="Calibri" panose="020F0502020204030204" pitchFamily="34" charset="0"/>
                <a:ea typeface="Calibri" panose="020F0502020204030204" pitchFamily="34" charset="0"/>
                <a:cs typeface="Calibri" panose="020F0502020204030204" pitchFamily="34" charset="0"/>
              </a:rPr>
              <a:t> Ambos causam prejuízos de concentração e memória, dificuldade de aprendizagem, impulsividade</a:t>
            </a:r>
          </a:p>
          <a:p>
            <a:pPr lvl="1"/>
            <a:endParaRPr lang="pt-BR" sz="2400" dirty="0">
              <a:latin typeface="Calibri" panose="020F0502020204030204" pitchFamily="34" charset="0"/>
              <a:ea typeface="Calibri" panose="020F0502020204030204" pitchFamily="34" charset="0"/>
              <a:cs typeface="Calibri" panose="020F0502020204030204" pitchFamily="34" charset="0"/>
            </a:endParaRPr>
          </a:p>
          <a:p>
            <a:pPr lvl="1"/>
            <a:endParaRPr lang="pt-BR" sz="2400" dirty="0">
              <a:latin typeface="Calibri" panose="020F0502020204030204" pitchFamily="34" charset="0"/>
              <a:ea typeface="Calibri" panose="020F0502020204030204" pitchFamily="34" charset="0"/>
              <a:cs typeface="Calibri" panose="020F0502020204030204" pitchFamily="34" charset="0"/>
            </a:endParaRPr>
          </a:p>
          <a:p>
            <a:endParaRPr lang="pt-BR" sz="900" b="1" dirty="0">
              <a:latin typeface="Calibri" panose="020F0502020204030204" pitchFamily="34" charset="0"/>
              <a:ea typeface="Calibri" panose="020F0502020204030204" pitchFamily="34" charset="0"/>
              <a:cs typeface="Calibri" panose="020F0502020204030204" pitchFamily="34" charset="0"/>
            </a:endParaRPr>
          </a:p>
          <a:p>
            <a:r>
              <a:rPr lang="pt-BR" sz="2800" b="1" dirty="0">
                <a:latin typeface="Calibri" panose="020F0502020204030204" pitchFamily="34" charset="0"/>
                <a:ea typeface="Calibri" panose="020F0502020204030204" pitchFamily="34" charset="0"/>
                <a:cs typeface="Calibri" panose="020F0502020204030204" pitchFamily="34" charset="0"/>
              </a:rPr>
              <a:t>DI e TEA: </a:t>
            </a:r>
            <a:r>
              <a:rPr lang="pt-BR" sz="2600" dirty="0">
                <a:latin typeface="Calibri" panose="020F0502020204030204" pitchFamily="34" charset="0"/>
                <a:ea typeface="Calibri" panose="020F0502020204030204" pitchFamily="34" charset="0"/>
                <a:cs typeface="Calibri" panose="020F0502020204030204" pitchFamily="34" charset="0"/>
              </a:rPr>
              <a:t>comorbidade comum;</a:t>
            </a:r>
            <a:r>
              <a:rPr lang="pt-BR" sz="2600" b="1" dirty="0">
                <a:latin typeface="Calibri" panose="020F0502020204030204" pitchFamily="34" charset="0"/>
                <a:ea typeface="Calibri" panose="020F0502020204030204" pitchFamily="34" charset="0"/>
                <a:cs typeface="Calibri" panose="020F0502020204030204" pitchFamily="34" charset="0"/>
              </a:rPr>
              <a:t> </a:t>
            </a:r>
            <a:r>
              <a:rPr lang="pt-BR" sz="2600" dirty="0">
                <a:latin typeface="Calibri" panose="020F0502020204030204" pitchFamily="34" charset="0"/>
                <a:ea typeface="Calibri" panose="020F0502020204030204" pitchFamily="34" charset="0"/>
                <a:cs typeface="Calibri" panose="020F0502020204030204" pitchFamily="34" charset="0"/>
              </a:rPr>
              <a:t>ambos causam</a:t>
            </a:r>
            <a:r>
              <a:rPr lang="pt-BR" sz="2600" b="1" dirty="0">
                <a:latin typeface="Calibri" panose="020F0502020204030204" pitchFamily="34" charset="0"/>
                <a:ea typeface="Calibri" panose="020F0502020204030204" pitchFamily="34" charset="0"/>
                <a:cs typeface="Calibri" panose="020F0502020204030204" pitchFamily="34" charset="0"/>
              </a:rPr>
              <a:t> </a:t>
            </a:r>
            <a:r>
              <a:rPr lang="pt-BR" sz="2600" dirty="0">
                <a:latin typeface="Calibri" panose="020F0502020204030204" pitchFamily="34" charset="0"/>
                <a:ea typeface="Calibri" panose="020F0502020204030204" pitchFamily="34" charset="0"/>
                <a:cs typeface="Calibri" panose="020F0502020204030204" pitchFamily="34" charset="0"/>
              </a:rPr>
              <a:t>prejuízo na aquisição de linguagem, retraimento social, comportamentos repetitivos</a:t>
            </a:r>
          </a:p>
          <a:p>
            <a:endParaRPr lang="pt-BR" sz="2800" dirty="0">
              <a:latin typeface="Calibri" panose="020F0502020204030204" pitchFamily="34" charset="0"/>
              <a:ea typeface="Calibri" panose="020F0502020204030204" pitchFamily="34" charset="0"/>
              <a:cs typeface="Calibri" panose="020F0502020204030204" pitchFamily="34" charset="0"/>
            </a:endParaRPr>
          </a:p>
        </p:txBody>
      </p:sp>
      <p:sp>
        <p:nvSpPr>
          <p:cNvPr id="5" name="Retângulo: Cantos Arredondados 4">
            <a:extLst>
              <a:ext uri="{FF2B5EF4-FFF2-40B4-BE49-F238E27FC236}">
                <a16:creationId xmlns:a16="http://schemas.microsoft.com/office/drawing/2014/main" id="{61683BD8-54F8-ECAC-FD9A-3B5F113FEC14}"/>
              </a:ext>
            </a:extLst>
          </p:cNvPr>
          <p:cNvSpPr/>
          <p:nvPr/>
        </p:nvSpPr>
        <p:spPr>
          <a:xfrm>
            <a:off x="1795726" y="2980576"/>
            <a:ext cx="8884974" cy="448424"/>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DI: Prejuízo nas atividades de vida diária (</a:t>
            </a:r>
            <a:r>
              <a:rPr lang="pt-BR" sz="2400" dirty="0" err="1">
                <a:latin typeface="Calibri" panose="020F0502020204030204" pitchFamily="34" charset="0"/>
                <a:ea typeface="Calibri" panose="020F0502020204030204" pitchFamily="34" charset="0"/>
                <a:cs typeface="Calibri" panose="020F0502020204030204" pitchFamily="34" charset="0"/>
              </a:rPr>
              <a:t>AVDs</a:t>
            </a:r>
            <a:r>
              <a:rPr lang="pt-BR" sz="2400" dirty="0">
                <a:latin typeface="Calibri" panose="020F0502020204030204" pitchFamily="34" charset="0"/>
                <a:ea typeface="Calibri" panose="020F0502020204030204" pitchFamily="34" charset="0"/>
                <a:cs typeface="Calibri" panose="020F0502020204030204" pitchFamily="34" charset="0"/>
              </a:rPr>
              <a:t>)</a:t>
            </a:r>
          </a:p>
        </p:txBody>
      </p:sp>
      <p:sp>
        <p:nvSpPr>
          <p:cNvPr id="6" name="Retângulo: Cantos Arredondados 5">
            <a:extLst>
              <a:ext uri="{FF2B5EF4-FFF2-40B4-BE49-F238E27FC236}">
                <a16:creationId xmlns:a16="http://schemas.microsoft.com/office/drawing/2014/main" id="{88220177-F690-6460-81EE-B6F5FE5C269B}"/>
              </a:ext>
            </a:extLst>
          </p:cNvPr>
          <p:cNvSpPr/>
          <p:nvPr/>
        </p:nvSpPr>
        <p:spPr>
          <a:xfrm>
            <a:off x="1653513" y="5454867"/>
            <a:ext cx="8884974" cy="448424"/>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Calibri" panose="020F0502020204030204" pitchFamily="34" charset="0"/>
                <a:ea typeface="Calibri" panose="020F0502020204030204" pitchFamily="34" charset="0"/>
                <a:cs typeface="Calibri" panose="020F0502020204030204" pitchFamily="34" charset="0"/>
              </a:rPr>
              <a:t>DI: Prejuízo nas </a:t>
            </a:r>
            <a:r>
              <a:rPr lang="pt-BR" sz="2400" dirty="0" err="1">
                <a:latin typeface="Calibri" panose="020F0502020204030204" pitchFamily="34" charset="0"/>
                <a:ea typeface="Calibri" panose="020F0502020204030204" pitchFamily="34" charset="0"/>
                <a:cs typeface="Calibri" panose="020F0502020204030204" pitchFamily="34" charset="0"/>
              </a:rPr>
              <a:t>AVDs</a:t>
            </a:r>
            <a:endParaRPr lang="pt-BR"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4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theme/theme1.xml><?xml version="1.0" encoding="utf-8"?>
<a:theme xmlns:a="http://schemas.openxmlformats.org/drawingml/2006/main" name="Therapy">
  <a:themeElements>
    <a:clrScheme name="Simple Light">
      <a:dk1>
        <a:srgbClr val="FFFFFF"/>
      </a:dk1>
      <a:lt1>
        <a:srgbClr val="363636"/>
      </a:lt1>
      <a:dk2>
        <a:srgbClr val="FFFCF9"/>
      </a:dk2>
      <a:lt2>
        <a:srgbClr val="FFD000"/>
      </a:lt2>
      <a:accent1>
        <a:srgbClr val="AA9027"/>
      </a:accent1>
      <a:accent2>
        <a:srgbClr val="FFFFFF"/>
      </a:accent2>
      <a:accent3>
        <a:srgbClr val="FFFFFF"/>
      </a:accent3>
      <a:accent4>
        <a:srgbClr val="FFFFFF"/>
      </a:accent4>
      <a:accent5>
        <a:srgbClr val="FFFFFF"/>
      </a:accent5>
      <a:accent6>
        <a:srgbClr val="FFFFFF"/>
      </a:accent6>
      <a:hlink>
        <a:srgbClr val="36363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rapy" id="{ABF7D729-6817-41C4-9C05-7A9621372179}" vid="{3B9A8CB5-B366-4EDB-873A-1F3B31F4CB54}"/>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Therapy</Template>
  <TotalTime>4342</TotalTime>
  <Words>5110</Words>
  <Application>Microsoft Office PowerPoint</Application>
  <PresentationFormat>Widescreen</PresentationFormat>
  <Paragraphs>368</Paragraphs>
  <Slides>31</Slides>
  <Notes>27</Notes>
  <HiddenSlides>0</HiddenSlides>
  <MMClips>0</MMClips>
  <ScaleCrop>false</ScaleCrop>
  <HeadingPairs>
    <vt:vector size="6" baseType="variant">
      <vt:variant>
        <vt:lpstr>Fontes usadas</vt:lpstr>
      </vt:variant>
      <vt:variant>
        <vt:i4>14</vt:i4>
      </vt:variant>
      <vt:variant>
        <vt:lpstr>Tema</vt:lpstr>
      </vt:variant>
      <vt:variant>
        <vt:i4>1</vt:i4>
      </vt:variant>
      <vt:variant>
        <vt:lpstr>Títulos de slides</vt:lpstr>
      </vt:variant>
      <vt:variant>
        <vt:i4>31</vt:i4>
      </vt:variant>
    </vt:vector>
  </HeadingPairs>
  <TitlesOfParts>
    <vt:vector size="46" baseType="lpstr">
      <vt:lpstr>Nexus-Roman</vt:lpstr>
      <vt:lpstr>TimesNewRomanPSMT</vt:lpstr>
      <vt:lpstr>Palatino-Roman</vt:lpstr>
      <vt:lpstr>NotoSans-Regular</vt:lpstr>
      <vt:lpstr>PT Sans</vt:lpstr>
      <vt:lpstr>Nunito Light</vt:lpstr>
      <vt:lpstr>Jost Medium</vt:lpstr>
      <vt:lpstr>Arial</vt:lpstr>
      <vt:lpstr>NotoSerif-Regular</vt:lpstr>
      <vt:lpstr>Cinzel SemiBold</vt:lpstr>
      <vt:lpstr>Calibri</vt:lpstr>
      <vt:lpstr>Times New Roman</vt:lpstr>
      <vt:lpstr>Figtree</vt:lpstr>
      <vt:lpstr>Bebas Neue</vt:lpstr>
      <vt:lpstr>Therapy</vt:lpstr>
      <vt:lpstr>Transtorno do Espectro Autista (TEA)</vt:lpstr>
      <vt:lpstr>Transtornos do neurodesenvolvimento</vt:lpstr>
      <vt:lpstr>Transtornos do neurodesenvolvimento</vt:lpstr>
      <vt:lpstr>Apresentação do PowerPoint</vt:lpstr>
      <vt:lpstr>Deficiência intelectual</vt:lpstr>
      <vt:lpstr>Deficiência intelectual – Diagnóstico (DSM-5)</vt:lpstr>
      <vt:lpstr>DI - diagnóstico</vt:lpstr>
      <vt:lpstr>Características clínicas</vt:lpstr>
      <vt:lpstr>Diagnósticos diferenciais</vt:lpstr>
      <vt:lpstr>Tratamento</vt:lpstr>
      <vt:lpstr>Tratamento medicamentoso</vt:lpstr>
      <vt:lpstr>Apresentação do PowerPoint</vt:lpstr>
      <vt:lpstr>TEA</vt:lpstr>
      <vt:lpstr>TEA - Histórico</vt:lpstr>
      <vt:lpstr>Por que espectro?</vt:lpstr>
      <vt:lpstr>TEA – Diagnóstico (DSM-5)</vt:lpstr>
      <vt:lpstr>TEA – Diagnóstico (DSM-5)</vt:lpstr>
      <vt:lpstr>TEA – Critério B (DSM-5)</vt:lpstr>
      <vt:lpstr>TEA – Critério B (DSM-5)</vt:lpstr>
      <vt:lpstr>TEA – Critério B (DSM-5)</vt:lpstr>
      <vt:lpstr>TEA – Critério B (DSM-5)</vt:lpstr>
      <vt:lpstr>TEA – Diagnóstico (DSM-5)</vt:lpstr>
      <vt:lpstr>DSM-5</vt:lpstr>
      <vt:lpstr>Detecção precoce</vt:lpstr>
      <vt:lpstr>Apresentação do PowerPoint</vt:lpstr>
      <vt:lpstr>Diagnóstico diferencial</vt:lpstr>
      <vt:lpstr>Prognóstico e desfecho</vt:lpstr>
      <vt:lpstr>TEA - Tratamento</vt:lpstr>
      <vt:lpstr>Tratamento medicamentoso</vt:lpstr>
      <vt:lpstr>Direitos da pessoa com TEA</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Guilherme Constant</dc:creator>
  <cp:lastModifiedBy>Guilherme Constant</cp:lastModifiedBy>
  <cp:revision>168</cp:revision>
  <dcterms:created xsi:type="dcterms:W3CDTF">2023-06-27T19:40:26Z</dcterms:created>
  <dcterms:modified xsi:type="dcterms:W3CDTF">2026-08-12T12:22:54Z</dcterms:modified>
</cp:coreProperties>
</file>